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72" r:id="rId3"/>
    <p:sldId id="361" r:id="rId4"/>
    <p:sldId id="348" r:id="rId5"/>
    <p:sldId id="377" r:id="rId6"/>
    <p:sldId id="383" r:id="rId7"/>
    <p:sldId id="384" r:id="rId8"/>
    <p:sldId id="370" r:id="rId9"/>
    <p:sldId id="389" r:id="rId10"/>
    <p:sldId id="387" r:id="rId11"/>
    <p:sldId id="388" r:id="rId12"/>
    <p:sldId id="385" r:id="rId13"/>
    <p:sldId id="386" r:id="rId14"/>
    <p:sldId id="379" r:id="rId15"/>
    <p:sldId id="391" r:id="rId16"/>
    <p:sldId id="381" r:id="rId17"/>
    <p:sldId id="382" r:id="rId18"/>
    <p:sldId id="34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99FE4"/>
    <a:srgbClr val="E46A7D"/>
    <a:srgbClr val="FFD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21"/>
    <p:restoredTop sz="86791" autoAdjust="0"/>
  </p:normalViewPr>
  <p:slideViewPr>
    <p:cSldViewPr snapToGrid="0" snapToObjects="1">
      <p:cViewPr>
        <p:scale>
          <a:sx n="75" d="100"/>
          <a:sy n="75" d="100"/>
        </p:scale>
        <p:origin x="14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suzannesimburg/Documents/BSCP/fitwig%20sept%207%20equi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mroza/Library/Containers/com.apple.mail/Data/Library/Mail%20Downloads/A6FB7246-F650-4B7D-B3F0-32FF2320335E/8%20LEA's%20w%20Financial%20Data_Elem+Midd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mroza/Library/Containers/com.apple.mail/Data/Library/Mail%20Downloads/A6FB7246-F650-4B7D-B3F0-32FF2320335E/8%20LEA's%20w%20Financial%20Data_Elem+Midd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'ppe order 1'!$H$1</c:f>
              <c:strCache>
                <c:ptCount val="1"/>
                <c:pt idx="0">
                  <c:v>PPE total (w/ LEA avg)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-246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'ppe order 1'!$B$2:$B$19</c:f>
              <c:strCache>
                <c:ptCount val="18"/>
                <c:pt idx="0">
                  <c:v>RIVER OAKS ELEMENTARY SCHOOL</c:v>
                </c:pt>
                <c:pt idx="1">
                  <c:v>ORANGE GROVE ELEMENTARY</c:v>
                </c:pt>
                <c:pt idx="2">
                  <c:v>DIBERVILLE SENIOR HIGH SCH</c:v>
                </c:pt>
                <c:pt idx="3">
                  <c:v>HARRISON CENTRAL HIGH SCHOOL</c:v>
                </c:pt>
                <c:pt idx="4">
                  <c:v>WEST WORTHAM ELEMENTARY AND MIDDLE</c:v>
                </c:pt>
                <c:pt idx="5">
                  <c:v>LIZANA ELEMENTARY SCHOOL</c:v>
                </c:pt>
                <c:pt idx="6">
                  <c:v>WEST HARRISON HIGH SCHOOL</c:v>
                </c:pt>
                <c:pt idx="7">
                  <c:v>DIBERVILLE ELEM</c:v>
                </c:pt>
                <c:pt idx="8">
                  <c:v>NORTH WOOLMARKET ELEMENTARY AND MID</c:v>
                </c:pt>
                <c:pt idx="9">
                  <c:v>BEL AIRE ELEMENTARY SCHOOL</c:v>
                </c:pt>
                <c:pt idx="10">
                  <c:v>LYMAN ELEMENTARY SCHOOL</c:v>
                </c:pt>
                <c:pt idx="11">
                  <c:v>WOOLMARKET ELEMENTARY SCHOOL</c:v>
                </c:pt>
                <c:pt idx="12">
                  <c:v>SAUCIER ELEMENTARY SCHOOL</c:v>
                </c:pt>
                <c:pt idx="13">
                  <c:v>HARRISON CENTRAL ELEMENTARY</c:v>
                </c:pt>
                <c:pt idx="14">
                  <c:v>THREE RIVERS ELEMENTARY</c:v>
                </c:pt>
                <c:pt idx="15">
                  <c:v>DIBERVILLE MIDDLE SCHOOL</c:v>
                </c:pt>
                <c:pt idx="16">
                  <c:v>CROSSROADS ELEMENTARY SCHOOL</c:v>
                </c:pt>
                <c:pt idx="17">
                  <c:v>PINEVILLE ELEMENTARY SCHOOL</c:v>
                </c:pt>
              </c:strCache>
            </c:strRef>
          </c:cat>
          <c:val>
            <c:numRef>
              <c:f>'ppe order 1'!$H$2:$H$19</c:f>
              <c:numCache>
                <c:formatCode>_("$"* #,##0.00_);_("$"* \(#,##0.00\);_("$"* "-"??_);_(@_)</c:formatCode>
                <c:ptCount val="18"/>
                <c:pt idx="0">
                  <c:v>9606.84666180758</c:v>
                </c:pt>
                <c:pt idx="1">
                  <c:v>9646.723880597017</c:v>
                </c:pt>
                <c:pt idx="2">
                  <c:v>9812.720458786938</c:v>
                </c:pt>
                <c:pt idx="3">
                  <c:v>9852.165851896448</c:v>
                </c:pt>
                <c:pt idx="4">
                  <c:v>10100.41434052758</c:v>
                </c:pt>
                <c:pt idx="5">
                  <c:v>10295.8268442623</c:v>
                </c:pt>
                <c:pt idx="6">
                  <c:v>10315.67430954588</c:v>
                </c:pt>
                <c:pt idx="7">
                  <c:v>10344.93118983957</c:v>
                </c:pt>
                <c:pt idx="8">
                  <c:v>10704.57004241782</c:v>
                </c:pt>
                <c:pt idx="9">
                  <c:v>10800.88207865168</c:v>
                </c:pt>
                <c:pt idx="10">
                  <c:v>10877.39632758621</c:v>
                </c:pt>
                <c:pt idx="11">
                  <c:v>11045.10294372294</c:v>
                </c:pt>
                <c:pt idx="12">
                  <c:v>11354.13171361502</c:v>
                </c:pt>
                <c:pt idx="13">
                  <c:v>11621.89681518152</c:v>
                </c:pt>
                <c:pt idx="14">
                  <c:v>11885.53136227544</c:v>
                </c:pt>
                <c:pt idx="15">
                  <c:v>11910.00740581271</c:v>
                </c:pt>
                <c:pt idx="16">
                  <c:v>12324.49839378239</c:v>
                </c:pt>
                <c:pt idx="17">
                  <c:v>16335.59360655737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456656"/>
        <c:axId val="-2145869264"/>
      </c:barChart>
      <c:catAx>
        <c:axId val="212145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5869264"/>
        <c:crosses val="autoZero"/>
        <c:auto val="1"/>
        <c:lblAlgn val="ctr"/>
        <c:lblOffset val="100"/>
        <c:noMultiLvlLbl val="0"/>
      </c:catAx>
      <c:valAx>
        <c:axId val="-2145869264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45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Fontana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105934996011"/>
          <c:y val="0.238895348837209"/>
          <c:w val="0.762171598043637"/>
          <c:h val="0.65239379234572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Graphs!$A$5:$A$8</c:f>
              <c:strCache>
                <c:ptCount val="4"/>
                <c:pt idx="0">
                  <c:v>Q1 Highest Poverty</c:v>
                </c:pt>
                <c:pt idx="1">
                  <c:v>Q2 High</c:v>
                </c:pt>
                <c:pt idx="2">
                  <c:v>Q3 Low</c:v>
                </c:pt>
                <c:pt idx="3">
                  <c:v>Q4 Lowest Poverty</c:v>
                </c:pt>
              </c:strCache>
            </c:strRef>
          </c:cat>
          <c:val>
            <c:numRef>
              <c:f>Graphs!$B$10:$B$13</c:f>
              <c:numCache>
                <c:formatCode>"$"#,##0</c:formatCode>
                <c:ptCount val="4"/>
                <c:pt idx="0">
                  <c:v>4264.509088274472</c:v>
                </c:pt>
                <c:pt idx="1">
                  <c:v>4289.540194857523</c:v>
                </c:pt>
                <c:pt idx="2">
                  <c:v>4589.361933602995</c:v>
                </c:pt>
                <c:pt idx="3">
                  <c:v>5241.674862907116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-2105882352"/>
        <c:axId val="-2106202736"/>
      </c:barChart>
      <c:catAx>
        <c:axId val="-210588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6202736"/>
        <c:crosses val="autoZero"/>
        <c:auto val="1"/>
        <c:lblAlgn val="ctr"/>
        <c:lblOffset val="100"/>
        <c:noMultiLvlLbl val="0"/>
      </c:catAx>
      <c:valAx>
        <c:axId val="-210620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588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762149224739"/>
          <c:y val="0.0821214063358359"/>
          <c:w val="0.190458829407812"/>
          <c:h val="0.164131461828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Fullerton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105934996011"/>
          <c:y val="0.238895348837209"/>
          <c:w val="0.762171598043637"/>
          <c:h val="0.65239379234572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Graphs!$A$5:$A$8</c:f>
              <c:strCache>
                <c:ptCount val="4"/>
                <c:pt idx="0">
                  <c:v>Q1 Highest Poverty</c:v>
                </c:pt>
                <c:pt idx="1">
                  <c:v>Q2 High</c:v>
                </c:pt>
                <c:pt idx="2">
                  <c:v>Q3 Low</c:v>
                </c:pt>
                <c:pt idx="3">
                  <c:v>Q4 Lowest Poverty</c:v>
                </c:pt>
              </c:strCache>
            </c:strRef>
          </c:cat>
          <c:val>
            <c:numRef>
              <c:f>Graphs!$B$15:$B$18</c:f>
              <c:numCache>
                <c:formatCode>"$"#,##0</c:formatCode>
                <c:ptCount val="4"/>
                <c:pt idx="0">
                  <c:v>5124.57169128898</c:v>
                </c:pt>
                <c:pt idx="1">
                  <c:v>4824.895639556162</c:v>
                </c:pt>
                <c:pt idx="2">
                  <c:v>4118.733047606412</c:v>
                </c:pt>
                <c:pt idx="3">
                  <c:v>4164.666495732373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-2102254944"/>
        <c:axId val="-2131387760"/>
      </c:barChart>
      <c:catAx>
        <c:axId val="-210225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387760"/>
        <c:crosses val="autoZero"/>
        <c:auto val="1"/>
        <c:lblAlgn val="ctr"/>
        <c:lblOffset val="100"/>
        <c:noMultiLvlLbl val="0"/>
      </c:catAx>
      <c:valAx>
        <c:axId val="-213138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25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9BBDA-D7CF-4744-8D3E-FA5F6A5F1AF6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9DDC3-15A9-D149-A40B-A0B2618CF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8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EABA3-3DFB-F041-8CC8-A984BADDBB77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55D95-310F-A549-AB75-6A8E56F5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C29429-28D9-1F47-93AF-BCC5BA39EB4A}" type="slidenum">
              <a:rPr lang="en-US" sz="1200">
                <a:latin typeface="Calibri" charset="0"/>
              </a:rPr>
              <a:pPr/>
              <a:t>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55D95-310F-A549-AB75-6A8E56F5C9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0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ti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tif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ti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tif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3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0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8750"/>
            <a:ext cx="7772400" cy="480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8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8750"/>
            <a:ext cx="7772400" cy="480060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Tx/>
              <a:buFont typeface="+mj-lt"/>
              <a:buAutoNum type="arabicPeriod"/>
              <a:tabLst/>
              <a:defRPr b="0"/>
            </a:lvl1pPr>
            <a:lvl2pPr marL="914400" indent="-457200">
              <a:buClr>
                <a:srgbClr val="333333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333333"/>
              </a:buClr>
              <a:buFont typeface="+mj-lt"/>
              <a:buAutoNum type="arabicPeriod"/>
              <a:defRPr/>
            </a:lvl3pPr>
            <a:lvl4pPr marL="1828800" indent="-457200">
              <a:buClr>
                <a:srgbClr val="333333"/>
              </a:buClr>
              <a:buFont typeface="+mj-lt"/>
              <a:buAutoNum type="arabicPeriod"/>
              <a:defRPr/>
            </a:lvl4pPr>
            <a:lvl5pPr marL="2286000" indent="-457200">
              <a:buClr>
                <a:srgbClr val="33333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add text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4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" y="160"/>
            <a:ext cx="9143575" cy="68576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3032956"/>
            <a:ext cx="8686800" cy="2787660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268760"/>
            <a:ext cx="8686800" cy="1764196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3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81319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85800" y="1592796"/>
            <a:ext cx="7772400" cy="47348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01400"/>
            <a:ext cx="777240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64408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 highlighted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59" y="5771705"/>
            <a:ext cx="9144000" cy="6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85800" y="1592796"/>
            <a:ext cx="7772400" cy="4102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01400"/>
            <a:ext cx="777240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5848022"/>
            <a:ext cx="7772400" cy="5381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Click to add highlighted point</a:t>
            </a:r>
          </a:p>
        </p:txBody>
      </p:sp>
    </p:spTree>
    <p:extLst>
      <p:ext uri="{BB962C8B-B14F-4D97-AF65-F5344CB8AC3E}">
        <p14:creationId xmlns:p14="http://schemas.microsoft.com/office/powerpoint/2010/main" val="1642125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370528"/>
            <a:ext cx="777240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85800" y="1775780"/>
            <a:ext cx="77724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8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6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" y="160"/>
            <a:ext cx="9143575" cy="68576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18793" y="1016732"/>
            <a:ext cx="4645868" cy="43564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16275" y="5373216"/>
            <a:ext cx="4644516" cy="756084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-- Click to add name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3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52693" y="3805297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D3E056"/>
                </a:solidFill>
                <a:latin typeface="Arial Narrow"/>
              </a:rPr>
              <a:t>”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55776" y="368660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D3E056"/>
                </a:solidFill>
                <a:latin typeface="Arial Narrow"/>
              </a:rPr>
              <a:t>“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1560" y="3424297"/>
            <a:ext cx="2448272" cy="2717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226116"/>
            <a:ext cx="8686800" cy="1069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3119" y="1693761"/>
            <a:ext cx="48006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3719" y="3109341"/>
            <a:ext cx="3033995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3659" y="1679394"/>
            <a:ext cx="3024056" cy="17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3658" y="4837566"/>
            <a:ext cx="3024055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608935" y="1871418"/>
            <a:ext cx="2803565" cy="44933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  <a:latin typeface="Arial Narrow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enter highlighted point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0875" y="312714"/>
            <a:ext cx="7842251" cy="10424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226116"/>
            <a:ext cx="8686800" cy="1069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</a:p>
        </p:txBody>
      </p:sp>
      <p:pic>
        <p:nvPicPr>
          <p:cNvPr id="1026" name="Picture 2" descr="C:\Users\kdevaul.ERS\Pictures\2020 light grey block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4520"/>
            <a:ext cx="91440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973270"/>
            <a:ext cx="8686800" cy="198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 Narrow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highlighted point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0875" y="312714"/>
            <a:ext cx="7842251" cy="10424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73893" y="1623965"/>
            <a:ext cx="7796215" cy="9986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73893" y="5349250"/>
            <a:ext cx="7796215" cy="9986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7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565658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5167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1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0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tif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037F-E864-2B4E-A557-DDA9C614FE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3580-687F-9E4C-9037-9F3A1B4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51119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50875" y="1382712"/>
            <a:ext cx="784225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" y="0"/>
            <a:ext cx="9143575" cy="3180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E265E93-A78A-4415-9971-80ECE72FD72D}" type="slidenum">
              <a:rPr lang="en-US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8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baseline="0">
          <a:solidFill>
            <a:srgbClr val="565658"/>
          </a:solidFill>
          <a:latin typeface="Arial Narrow" pitchFamily="34" charset="0"/>
          <a:ea typeface="Segoe UI" pitchFamily="34" charset="0"/>
          <a:cs typeface="Segoe UI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4pPr>
      <a:lvl5pPr marL="2003425" indent="-17462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nomicslab.org/visionsb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527" y="1555146"/>
            <a:ext cx="7772400" cy="183038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>
              <a:defRPr/>
            </a:pPr>
            <a:r>
              <a:rPr lang="en-US" altLang="x-none" b="0" dirty="0" smtClean="0">
                <a:ln/>
                <a:solidFill>
                  <a:schemeClr val="tx1"/>
                </a:solidFill>
                <a:effectLst/>
                <a:latin typeface="Calibri" charset="0"/>
              </a:rPr>
              <a:t>Financial Transparency </a:t>
            </a:r>
            <a:br>
              <a:rPr lang="en-US" altLang="x-none" b="0" dirty="0" smtClean="0">
                <a:ln/>
                <a:solidFill>
                  <a:schemeClr val="tx1"/>
                </a:solidFill>
                <a:effectLst/>
                <a:latin typeface="Calibri" charset="0"/>
              </a:rPr>
            </a:br>
            <a:r>
              <a:rPr lang="en-US" altLang="x-none" b="0" dirty="0" smtClean="0">
                <a:ln/>
                <a:solidFill>
                  <a:schemeClr val="tx1"/>
                </a:solidFill>
                <a:effectLst/>
                <a:latin typeface="Calibri" charset="0"/>
              </a:rPr>
              <a:t>Working Group:</a:t>
            </a:r>
            <a:br>
              <a:rPr lang="en-US" altLang="x-none" b="0" dirty="0" smtClean="0">
                <a:ln/>
                <a:solidFill>
                  <a:schemeClr val="tx1"/>
                </a:solidFill>
                <a:effectLst/>
                <a:latin typeface="Calibri" charset="0"/>
              </a:rPr>
            </a:br>
            <a:r>
              <a:rPr lang="en-US" altLang="x-none" dirty="0" smtClean="0">
                <a:ln/>
                <a:latin typeface="Calibri" charset="0"/>
              </a:rPr>
              <a:t>Equity Analyses</a:t>
            </a:r>
            <a:r>
              <a:rPr lang="en-US" altLang="x-none" sz="3600" dirty="0" smtClean="0">
                <a:ln/>
                <a:latin typeface="Calibri" charset="0"/>
              </a:rPr>
              <a:t/>
            </a:r>
            <a:br>
              <a:rPr lang="en-US" altLang="x-none" sz="3600" dirty="0" smtClean="0">
                <a:ln/>
                <a:latin typeface="Calibri" charset="0"/>
              </a:rPr>
            </a:br>
            <a:r>
              <a:rPr lang="en-US" altLang="x-none" sz="3600" dirty="0" smtClean="0">
                <a:ln/>
                <a:latin typeface="Calibri" charset="0"/>
              </a:rPr>
              <a:t/>
            </a:r>
            <a:br>
              <a:rPr lang="en-US" altLang="x-none" sz="3600" dirty="0" smtClean="0">
                <a:ln/>
                <a:latin typeface="Calibri" charset="0"/>
              </a:rPr>
            </a:br>
            <a:r>
              <a:rPr lang="en-US" altLang="x-none" sz="2800" dirty="0" smtClean="0">
                <a:ln/>
                <a:latin typeface="Calibri" charset="0"/>
              </a:rPr>
              <a:t>September 7, 2017</a:t>
            </a:r>
            <a:endParaRPr lang="en-US" altLang="x-none" sz="2800" b="0" dirty="0">
              <a:ln/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29698" name="Subtitle 1"/>
          <p:cNvSpPr txBox="1">
            <a:spLocks/>
          </p:cNvSpPr>
          <p:nvPr/>
        </p:nvSpPr>
        <p:spPr bwMode="auto">
          <a:xfrm>
            <a:off x="342900" y="5668963"/>
            <a:ext cx="48577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>
                <a:solidFill>
                  <a:srgbClr val="FFFFFF"/>
                </a:solidFill>
                <a:latin typeface="Helvetica Neue" charset="0"/>
                <a:cs typeface="Helvetica Neue" charset="0"/>
              </a:rPr>
              <a:t>By: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>
                <a:solidFill>
                  <a:srgbClr val="FFFFFF"/>
                </a:solidFill>
                <a:latin typeface="Helvetica Neue" charset="0"/>
                <a:cs typeface="Helvetica Neue" charset="0"/>
              </a:rPr>
              <a:t>Marguerite Roza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>
                <a:solidFill>
                  <a:srgbClr val="FFFFFF"/>
                </a:solidFill>
                <a:latin typeface="Helvetica Neue" charset="0"/>
                <a:cs typeface="Helvetica Neue" charset="0"/>
              </a:rPr>
              <a:t>Edunomics Lab at Georgetown University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4" y="4602123"/>
            <a:ext cx="27749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7" y="396237"/>
            <a:ext cx="7603066" cy="64617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666" y="0"/>
            <a:ext cx="8805333" cy="72813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Array schools based on concentration of a student type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030133" y="6488668"/>
            <a:ext cx="511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 Trust West: Tipping </a:t>
            </a:r>
            <a:r>
              <a:rPr lang="en-US" smtClean="0"/>
              <a:t>the Scale Toward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weights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r="4341"/>
          <a:stretch/>
        </p:blipFill>
        <p:spPr>
          <a:xfrm>
            <a:off x="279653" y="1452298"/>
            <a:ext cx="8707334" cy="4606230"/>
          </a:xfrm>
          <a:prstGeom prst="rect">
            <a:avLst/>
          </a:prstGeom>
          <a:ln/>
        </p:spPr>
      </p:pic>
      <p:pic>
        <p:nvPicPr>
          <p:cNvPr id="6" name="Picture 5" descr="Edunomics_LOGO_E Only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67" y="6274065"/>
            <a:ext cx="357165" cy="472608"/>
          </a:xfrm>
          <a:prstGeom prst="rect">
            <a:avLst/>
          </a:prstGeom>
        </p:spPr>
      </p:pic>
      <p:sp>
        <p:nvSpPr>
          <p:cNvPr id="8" name="Subtitle 1"/>
          <p:cNvSpPr txBox="1">
            <a:spLocks/>
          </p:cNvSpPr>
          <p:nvPr/>
        </p:nvSpPr>
        <p:spPr>
          <a:xfrm>
            <a:off x="157013" y="0"/>
            <a:ext cx="8829974" cy="1752600"/>
          </a:xfrm>
          <a:prstGeom prst="rect">
            <a:avLst/>
          </a:prstGeom>
          <a:effectLst/>
        </p:spPr>
        <p:txBody>
          <a:bodyPr vert="horz" lIns="89643" tIns="44821" rIns="89643" bIns="4482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smtClean="0">
                <a:solidFill>
                  <a:srgbClr val="867875"/>
                </a:solidFill>
              </a:rPr>
              <a:t>One method computes district-wide averages by student type</a:t>
            </a:r>
            <a:r>
              <a:rPr lang="mr-IN" sz="3000" dirty="0" smtClean="0">
                <a:solidFill>
                  <a:srgbClr val="867875"/>
                </a:solidFill>
              </a:rPr>
              <a:t>…</a:t>
            </a:r>
            <a:endParaRPr lang="en-US" sz="3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67875"/>
              </a:solidFill>
            </a:endParaRPr>
          </a:p>
        </p:txBody>
      </p:sp>
      <p:sp>
        <p:nvSpPr>
          <p:cNvPr id="10" name="Subtitle 1"/>
          <p:cNvSpPr txBox="1">
            <a:spLocks/>
          </p:cNvSpPr>
          <p:nvPr/>
        </p:nvSpPr>
        <p:spPr>
          <a:xfrm>
            <a:off x="886235" y="5870373"/>
            <a:ext cx="7494170" cy="1752600"/>
          </a:xfrm>
          <a:prstGeom prst="rect">
            <a:avLst/>
          </a:prstGeom>
          <a:effectLst/>
        </p:spPr>
        <p:txBody>
          <a:bodyPr vert="horz" lIns="89643" tIns="44821" rIns="89643" bIns="4482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smtClean="0">
                <a:solidFill>
                  <a:srgbClr val="867875"/>
                </a:solidFill>
              </a:rPr>
              <a:t>And then compare each school’s actual spending to those average</a:t>
            </a:r>
            <a:endParaRPr lang="en-US" sz="3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6787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515" y="3155248"/>
            <a:ext cx="397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 all the district $ spent on ELA and divide by total # of bilingual </a:t>
            </a:r>
            <a:r>
              <a:rPr lang="en-US" dirty="0" err="1" smtClean="0"/>
              <a:t>ed</a:t>
            </a:r>
            <a:r>
              <a:rPr lang="en-US" dirty="0" smtClean="0"/>
              <a:t> students to get the district-wide average $407 per bilingual </a:t>
            </a:r>
            <a:r>
              <a:rPr lang="en-US" dirty="0" err="1" smtClean="0"/>
              <a:t>ed</a:t>
            </a:r>
            <a:r>
              <a:rPr lang="en-US" dirty="0" smtClean="0"/>
              <a:t> student on ELA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090223" y="3358637"/>
            <a:ext cx="1617745" cy="28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0" y="1524000"/>
            <a:ext cx="8229600" cy="4258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Afton Example:  Displays how much each school gets above/below average per pupil type</a:t>
            </a:r>
            <a:endParaRPr lang="en-US" sz="2400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2604978" y="2383869"/>
            <a:ext cx="545524" cy="3083720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5880" y="4198491"/>
            <a:ext cx="3083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$3.3M of above average spending at these seven schools, after approximating for student need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5420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District documents, Afton analysis.</a:t>
            </a:r>
          </a:p>
          <a:p>
            <a:r>
              <a:rPr lang="en-US" sz="900" dirty="0"/>
              <a:t>Note: Derived from actual district figures, figures changed for the purposes of providing this example.</a:t>
            </a:r>
          </a:p>
        </p:txBody>
      </p:sp>
    </p:spTree>
    <p:extLst>
      <p:ext uri="{BB962C8B-B14F-4D97-AF65-F5344CB8AC3E}">
        <p14:creationId xmlns:p14="http://schemas.microsoft.com/office/powerpoint/2010/main" val="3058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0CA8F0-DCC4-CB4D-9B0B-2DDE3B1F2BEB}" type="slidenum">
              <a:rPr lang="en-US" sz="1200">
                <a:solidFill>
                  <a:srgbClr val="898989"/>
                </a:solidFill>
                <a:cs typeface="MS PGothic" charset="0"/>
              </a:rPr>
              <a:pPr/>
              <a:t>13</a:t>
            </a:fld>
            <a:endParaRPr lang="en-US" sz="1200">
              <a:solidFill>
                <a:srgbClr val="898989"/>
              </a:solidFill>
              <a:cs typeface="MS PGothic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962650" y="6373813"/>
            <a:ext cx="310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solidFill>
                  <a:schemeClr val="bg1"/>
                </a:solidFill>
              </a:rPr>
              <a:t>bscpcenter.org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00" y="13724"/>
            <a:ext cx="6853763" cy="6728389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2404533" y="1148516"/>
            <a:ext cx="4893733" cy="37253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541" y="291571"/>
            <a:ext cx="1833038" cy="443282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Vision SBA:  Displays </a:t>
            </a:r>
            <a:r>
              <a:rPr lang="en-US" sz="2400" smtClean="0"/>
              <a:t>each school’s share of average funding by student type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8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Spending for groups of schools relative to district-wide average per pupil type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0470"/>
              </p:ext>
            </p:extLst>
          </p:nvPr>
        </p:nvGraphicFramePr>
        <p:xfrm>
          <a:off x="973666" y="2058973"/>
          <a:ext cx="7196667" cy="4015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393"/>
                <a:gridCol w="2550274"/>
              </a:tblGrid>
              <a:tr h="4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Predominately White</a:t>
                      </a:r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u="none" strike="noStrike">
                          <a:effectLst/>
                        </a:rPr>
                        <a:t>103%</a:t>
                      </a:r>
                      <a:endParaRPr lang="mr-IN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4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Predominately Black</a:t>
                      </a:r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u="none" strike="noStrike">
                          <a:effectLst/>
                        </a:rPr>
                        <a:t>103%</a:t>
                      </a:r>
                      <a:endParaRPr lang="mr-IN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499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Predominately Latino</a:t>
                      </a:r>
                      <a:endParaRPr lang="en-US" sz="28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u="none" strike="noStrike">
                          <a:effectLst/>
                        </a:rPr>
                        <a:t>96%</a:t>
                      </a:r>
                      <a:endParaRPr lang="mr-IN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434325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4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Region</a:t>
                      </a:r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4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North</a:t>
                      </a:r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u="none" strike="noStrike">
                          <a:effectLst/>
                        </a:rPr>
                        <a:t>95%</a:t>
                      </a:r>
                      <a:endParaRPr lang="mr-IN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4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South</a:t>
                      </a:r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u="none" strike="noStrike">
                          <a:effectLst/>
                        </a:rPr>
                        <a:t>106%</a:t>
                      </a:r>
                      <a:endParaRPr lang="mr-IN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4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West</a:t>
                      </a:r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u="none" strike="noStrike">
                          <a:effectLst/>
                        </a:rPr>
                        <a:t>90%</a:t>
                      </a:r>
                      <a:endParaRPr lang="mr-IN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4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Lakefront</a:t>
                      </a:r>
                      <a:endParaRPr lang="en-US" sz="2800" b="0" i="0" u="none" strike="noStrike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u="none" strike="noStrike" dirty="0">
                          <a:effectLst/>
                        </a:rPr>
                        <a:t>118%</a:t>
                      </a:r>
                      <a:endParaRPr lang="mr-IN" sz="28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2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Who’s job is it to run intra-district equity analyses?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0710"/>
            <a:ext cx="8229600" cy="4525963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en-US" dirty="0" smtClean="0"/>
              <a:t>Should the state financial transparency system provide equity analyses?</a:t>
            </a:r>
          </a:p>
          <a:p>
            <a:pPr defTabSz="914400">
              <a:spcBef>
                <a:spcPts val="0"/>
              </a:spcBef>
            </a:pPr>
            <a:endParaRPr lang="en-US" dirty="0" smtClean="0"/>
          </a:p>
          <a:p>
            <a:pPr defTabSz="914400">
              <a:spcBef>
                <a:spcPts val="0"/>
              </a:spcBef>
            </a:pPr>
            <a:r>
              <a:rPr lang="en-US" dirty="0" smtClean="0"/>
              <a:t>Will districts need tools?</a:t>
            </a:r>
          </a:p>
          <a:p>
            <a:pPr defTabSz="914400">
              <a:spcBef>
                <a:spcPts val="0"/>
              </a:spcBef>
            </a:pPr>
            <a:endParaRPr lang="en-US" dirty="0" smtClean="0"/>
          </a:p>
          <a:p>
            <a:pPr defTabSz="914400">
              <a:spcBef>
                <a:spcPts val="0"/>
              </a:spcBef>
            </a:pPr>
            <a:r>
              <a:rPr lang="en-US" dirty="0" smtClean="0"/>
              <a:t>Are districts thinking about this in your state?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unomics_LOGO_E Only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Feel free to share the </a:t>
            </a:r>
            <a:r>
              <a:rPr lang="en-US" dirty="0" err="1" smtClean="0"/>
              <a:t>VisionSBA</a:t>
            </a:r>
            <a:r>
              <a:rPr lang="en-US" dirty="0" smtClean="0"/>
              <a:t> tool for districts to explore their inequities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Manual and tool are available at </a:t>
            </a:r>
            <a:r>
              <a:rPr lang="en-US" dirty="0">
                <a:hlinkClick r:id="rId2"/>
              </a:rPr>
              <a:t>http://edunomicslab.org/visionsba/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Districts enter data:</a:t>
            </a:r>
          </a:p>
          <a:p>
            <a:pPr marL="914400" lvl="1" indent="-514350"/>
            <a:r>
              <a:rPr lang="en-US" dirty="0" smtClean="0"/>
              <a:t>Student demographics by school</a:t>
            </a:r>
          </a:p>
          <a:p>
            <a:pPr marL="914400" lvl="1" indent="-514350"/>
            <a:r>
              <a:rPr lang="en-US" dirty="0" smtClean="0"/>
              <a:t>Spending by school</a:t>
            </a:r>
            <a:endParaRPr lang="en-US" dirty="0"/>
          </a:p>
          <a:p>
            <a:pPr marL="914400" lvl="1" indent="-514350"/>
            <a:r>
              <a:rPr lang="en-US" dirty="0" smtClean="0"/>
              <a:t>Spending by need category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 produces numerical and </a:t>
            </a:r>
            <a:r>
              <a:rPr lang="en-US" dirty="0" smtClean="0"/>
              <a:t>visual equity analysis by school.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District leaders can consider alternate spending scenarios and explore effects by school.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unomics_LOGO_E Only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2532329"/>
            <a:ext cx="2463800" cy="13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932" y="2938584"/>
            <a:ext cx="8229600" cy="1143000"/>
          </a:xfrm>
        </p:spPr>
        <p:txBody>
          <a:bodyPr/>
          <a:lstStyle/>
          <a:p>
            <a:r>
              <a:rPr lang="en-US" dirty="0" err="1" smtClean="0"/>
              <a:t>FiTWiG</a:t>
            </a:r>
            <a:r>
              <a:rPr lang="en-US" dirty="0" smtClean="0"/>
              <a:t> Supporters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0CA8F0-DCC4-CB4D-9B0B-2DDE3B1F2BEB}" type="slidenum">
              <a:rPr lang="en-US" sz="1200">
                <a:solidFill>
                  <a:srgbClr val="898989"/>
                </a:solidFill>
                <a:cs typeface="MS PGothic" charset="0"/>
              </a:rPr>
              <a:pPr/>
              <a:t>17</a:t>
            </a:fld>
            <a:endParaRPr lang="en-US" sz="1200">
              <a:solidFill>
                <a:srgbClr val="898989"/>
              </a:solidFill>
              <a:cs typeface="MS PGothic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962650" y="6373813"/>
            <a:ext cx="310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solidFill>
                  <a:schemeClr val="bg1"/>
                </a:solidFill>
              </a:rPr>
              <a:t>bscpcenter.org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6356351"/>
            <a:ext cx="9144000" cy="533100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Edunomics_LOGO_E Only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99" y="6401415"/>
            <a:ext cx="369867" cy="472608"/>
          </a:xfrm>
          <a:prstGeom prst="rect">
            <a:avLst/>
          </a:prstGeom>
        </p:spPr>
      </p:pic>
      <p:pic>
        <p:nvPicPr>
          <p:cNvPr id="11" name="Picture 5" descr="Screen Shot 2016-11-28 at 8.54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1" y="4361340"/>
            <a:ext cx="2171391" cy="110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21" y="3968665"/>
            <a:ext cx="1659467" cy="1493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38" y="5100167"/>
            <a:ext cx="2810683" cy="112427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89462"/>
            <a:ext cx="8229600" cy="4525963"/>
          </a:xfrm>
        </p:spPr>
        <p:txBody>
          <a:bodyPr/>
          <a:lstStyle/>
          <a:p>
            <a:r>
              <a:rPr lang="en-US" dirty="0" smtClean="0"/>
              <a:t>Next meeting: September 19, 1-2pm ET</a:t>
            </a:r>
          </a:p>
          <a:p>
            <a:r>
              <a:rPr lang="en-US" dirty="0" smtClean="0"/>
              <a:t>In-person meeting coming up:</a:t>
            </a:r>
          </a:p>
          <a:p>
            <a:pPr lvl="1"/>
            <a:r>
              <a:rPr lang="en-US" dirty="0" smtClean="0"/>
              <a:t>Preferred month? (Jan? Feb?)</a:t>
            </a:r>
          </a:p>
          <a:p>
            <a:pPr lvl="1"/>
            <a:r>
              <a:rPr lang="en-US" dirty="0" smtClean="0"/>
              <a:t>Topics you’d like covered so we can plan valuable sessions?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0CA8F0-DCC4-CB4D-9B0B-2DDE3B1F2BEB}" type="slidenum">
              <a:rPr lang="en-US" sz="1200">
                <a:solidFill>
                  <a:srgbClr val="898989"/>
                </a:solidFill>
                <a:cs typeface="MS PGothic" charset="0"/>
              </a:rPr>
              <a:pPr/>
              <a:t>2</a:t>
            </a:fld>
            <a:endParaRPr lang="en-US" sz="1200">
              <a:solidFill>
                <a:srgbClr val="898989"/>
              </a:solidFill>
              <a:cs typeface="MS PGothic" charset="0"/>
            </a:endParaRP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5962650" y="6373813"/>
            <a:ext cx="310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solidFill>
                  <a:schemeClr val="bg1"/>
                </a:solidFill>
              </a:rPr>
              <a:t>bscpcenter.org</a:t>
            </a:r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>
                <a:latin typeface="Calibri" charset="0"/>
              </a:rPr>
              <a:t>Communicating During the Call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1697038" y="3676339"/>
            <a:ext cx="2360613" cy="20313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  <a:latin typeface="Calibri" charset="0"/>
              </a:rPr>
              <a:t>Use the </a:t>
            </a:r>
            <a:r>
              <a:rPr lang="en-US" sz="1800" dirty="0" smtClean="0">
                <a:solidFill>
                  <a:srgbClr val="FFFFFF"/>
                </a:solidFill>
                <a:latin typeface="Calibri" charset="0"/>
              </a:rPr>
              <a:t>question </a:t>
            </a:r>
            <a:r>
              <a:rPr lang="en-US" sz="1800" dirty="0">
                <a:solidFill>
                  <a:srgbClr val="FFFFFF"/>
                </a:solidFill>
                <a:latin typeface="Calibri" charset="0"/>
              </a:rPr>
              <a:t>box to ask questions or </a:t>
            </a:r>
            <a:r>
              <a:rPr lang="en-US" sz="1800" dirty="0" smtClean="0">
                <a:solidFill>
                  <a:srgbClr val="FFFFFF"/>
                </a:solidFill>
                <a:latin typeface="Calibri" charset="0"/>
              </a:rPr>
              <a:t>make a comment, and we will reply all so the group can see the question/comment &amp; answer</a:t>
            </a:r>
            <a:endParaRPr lang="en-US" sz="1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1697038" y="1963207"/>
            <a:ext cx="2360612" cy="9239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FFFF"/>
                </a:solidFill>
                <a:latin typeface="Calibri" charset="0"/>
              </a:rPr>
              <a:t>To request to be unmuted, please use the hand raise tool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138093" y="3904444"/>
            <a:ext cx="977900" cy="484188"/>
          </a:xfrm>
          <a:prstGeom prst="rightArrow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140200" y="2151590"/>
            <a:ext cx="977900" cy="485775"/>
          </a:xfrm>
          <a:prstGeom prst="rightArrow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Edunomics_LOGO_E Only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  <p:pic>
        <p:nvPicPr>
          <p:cNvPr id="2" name="Picture 1" descr="image for slid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914400"/>
            <a:ext cx="3076575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For the next meeting</a:t>
            </a:r>
            <a:r>
              <a:rPr lang="en-US" dirty="0" smtClean="0"/>
              <a:t>: State updates?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Transparency for use by whom?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financial data to explore Intra-District Equity</a:t>
            </a:r>
          </a:p>
          <a:p>
            <a:pPr lvl="1"/>
            <a:r>
              <a:rPr lang="en-US" dirty="0" smtClean="0"/>
              <a:t>Sample Equity Analyses</a:t>
            </a:r>
          </a:p>
          <a:p>
            <a:pPr lvl="1"/>
            <a:r>
              <a:rPr lang="en-US" dirty="0" smtClean="0"/>
              <a:t>What role will the SEA play?</a:t>
            </a:r>
          </a:p>
          <a:p>
            <a:pPr lvl="1"/>
            <a:r>
              <a:rPr lang="en-US" dirty="0" smtClean="0"/>
              <a:t>An equity tool to share with districts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Next meeting: Tuesday, Sept. 19, 1-2pm ET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unomics_LOGO_E Only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08532" cy="1143000"/>
          </a:xfrm>
        </p:spPr>
        <p:txBody>
          <a:bodyPr>
            <a:noAutofit/>
          </a:bodyPr>
          <a:lstStyle/>
          <a:p>
            <a:r>
              <a:rPr lang="en-US" sz="3200" smtClean="0"/>
              <a:t>1. </a:t>
            </a:r>
            <a:r>
              <a:rPr lang="en-US" sz="3200" dirty="0" smtClean="0"/>
              <a:t>Next Meeting: What Steps Have You Taken So Far?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86932"/>
            <a:ext cx="8077200" cy="48439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400" dirty="0" smtClean="0"/>
              <a:t>Pilots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Local working </a:t>
            </a:r>
            <a:r>
              <a:rPr lang="en-US" sz="2400" dirty="0" smtClean="0"/>
              <a:t>groups/ Task force</a:t>
            </a:r>
          </a:p>
          <a:p>
            <a:pPr marL="0" indent="0">
              <a:buNone/>
            </a:pPr>
            <a:r>
              <a:rPr lang="en-US" sz="2400" dirty="0" smtClean="0"/>
              <a:t>Contract RFPs issued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Data </a:t>
            </a:r>
            <a:r>
              <a:rPr lang="en-US" sz="2400" dirty="0" smtClean="0"/>
              <a:t>analyses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Communication </a:t>
            </a:r>
            <a:r>
              <a:rPr lang="en-US" sz="2400" dirty="0" smtClean="0"/>
              <a:t>w/ </a:t>
            </a:r>
            <a:r>
              <a:rPr lang="en-US" sz="2400" dirty="0" smtClean="0"/>
              <a:t>LEAs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Sample </a:t>
            </a:r>
            <a:r>
              <a:rPr lang="en-US" sz="2400" dirty="0" smtClean="0"/>
              <a:t>data reports &amp; </a:t>
            </a:r>
            <a:r>
              <a:rPr lang="en-US" sz="2400" dirty="0" smtClean="0"/>
              <a:t>visualizations</a:t>
            </a:r>
          </a:p>
          <a:p>
            <a:pPr marL="0" indent="0">
              <a:buNone/>
            </a:pPr>
            <a:r>
              <a:rPr lang="en-US" sz="2400" dirty="0" smtClean="0"/>
              <a:t>Other?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 smtClean="0"/>
              <a:t>Please send an email to Katie Hagan at </a:t>
            </a:r>
            <a:r>
              <a:rPr lang="en-US" sz="2400" i="1" dirty="0" err="1" smtClean="0"/>
              <a:t>Katie.Hagan@georgetown.edu</a:t>
            </a:r>
            <a:endParaRPr lang="en-US" sz="240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unomics_LOGO_E Only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130843"/>
            <a:ext cx="9144000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unomics_LOGO_E Only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370417"/>
            <a:ext cx="7391400" cy="5425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902181">
            <a:off x="973664" y="2621397"/>
            <a:ext cx="7196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Not that </a:t>
            </a:r>
            <a:r>
              <a:rPr lang="en-US" sz="5400" b="1" smtClean="0">
                <a:solidFill>
                  <a:srgbClr val="FF0000"/>
                </a:solidFill>
              </a:rPr>
              <a:t>kind of equity!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7013" y="6675358"/>
            <a:ext cx="8829973" cy="758607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43" tIns="44821" rIns="89643" bIns="44821" rtlCol="0" anchor="ctr"/>
          <a:lstStyle/>
          <a:p>
            <a:pPr algn="ctr"/>
            <a:endParaRPr lang="en-US" sz="1688" dirty="0"/>
          </a:p>
        </p:txBody>
      </p:sp>
      <p:pic>
        <p:nvPicPr>
          <p:cNvPr id="7" name="Picture 6" descr="Edunomics_LOGO_E Only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67" y="6818579"/>
            <a:ext cx="357165" cy="47260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846854" y="2203451"/>
            <a:ext cx="1885568" cy="904875"/>
          </a:xfrm>
          <a:prstGeom prst="rightArrow">
            <a:avLst/>
          </a:prstGeom>
          <a:solidFill>
            <a:srgbClr val="011E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43" tIns="44821" rIns="89643" bIns="44821" rtlCol="0" anchor="ctr"/>
          <a:lstStyle/>
          <a:p>
            <a:pPr algn="ctr"/>
            <a:r>
              <a:rPr lang="en-US" sz="1688" dirty="0"/>
              <a:t>Federal $</a:t>
            </a:r>
            <a:endParaRPr lang="en-US" sz="1688" dirty="0"/>
          </a:p>
        </p:txBody>
      </p:sp>
      <p:sp>
        <p:nvSpPr>
          <p:cNvPr id="6" name="Right Arrow 5"/>
          <p:cNvSpPr/>
          <p:nvPr/>
        </p:nvSpPr>
        <p:spPr>
          <a:xfrm>
            <a:off x="846855" y="3187702"/>
            <a:ext cx="1885568" cy="904875"/>
          </a:xfrm>
          <a:prstGeom prst="rightArrow">
            <a:avLst/>
          </a:prstGeom>
          <a:solidFill>
            <a:srgbClr val="011E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43" tIns="44821" rIns="89643" bIns="44821" rtlCol="0" anchor="ctr"/>
          <a:lstStyle/>
          <a:p>
            <a:pPr algn="ctr"/>
            <a:r>
              <a:rPr lang="en-US" sz="1688" dirty="0"/>
              <a:t>State $</a:t>
            </a:r>
            <a:endParaRPr lang="en-US" sz="1688" dirty="0"/>
          </a:p>
        </p:txBody>
      </p:sp>
      <p:sp>
        <p:nvSpPr>
          <p:cNvPr id="8" name="Right Arrow 7"/>
          <p:cNvSpPr/>
          <p:nvPr/>
        </p:nvSpPr>
        <p:spPr>
          <a:xfrm>
            <a:off x="846854" y="4171952"/>
            <a:ext cx="1885568" cy="904875"/>
          </a:xfrm>
          <a:prstGeom prst="rightArrow">
            <a:avLst/>
          </a:prstGeom>
          <a:solidFill>
            <a:srgbClr val="011E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43" tIns="44821" rIns="89643" bIns="44821" rtlCol="0" anchor="ctr"/>
          <a:lstStyle/>
          <a:p>
            <a:pPr algn="ctr"/>
            <a:r>
              <a:rPr lang="en-US" sz="1688" dirty="0"/>
              <a:t>Local $</a:t>
            </a:r>
            <a:endParaRPr lang="en-US" sz="1688" dirty="0"/>
          </a:p>
        </p:txBody>
      </p:sp>
      <p:sp>
        <p:nvSpPr>
          <p:cNvPr id="3" name="Rectangle 2"/>
          <p:cNvSpPr/>
          <p:nvPr/>
        </p:nvSpPr>
        <p:spPr>
          <a:xfrm>
            <a:off x="2839731" y="2346325"/>
            <a:ext cx="1977546" cy="256381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9643" tIns="44821" rIns="89643" bIns="44821" rtlCol="0" anchor="ctr"/>
          <a:lstStyle/>
          <a:p>
            <a:pPr algn="ctr"/>
            <a:r>
              <a:rPr lang="en-US" sz="1688" dirty="0"/>
              <a:t>District $</a:t>
            </a:r>
            <a:endParaRPr lang="en-US" sz="1688" dirty="0"/>
          </a:p>
        </p:txBody>
      </p:sp>
      <p:sp>
        <p:nvSpPr>
          <p:cNvPr id="4" name="Oval 3"/>
          <p:cNvSpPr/>
          <p:nvPr/>
        </p:nvSpPr>
        <p:spPr>
          <a:xfrm>
            <a:off x="6493105" y="1663699"/>
            <a:ext cx="1265686" cy="809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43" tIns="44821" rIns="89643" bIns="44821" rtlCol="0" anchor="ctr"/>
          <a:lstStyle/>
          <a:p>
            <a:pPr algn="ctr"/>
            <a:r>
              <a:rPr lang="en-US" sz="1688" dirty="0"/>
              <a:t>School $</a:t>
            </a:r>
            <a:endParaRPr lang="en-US" sz="1688" dirty="0"/>
          </a:p>
        </p:txBody>
      </p:sp>
      <p:sp>
        <p:nvSpPr>
          <p:cNvPr id="10" name="Oval 9"/>
          <p:cNvSpPr/>
          <p:nvPr/>
        </p:nvSpPr>
        <p:spPr>
          <a:xfrm>
            <a:off x="7079958" y="2751138"/>
            <a:ext cx="1265686" cy="809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43" tIns="44821" rIns="89643" bIns="44821" rtlCol="0" anchor="ctr"/>
          <a:lstStyle/>
          <a:p>
            <a:pPr algn="ctr"/>
            <a:r>
              <a:rPr lang="en-US" sz="1688" dirty="0"/>
              <a:t>School $</a:t>
            </a:r>
          </a:p>
        </p:txBody>
      </p:sp>
      <p:sp>
        <p:nvSpPr>
          <p:cNvPr id="12" name="Oval 11"/>
          <p:cNvSpPr/>
          <p:nvPr/>
        </p:nvSpPr>
        <p:spPr>
          <a:xfrm>
            <a:off x="7086090" y="3905250"/>
            <a:ext cx="1265686" cy="809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43" tIns="44821" rIns="89643" bIns="44821" rtlCol="0" anchor="ctr"/>
          <a:lstStyle/>
          <a:p>
            <a:pPr algn="ctr"/>
            <a:r>
              <a:rPr lang="en-US" sz="1688" dirty="0"/>
              <a:t>School $</a:t>
            </a:r>
            <a:endParaRPr lang="en-US" sz="1688" dirty="0"/>
          </a:p>
        </p:txBody>
      </p:sp>
      <p:sp>
        <p:nvSpPr>
          <p:cNvPr id="13" name="Oval 12"/>
          <p:cNvSpPr/>
          <p:nvPr/>
        </p:nvSpPr>
        <p:spPr>
          <a:xfrm>
            <a:off x="6493105" y="5010151"/>
            <a:ext cx="1265686" cy="809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43" tIns="44821" rIns="89643" bIns="44821" rtlCol="0" anchor="ctr"/>
          <a:lstStyle/>
          <a:p>
            <a:pPr algn="ctr"/>
            <a:r>
              <a:rPr lang="en-US" sz="1688" dirty="0"/>
              <a:t>School $</a:t>
            </a:r>
            <a:endParaRPr lang="en-US" sz="1688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47225" y="2298701"/>
            <a:ext cx="1364353" cy="809626"/>
          </a:xfrm>
          <a:prstGeom prst="straightConnector1">
            <a:avLst/>
          </a:prstGeom>
          <a:ln w="57150" cmpd="sng">
            <a:solidFill>
              <a:srgbClr val="6BB7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47225" y="3195639"/>
            <a:ext cx="1762928" cy="404813"/>
          </a:xfrm>
          <a:prstGeom prst="straightConnector1">
            <a:avLst/>
          </a:prstGeom>
          <a:ln w="57150" cmpd="sng">
            <a:solidFill>
              <a:srgbClr val="6BB7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01236" y="4024312"/>
            <a:ext cx="1762928" cy="187326"/>
          </a:xfrm>
          <a:prstGeom prst="straightConnector1">
            <a:avLst/>
          </a:prstGeom>
          <a:ln w="57150" cmpd="sng">
            <a:solidFill>
              <a:srgbClr val="6BB7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01235" y="4449765"/>
            <a:ext cx="1511520" cy="547687"/>
          </a:xfrm>
          <a:prstGeom prst="straightConnector1">
            <a:avLst/>
          </a:prstGeom>
          <a:ln w="57150" cmpd="sng">
            <a:solidFill>
              <a:srgbClr val="6BB7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903125" y="1663699"/>
            <a:ext cx="2182966" cy="4156078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643" tIns="44821" rIns="89643" bIns="44821" spcCol="0" rtlCol="0" anchor="ctr"/>
          <a:lstStyle/>
          <a:p>
            <a:pPr algn="ctr"/>
            <a:endParaRPr lang="en-US" sz="1688"/>
          </a:p>
        </p:txBody>
      </p:sp>
      <p:sp>
        <p:nvSpPr>
          <p:cNvPr id="11" name="TextBox 10"/>
          <p:cNvSpPr txBox="1"/>
          <p:nvPr/>
        </p:nvSpPr>
        <p:spPr>
          <a:xfrm>
            <a:off x="3372112" y="302139"/>
            <a:ext cx="5450155" cy="824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9643" tIns="44821" rIns="89643" bIns="44821" rtlCol="0">
            <a:spAutoFit/>
          </a:bodyPr>
          <a:lstStyle/>
          <a:p>
            <a:r>
              <a:rPr lang="en-US" sz="2800" dirty="0"/>
              <a:t>Today’s focus: </a:t>
            </a:r>
            <a:r>
              <a:rPr lang="en-US" sz="2800" dirty="0" smtClean="0"/>
              <a:t>Intra-district Equity</a:t>
            </a:r>
            <a:endParaRPr lang="en-US" sz="2800" dirty="0"/>
          </a:p>
          <a:p>
            <a:r>
              <a:rPr lang="en-US" sz="1969" dirty="0"/>
              <a:t>Allocation of resources from districts to schools</a:t>
            </a:r>
          </a:p>
        </p:txBody>
      </p:sp>
    </p:spTree>
    <p:extLst>
      <p:ext uri="{BB962C8B-B14F-4D97-AF65-F5344CB8AC3E}">
        <p14:creationId xmlns:p14="http://schemas.microsoft.com/office/powerpoint/2010/main" val="12634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2" y="270523"/>
            <a:ext cx="7628673" cy="826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Spending varies across LEA. Is this an equitable distribution?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0CA8F0-DCC4-CB4D-9B0B-2DDE3B1F2BEB}" type="slidenum">
              <a:rPr lang="en-US" sz="1200">
                <a:solidFill>
                  <a:srgbClr val="898989"/>
                </a:solidFill>
                <a:cs typeface="MS PGothic" charset="0"/>
              </a:rPr>
              <a:pPr/>
              <a:t>7</a:t>
            </a:fld>
            <a:endParaRPr lang="en-US" sz="1200">
              <a:solidFill>
                <a:srgbClr val="898989"/>
              </a:solidFill>
              <a:cs typeface="MS PGothic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962650" y="6373813"/>
            <a:ext cx="310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solidFill>
                  <a:schemeClr val="bg1"/>
                </a:solidFill>
              </a:rPr>
              <a:t>bscpcenter.org</a:t>
            </a:r>
          </a:p>
        </p:txBody>
      </p:sp>
      <p:pic>
        <p:nvPicPr>
          <p:cNvPr id="7" name="Picture 6" descr="Edunomics_LOGO_E Only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3" y="6274065"/>
            <a:ext cx="369867" cy="47260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399115"/>
              </p:ext>
            </p:extLst>
          </p:nvPr>
        </p:nvGraphicFramePr>
        <p:xfrm>
          <a:off x="-1" y="1"/>
          <a:ext cx="9313334" cy="728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96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schools by student mix for comparisons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341049"/>
              </p:ext>
            </p:extLst>
          </p:nvPr>
        </p:nvGraphicFramePr>
        <p:xfrm>
          <a:off x="457200" y="1417638"/>
          <a:ext cx="8229600" cy="274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245288"/>
              </p:ext>
            </p:extLst>
          </p:nvPr>
        </p:nvGraphicFramePr>
        <p:xfrm>
          <a:off x="457200" y="4159250"/>
          <a:ext cx="8111067" cy="244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7145867" y="1913467"/>
            <a:ext cx="677333" cy="64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29867" y="3318934"/>
            <a:ext cx="677333" cy="64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26667" y="4537072"/>
            <a:ext cx="677333" cy="64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59600" y="5757861"/>
            <a:ext cx="677333" cy="647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2" y="1174019"/>
            <a:ext cx="7924801" cy="5319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2" y="96929"/>
            <a:ext cx="85682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filters to highlight a set of schools and compare to all others.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1822" y="5847060"/>
            <a:ext cx="179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different categories </a:t>
            </a:r>
            <a:r>
              <a:rPr lang="en-US" smtClean="0"/>
              <a:t>of student need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001822" y="5300133"/>
            <a:ext cx="1041511" cy="546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Layouts">
  <a:themeElements>
    <a:clrScheme name="ERS">
      <a:dk1>
        <a:srgbClr val="333333"/>
      </a:dk1>
      <a:lt1>
        <a:srgbClr val="FFFFFF"/>
      </a:lt1>
      <a:dk2>
        <a:srgbClr val="FFFFFF"/>
      </a:dk2>
      <a:lt2>
        <a:srgbClr val="333333"/>
      </a:lt2>
      <a:accent1>
        <a:srgbClr val="106AA8"/>
      </a:accent1>
      <a:accent2>
        <a:srgbClr val="D3E056"/>
      </a:accent2>
      <a:accent3>
        <a:srgbClr val="26B2CE"/>
      </a:accent3>
      <a:accent4>
        <a:srgbClr val="BAD8F8"/>
      </a:accent4>
      <a:accent5>
        <a:srgbClr val="924391"/>
      </a:accent5>
      <a:accent6>
        <a:srgbClr val="AFEBE8"/>
      </a:accent6>
      <a:hlink>
        <a:srgbClr val="0000FF"/>
      </a:hlink>
      <a:folHlink>
        <a:srgbClr val="800080"/>
      </a:folHlink>
    </a:clrScheme>
    <a:fontScheme name="ER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>
          <a:noFill/>
        </a:ln>
      </a:spPr>
      <a:bodyPr lIns="73152" rIns="73152" rtlCol="0" anchor="ctr"/>
      <a:lstStyle>
        <a:defPPr algn="ctr">
          <a:defRPr sz="2000" dirty="0">
            <a:solidFill>
              <a:srgbClr val="56565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45720" rIns="45720" rtlCol="0">
        <a:noAutofit/>
      </a:bodyPr>
      <a:lstStyle>
        <a:defPPr>
          <a:defRPr sz="2000" b="1" dirty="0" smtClean="0">
            <a:solidFill>
              <a:srgbClr val="565658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S PowerPoint Template" id="{FDA37859-07C6-42D0-B0E5-4F9C4BC376EA}" vid="{2C8E62C0-C13F-4017-968C-E5C0C5ACE1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18089</TotalTime>
  <Words>536</Words>
  <Application>Microsoft Macintosh PowerPoint</Application>
  <PresentationFormat>On-screen Show (4:3)</PresentationFormat>
  <Paragraphs>100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Narrow</vt:lpstr>
      <vt:lpstr>Calibri</vt:lpstr>
      <vt:lpstr>Helvetica Neue</vt:lpstr>
      <vt:lpstr>Mangal</vt:lpstr>
      <vt:lpstr>MS PGothic</vt:lpstr>
      <vt:lpstr>ＭＳ Ｐゴシック</vt:lpstr>
      <vt:lpstr>Segoe UI</vt:lpstr>
      <vt:lpstr>Wingdings</vt:lpstr>
      <vt:lpstr>Arial</vt:lpstr>
      <vt:lpstr>Office Theme</vt:lpstr>
      <vt:lpstr>Slide Layouts</vt:lpstr>
      <vt:lpstr>Financial Transparency  Working Group: Equity Analyses  September 7, 2017</vt:lpstr>
      <vt:lpstr>Communicating During the Call</vt:lpstr>
      <vt:lpstr>Agenda</vt:lpstr>
      <vt:lpstr>1. Next Meeting: What Steps Have You Taken So Far? </vt:lpstr>
      <vt:lpstr>PowerPoint Presentation</vt:lpstr>
      <vt:lpstr>PowerPoint Presentation</vt:lpstr>
      <vt:lpstr>Spending varies across LEA. Is this an equitable distribution?</vt:lpstr>
      <vt:lpstr>Group schools by student mix for comparisons</vt:lpstr>
      <vt:lpstr>Use filters to highlight a set of schools and compare to all others.</vt:lpstr>
      <vt:lpstr>Array schools based on concentration of a student type</vt:lpstr>
      <vt:lpstr>PowerPoint Presentation</vt:lpstr>
      <vt:lpstr>Afton Example:  Displays how much each school gets above/below average per pupil type</vt:lpstr>
      <vt:lpstr>Vision SBA:  Displays each school’s share of average funding by student type</vt:lpstr>
      <vt:lpstr>Spending for groups of schools relative to district-wide average per pupil type</vt:lpstr>
      <vt:lpstr>Who’s job is it to run intra-district equity analyses?</vt:lpstr>
      <vt:lpstr>Feel free to share the VisionSBA tool for districts to explore their inequities</vt:lpstr>
      <vt:lpstr>FiTWiG Supporters</vt:lpstr>
    </vt:vector>
  </TitlesOfParts>
  <Company>Edunomics Lab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Hagan</dc:creator>
  <cp:lastModifiedBy>Microsoft Office User</cp:lastModifiedBy>
  <cp:revision>270</cp:revision>
  <cp:lastPrinted>2017-05-03T16:57:15Z</cp:lastPrinted>
  <dcterms:created xsi:type="dcterms:W3CDTF">2017-03-21T18:13:04Z</dcterms:created>
  <dcterms:modified xsi:type="dcterms:W3CDTF">2017-09-07T16:47:17Z</dcterms:modified>
</cp:coreProperties>
</file>