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0" r:id="rId2"/>
    <p:sldId id="376" r:id="rId3"/>
    <p:sldId id="437" r:id="rId4"/>
    <p:sldId id="446" r:id="rId5"/>
    <p:sldId id="411" r:id="rId6"/>
    <p:sldId id="407" r:id="rId7"/>
    <p:sldId id="454" r:id="rId8"/>
    <p:sldId id="447" r:id="rId9"/>
    <p:sldId id="448" r:id="rId10"/>
    <p:sldId id="449" r:id="rId11"/>
    <p:sldId id="450" r:id="rId12"/>
    <p:sldId id="455" r:id="rId13"/>
    <p:sldId id="456" r:id="rId14"/>
    <p:sldId id="457" r:id="rId15"/>
    <p:sldId id="459" r:id="rId16"/>
    <p:sldId id="460" r:id="rId17"/>
    <p:sldId id="461" r:id="rId18"/>
    <p:sldId id="462" r:id="rId19"/>
    <p:sldId id="470" r:id="rId20"/>
    <p:sldId id="469" r:id="rId21"/>
    <p:sldId id="471" r:id="rId22"/>
    <p:sldId id="441" r:id="rId23"/>
    <p:sldId id="442" r:id="rId24"/>
    <p:sldId id="443" r:id="rId25"/>
    <p:sldId id="444" r:id="rId26"/>
    <p:sldId id="445" r:id="rId27"/>
    <p:sldId id="414" r:id="rId28"/>
    <p:sldId id="466" r:id="rId29"/>
    <p:sldId id="472" r:id="rId30"/>
    <p:sldId id="473" r:id="rId31"/>
    <p:sldId id="474" r:id="rId32"/>
    <p:sldId id="458" r:id="rId33"/>
    <p:sldId id="463" r:id="rId34"/>
    <p:sldId id="464" r:id="rId35"/>
    <p:sldId id="465" r:id="rId36"/>
    <p:sldId id="46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768">
          <p15:clr>
            <a:srgbClr val="A4A3A4"/>
          </p15:clr>
        </p15:guide>
        <p15:guide id="3" pos="4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5729"/>
    <a:srgbClr val="C6D9F1"/>
    <a:srgbClr val="B3B3B3"/>
    <a:srgbClr val="FCD5B5"/>
    <a:srgbClr val="F79646"/>
    <a:srgbClr val="558ED5"/>
    <a:srgbClr val="E46C0A"/>
    <a:srgbClr val="EBF5FF"/>
    <a:srgbClr val="1F4987"/>
    <a:srgbClr val="00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5" autoAdjust="0"/>
    <p:restoredTop sz="92847" autoAdjust="0"/>
  </p:normalViewPr>
  <p:slideViewPr>
    <p:cSldViewPr>
      <p:cViewPr varScale="1">
        <p:scale>
          <a:sx n="112" d="100"/>
          <a:sy n="112" d="100"/>
        </p:scale>
        <p:origin x="1712" y="192"/>
      </p:cViewPr>
      <p:guideLst>
        <p:guide orient="horz" pos="2256"/>
        <p:guide pos="768"/>
        <p:guide pos="4992"/>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4B2DD-23F1-4400-95B8-C9B86A73EE45}" type="datetimeFigureOut">
              <a:rPr lang="en-US" smtClean="0"/>
              <a:t>2/9/17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D1681-31E5-467A-911A-14FC9D77F354}" type="slidenum">
              <a:rPr lang="en-US" smtClean="0"/>
              <a:t>‹#›</a:t>
            </a:fld>
            <a:endParaRPr lang="en-US" dirty="0"/>
          </a:p>
        </p:txBody>
      </p:sp>
    </p:spTree>
    <p:extLst>
      <p:ext uri="{BB962C8B-B14F-4D97-AF65-F5344CB8AC3E}">
        <p14:creationId xmlns:p14="http://schemas.microsoft.com/office/powerpoint/2010/main" val="84716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In our first five years, Afton has worked on </a:t>
            </a:r>
            <a:r>
              <a:rPr lang="en-US" b="1" i="1" dirty="0"/>
              <a:t>over 80 initiatives with public school districts, charter operators, state education agencies and education advocates</a:t>
            </a:r>
            <a:r>
              <a:rPr lang="en-US" dirty="0"/>
              <a:t>, bringing a nationwide perspective to local situations. </a:t>
            </a:r>
          </a:p>
          <a:p>
            <a:endParaRPr lang="en-US" dirty="0"/>
          </a:p>
        </p:txBody>
      </p:sp>
      <p:sp>
        <p:nvSpPr>
          <p:cNvPr id="4" name="Slide Number Placeholder 3"/>
          <p:cNvSpPr>
            <a:spLocks noGrp="1"/>
          </p:cNvSpPr>
          <p:nvPr>
            <p:ph type="sldNum" sz="quarter" idx="10"/>
          </p:nvPr>
        </p:nvSpPr>
        <p:spPr/>
        <p:txBody>
          <a:bodyPr/>
          <a:lstStyle/>
          <a:p>
            <a:fld id="{D4F2041F-DEE3-4BF2-830E-4C1F73959384}" type="slidenum">
              <a:rPr lang="en-US" smtClean="0"/>
              <a:t>3</a:t>
            </a:fld>
            <a:endParaRPr lang="en-US"/>
          </a:p>
        </p:txBody>
      </p:sp>
    </p:spTree>
    <p:extLst>
      <p:ext uri="{BB962C8B-B14F-4D97-AF65-F5344CB8AC3E}">
        <p14:creationId xmlns:p14="http://schemas.microsoft.com/office/powerpoint/2010/main" val="137175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C22E9-81F7-4739-B567-9C1D823FC409}" type="slidenum">
              <a:rPr lang="en-US" smtClean="0"/>
              <a:pPr/>
              <a:t>30</a:t>
            </a:fld>
            <a:endParaRPr lang="en-US" dirty="0"/>
          </a:p>
        </p:txBody>
      </p:sp>
    </p:spTree>
    <p:extLst>
      <p:ext uri="{BB962C8B-B14F-4D97-AF65-F5344CB8AC3E}">
        <p14:creationId xmlns:p14="http://schemas.microsoft.com/office/powerpoint/2010/main" val="315250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C22E9-81F7-4739-B567-9C1D823FC409}" type="slidenum">
              <a:rPr lang="en-US" smtClean="0"/>
              <a:pPr/>
              <a:t>31</a:t>
            </a:fld>
            <a:endParaRPr lang="en-US" dirty="0"/>
          </a:p>
        </p:txBody>
      </p:sp>
    </p:spTree>
    <p:extLst>
      <p:ext uri="{BB962C8B-B14F-4D97-AF65-F5344CB8AC3E}">
        <p14:creationId xmlns:p14="http://schemas.microsoft.com/office/powerpoint/2010/main" val="351372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D1681-31E5-467A-911A-14FC9D77F354}" type="slidenum">
              <a:rPr lang="en-US" smtClean="0"/>
              <a:t>32</a:t>
            </a:fld>
            <a:endParaRPr lang="en-US"/>
          </a:p>
        </p:txBody>
      </p:sp>
    </p:spTree>
    <p:extLst>
      <p:ext uri="{BB962C8B-B14F-4D97-AF65-F5344CB8AC3E}">
        <p14:creationId xmlns:p14="http://schemas.microsoft.com/office/powerpoint/2010/main" val="331371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688083-ABAA-42A9-BBA4-D07C1FE924AD}" type="slidenum">
              <a:rPr lang="en-US" smtClean="0"/>
              <a:t>34</a:t>
            </a:fld>
            <a:endParaRPr lang="en-US"/>
          </a:p>
        </p:txBody>
      </p:sp>
    </p:spTree>
    <p:extLst>
      <p:ext uri="{BB962C8B-B14F-4D97-AF65-F5344CB8AC3E}">
        <p14:creationId xmlns:p14="http://schemas.microsoft.com/office/powerpoint/2010/main" val="154162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D1681-31E5-467A-911A-14FC9D77F354}" type="slidenum">
              <a:rPr lang="en-US" smtClean="0"/>
              <a:t>5</a:t>
            </a:fld>
            <a:endParaRPr lang="en-US" dirty="0"/>
          </a:p>
        </p:txBody>
      </p:sp>
    </p:spTree>
    <p:extLst>
      <p:ext uri="{BB962C8B-B14F-4D97-AF65-F5344CB8AC3E}">
        <p14:creationId xmlns:p14="http://schemas.microsoft.com/office/powerpoint/2010/main" val="214964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D1681-31E5-467A-911A-14FC9D77F354}" type="slidenum">
              <a:rPr lang="en-US" smtClean="0"/>
              <a:t>13</a:t>
            </a:fld>
            <a:endParaRPr lang="en-US"/>
          </a:p>
        </p:txBody>
      </p:sp>
    </p:spTree>
    <p:extLst>
      <p:ext uri="{BB962C8B-B14F-4D97-AF65-F5344CB8AC3E}">
        <p14:creationId xmlns:p14="http://schemas.microsoft.com/office/powerpoint/2010/main" val="68112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D1681-31E5-467A-911A-14FC9D77F354}" type="slidenum">
              <a:rPr lang="en-US" smtClean="0"/>
              <a:t>14</a:t>
            </a:fld>
            <a:endParaRPr lang="en-US"/>
          </a:p>
        </p:txBody>
      </p:sp>
    </p:spTree>
    <p:extLst>
      <p:ext uri="{BB962C8B-B14F-4D97-AF65-F5344CB8AC3E}">
        <p14:creationId xmlns:p14="http://schemas.microsoft.com/office/powerpoint/2010/main" val="41094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D1681-31E5-467A-911A-14FC9D77F354}" type="slidenum">
              <a:rPr lang="en-US" smtClean="0"/>
              <a:t>16</a:t>
            </a:fld>
            <a:endParaRPr lang="en-US" dirty="0"/>
          </a:p>
        </p:txBody>
      </p:sp>
    </p:spTree>
    <p:extLst>
      <p:ext uri="{BB962C8B-B14F-4D97-AF65-F5344CB8AC3E}">
        <p14:creationId xmlns:p14="http://schemas.microsoft.com/office/powerpoint/2010/main" val="195234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D1681-31E5-467A-911A-14FC9D77F354}" type="slidenum">
              <a:rPr lang="en-US" smtClean="0"/>
              <a:t>17</a:t>
            </a:fld>
            <a:endParaRPr lang="en-US" dirty="0"/>
          </a:p>
        </p:txBody>
      </p:sp>
    </p:spTree>
    <p:extLst>
      <p:ext uri="{BB962C8B-B14F-4D97-AF65-F5344CB8AC3E}">
        <p14:creationId xmlns:p14="http://schemas.microsoft.com/office/powerpoint/2010/main" val="193622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D1681-31E5-467A-911A-14FC9D77F354}" type="slidenum">
              <a:rPr lang="en-US" smtClean="0"/>
              <a:t>18</a:t>
            </a:fld>
            <a:endParaRPr lang="en-US" dirty="0"/>
          </a:p>
        </p:txBody>
      </p:sp>
    </p:spTree>
    <p:extLst>
      <p:ext uri="{BB962C8B-B14F-4D97-AF65-F5344CB8AC3E}">
        <p14:creationId xmlns:p14="http://schemas.microsoft.com/office/powerpoint/2010/main" val="1556662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D1681-31E5-467A-911A-14FC9D77F354}" type="slidenum">
              <a:rPr lang="en-US" smtClean="0"/>
              <a:t>27</a:t>
            </a:fld>
            <a:endParaRPr lang="en-US" dirty="0"/>
          </a:p>
        </p:txBody>
      </p:sp>
    </p:spTree>
    <p:extLst>
      <p:ext uri="{BB962C8B-B14F-4D97-AF65-F5344CB8AC3E}">
        <p14:creationId xmlns:p14="http://schemas.microsoft.com/office/powerpoint/2010/main" val="412215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C22E9-81F7-4739-B567-9C1D823FC409}" type="slidenum">
              <a:rPr lang="en-US" smtClean="0"/>
              <a:pPr/>
              <a:t>29</a:t>
            </a:fld>
            <a:endParaRPr lang="en-US" dirty="0"/>
          </a:p>
        </p:txBody>
      </p:sp>
    </p:spTree>
    <p:extLst>
      <p:ext uri="{BB962C8B-B14F-4D97-AF65-F5344CB8AC3E}">
        <p14:creationId xmlns:p14="http://schemas.microsoft.com/office/powerpoint/2010/main" val="307325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aftonpartners.com" TargetMode="External"/><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3391" cy="6857543"/>
          </a:xfrm>
          <a:prstGeom prst="rect">
            <a:avLst/>
          </a:prstGeom>
        </p:spPr>
      </p:pic>
    </p:spTree>
    <p:extLst>
      <p:ext uri="{BB962C8B-B14F-4D97-AF65-F5344CB8AC3E}">
        <p14:creationId xmlns:p14="http://schemas.microsoft.com/office/powerpoint/2010/main" val="193335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i="0">
                <a:latin typeface="+mj-lt"/>
                <a:cs typeface="Arial Narrow Bold"/>
              </a:defRPr>
            </a:lvl1pPr>
          </a:lstStyle>
          <a:p>
            <a:r>
              <a:rPr lang="en-US" dirty="0"/>
              <a:t>Click to edit Master title style</a:t>
            </a:r>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a:defRPr sz="2400">
                <a:latin typeface="+mj-lt"/>
                <a:cs typeface="Arial Narrow"/>
              </a:defRPr>
            </a:lvl1pPr>
            <a:lvl2pPr>
              <a:defRPr sz="2000">
                <a:latin typeface="+mj-lt"/>
              </a:defRPr>
            </a:lvl2pPr>
            <a:lvl3pPr>
              <a:defRPr sz="1600">
                <a:latin typeface="+mj-lt"/>
              </a:defRPr>
            </a:lvl3pPr>
          </a:lstStyle>
          <a:p>
            <a:pPr>
              <a:spcBef>
                <a:spcPts val="1000"/>
              </a:spcBef>
            </a:pPr>
            <a:r>
              <a:rPr lang="en-US" dirty="0"/>
              <a:t>Click to edit Master title style Arial 24</a:t>
            </a:r>
          </a:p>
          <a:p>
            <a:pPr lvl="1">
              <a:spcBef>
                <a:spcPts val="1000"/>
              </a:spcBef>
            </a:pPr>
            <a:r>
              <a:rPr lang="en-US" dirty="0"/>
              <a:t>Click to edit Master title style Arial 20</a:t>
            </a:r>
          </a:p>
          <a:p>
            <a:pPr lvl="2">
              <a:spcBef>
                <a:spcPts val="1000"/>
              </a:spcBef>
            </a:pPr>
            <a:r>
              <a:rPr lang="en-US" dirty="0"/>
              <a:t>Click to edit Master title style Arial 16</a:t>
            </a:r>
            <a:endParaRPr lang="en-US" dirty="0">
              <a:latin typeface="Tw Cen MT"/>
              <a:ea typeface="N Helvetica Narrow"/>
              <a:cs typeface="Tw Cen MT"/>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46815EC1-7521-5B45-91F9-6C60A7252E66}" type="datetimeFigureOut">
              <a:rPr lang="en-US">
                <a:solidFill>
                  <a:prstClr val="black"/>
                </a:solidFill>
              </a:rPr>
              <a:pPr defTabSz="457200"/>
              <a:t>2/9/17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5C9B9A71-29B0-5E44-856A-7CFAFEDFAB54}" type="slidenum">
              <a:rPr lang="en-US">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15215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19823"/>
            <a:ext cx="7772400" cy="1362075"/>
          </a:xfrm>
          <a:prstGeom prst="rect">
            <a:avLst/>
          </a:prstGeom>
        </p:spPr>
        <p:txBody>
          <a:bodyPr anchor="t">
            <a:normAutofit/>
          </a:bodyPr>
          <a:lstStyle>
            <a:lvl1pPr algn="l">
              <a:defRPr sz="3200" b="0" i="0" cap="none">
                <a:latin typeface="+mj-lt"/>
              </a:defRPr>
            </a:lvl1pPr>
          </a:lstStyle>
          <a:p>
            <a:r>
              <a:rPr lang="en-US" dirty="0"/>
              <a:t>Click to edit Master title style</a:t>
            </a:r>
          </a:p>
        </p:txBody>
      </p:sp>
      <p:sp>
        <p:nvSpPr>
          <p:cNvPr id="3" name="Text Placeholder 2"/>
          <p:cNvSpPr>
            <a:spLocks noGrp="1"/>
          </p:cNvSpPr>
          <p:nvPr>
            <p:ph type="body" idx="1"/>
          </p:nvPr>
        </p:nvSpPr>
        <p:spPr>
          <a:xfrm>
            <a:off x="722313" y="781539"/>
            <a:ext cx="7772400" cy="538284"/>
          </a:xfrm>
          <a:prstGeom prst="rect">
            <a:avLst/>
          </a:prstGeom>
        </p:spPr>
        <p:txBody>
          <a:bodyPr anchor="b"/>
          <a:lstStyle>
            <a:lvl1pPr marL="0" indent="0">
              <a:buNone/>
              <a:defRPr sz="2000">
                <a:solidFill>
                  <a:schemeClr val="tx1"/>
                </a:solidFill>
                <a:latin typeface="+mj-lt"/>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3057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1" descr="back-cove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800" y="0"/>
            <a:ext cx="9321800" cy="6858000"/>
          </a:xfrm>
          <a:prstGeom prst="rect">
            <a:avLst/>
          </a:prstGeom>
        </p:spPr>
      </p:pic>
      <p:sp>
        <p:nvSpPr>
          <p:cNvPr id="5" name="TextBox 4"/>
          <p:cNvSpPr txBox="1"/>
          <p:nvPr userDrawn="1"/>
        </p:nvSpPr>
        <p:spPr>
          <a:xfrm>
            <a:off x="3279819" y="3196035"/>
            <a:ext cx="2595646" cy="369332"/>
          </a:xfrm>
          <a:prstGeom prst="rect">
            <a:avLst/>
          </a:prstGeom>
          <a:noFill/>
        </p:spPr>
        <p:txBody>
          <a:bodyPr wrap="none" rtlCol="0">
            <a:spAutoFit/>
          </a:bodyPr>
          <a:lstStyle/>
          <a:p>
            <a:pPr algn="ctr" defTabSz="457200"/>
            <a:r>
              <a:rPr lang="en-US" dirty="0">
                <a:solidFill>
                  <a:prstClr val="black"/>
                </a:solidFill>
                <a:ea typeface="N Helvetica Narrow"/>
                <a:cs typeface="Arial Narrow"/>
                <a:hlinkClick r:id="rId3"/>
              </a:rPr>
              <a:t>www.aftonpartners.com</a:t>
            </a:r>
            <a:endParaRPr lang="en-US" dirty="0">
              <a:solidFill>
                <a:prstClr val="black"/>
              </a:solidFill>
              <a:ea typeface="N Helvetica Narrow"/>
              <a:cs typeface="Arial Narrow"/>
            </a:endParaRPr>
          </a:p>
        </p:txBody>
      </p:sp>
      <p:pic>
        <p:nvPicPr>
          <p:cNvPr id="4" name="Picture 3" descr="cover.png"/>
          <p:cNvPicPr>
            <a:picLocks noChangeAspect="1"/>
          </p:cNvPicPr>
          <p:nvPr userDrawn="1"/>
        </p:nvPicPr>
        <p:blipFill rotWithShape="1">
          <a:blip r:embed="rId4">
            <a:extLst>
              <a:ext uri="{28A0092B-C50C-407E-A947-70E740481C1C}">
                <a14:useLocalDpi xmlns:a14="http://schemas.microsoft.com/office/drawing/2010/main" val="0"/>
              </a:ext>
            </a:extLst>
          </a:blip>
          <a:srcRect r="68969" b="81959"/>
          <a:stretch/>
        </p:blipFill>
        <p:spPr>
          <a:xfrm>
            <a:off x="3153336" y="1801906"/>
            <a:ext cx="2837329" cy="1237129"/>
          </a:xfrm>
          <a:prstGeom prst="rect">
            <a:avLst/>
          </a:prstGeom>
        </p:spPr>
      </p:pic>
    </p:spTree>
    <p:extLst>
      <p:ext uri="{BB962C8B-B14F-4D97-AF65-F5344CB8AC3E}">
        <p14:creationId xmlns:p14="http://schemas.microsoft.com/office/powerpoint/2010/main" val="850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63FA3E8-9070-401D-844A-20AF941E2107}"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62AEB-E6B5-4D1E-9F1E-8473A2C1BA49}" type="slidenum">
              <a:rPr lang="en-US" smtClean="0"/>
              <a:t>‹#›</a:t>
            </a:fld>
            <a:endParaRPr lang="en-US"/>
          </a:p>
        </p:txBody>
      </p:sp>
    </p:spTree>
    <p:extLst>
      <p:ext uri="{BB962C8B-B14F-4D97-AF65-F5344CB8AC3E}">
        <p14:creationId xmlns:p14="http://schemas.microsoft.com/office/powerpoint/2010/main" val="562276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ody-backgrou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209" y="-1"/>
            <a:ext cx="9143391" cy="6857543"/>
          </a:xfrm>
          <a:prstGeom prst="rect">
            <a:avLst/>
          </a:prstGeom>
        </p:spPr>
      </p:pic>
      <p:sp>
        <p:nvSpPr>
          <p:cNvPr id="7" name="Title Placeholder 1"/>
          <p:cNvSpPr>
            <a:spLocks noGrp="1"/>
          </p:cNvSpPr>
          <p:nvPr>
            <p:ph type="title"/>
          </p:nvPr>
        </p:nvSpPr>
        <p:spPr>
          <a:xfrm>
            <a:off x="457200" y="274638"/>
            <a:ext cx="8229600" cy="894116"/>
          </a:xfrm>
          <a:prstGeom prst="rect">
            <a:avLst/>
          </a:prstGeom>
        </p:spPr>
        <p:txBody>
          <a:bodyPr vert="horz" lIns="91440" tIns="45720" rIns="91440" bIns="45720" rtlCol="0" anchor="ctr">
            <a:normAutofit/>
          </a:bodyPr>
          <a:lstStyle/>
          <a:p>
            <a:r>
              <a:rPr lang="en-US" dirty="0"/>
              <a:t>Click to edit Master title style Arial 28</a:t>
            </a:r>
          </a:p>
        </p:txBody>
      </p:sp>
      <p:sp>
        <p:nvSpPr>
          <p:cNvPr id="8"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a:spcBef>
                <a:spcPts val="1000"/>
              </a:spcBef>
            </a:pPr>
            <a:r>
              <a:rPr lang="en-US" dirty="0"/>
              <a:t>Click to edit Master title style Arial 24</a:t>
            </a:r>
          </a:p>
          <a:p>
            <a:pPr lvl="1">
              <a:spcBef>
                <a:spcPts val="1000"/>
              </a:spcBef>
            </a:pPr>
            <a:r>
              <a:rPr lang="en-US" dirty="0"/>
              <a:t>Click to edit Master title style Arial 20</a:t>
            </a:r>
          </a:p>
          <a:p>
            <a:pPr lvl="2">
              <a:spcBef>
                <a:spcPts val="1000"/>
              </a:spcBef>
            </a:pPr>
            <a:r>
              <a:rPr lang="en-US" dirty="0"/>
              <a:t>Click to edit Master title style Arial 16</a:t>
            </a:r>
            <a:endParaRPr lang="en-US" dirty="0">
              <a:latin typeface="Tw Cen MT"/>
              <a:ea typeface="N Helvetica Narrow"/>
              <a:cs typeface="Tw Cen MT"/>
            </a:endParaRPr>
          </a:p>
        </p:txBody>
      </p:sp>
      <p:sp>
        <p:nvSpPr>
          <p:cNvPr id="6" name="Slide Number Placeholder 6"/>
          <p:cNvSpPr txBox="1">
            <a:spLocks/>
          </p:cNvSpPr>
          <p:nvPr/>
        </p:nvSpPr>
        <p:spPr>
          <a:xfrm>
            <a:off x="7425853" y="6492417"/>
            <a:ext cx="171814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3F85C44-C962-A44C-B709-9F6E2A2D08AC}" type="slidenum">
              <a:rPr lang="en-US" sz="1300" smtClean="0">
                <a:solidFill>
                  <a:prstClr val="white">
                    <a:lumMod val="50000"/>
                  </a:prstClr>
                </a:solidFill>
                <a:latin typeface="N Helvetica Narrow"/>
                <a:ea typeface="N Helvetica Narrow"/>
                <a:cs typeface="N Helvetica Narrow"/>
              </a:rPr>
              <a:pPr algn="r"/>
              <a:t>‹#›</a:t>
            </a:fld>
            <a:endParaRPr lang="en-US" sz="1300" dirty="0">
              <a:solidFill>
                <a:prstClr val="white">
                  <a:lumMod val="50000"/>
                </a:prstClr>
              </a:solidFill>
              <a:latin typeface="N Helvetica Narrow"/>
              <a:ea typeface="N Helvetica Narrow"/>
              <a:cs typeface="N Helvetica Narrow"/>
            </a:endParaRPr>
          </a:p>
        </p:txBody>
      </p:sp>
    </p:spTree>
    <p:extLst>
      <p:ext uri="{BB962C8B-B14F-4D97-AF65-F5344CB8AC3E}">
        <p14:creationId xmlns:p14="http://schemas.microsoft.com/office/powerpoint/2010/main" val="1455522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57200" rtl="0" eaLnBrk="1" latinLnBrk="0" hangingPunct="1">
        <a:spcBef>
          <a:spcPct val="0"/>
        </a:spcBef>
        <a:buNone/>
        <a:defRPr sz="2800" b="1" i="0" kern="1200" baseline="0">
          <a:solidFill>
            <a:srgbClr val="BC5729"/>
          </a:solidFill>
          <a:latin typeface="+mj-lt"/>
          <a:ea typeface="+mj-ea"/>
          <a:cs typeface="Arial Narrow"/>
        </a:defRPr>
      </a:lvl1pPr>
    </p:titleStyle>
    <p:bodyStyle>
      <a:lvl1pPr marL="342900" indent="-342900" algn="l" defTabSz="457200" rtl="0" eaLnBrk="1" latinLnBrk="0" hangingPunct="1">
        <a:spcBef>
          <a:spcPct val="20000"/>
        </a:spcBef>
        <a:buFont typeface="Arial"/>
        <a:buChar char="•"/>
        <a:defRPr sz="2400" b="0" i="0" kern="1200">
          <a:solidFill>
            <a:schemeClr val="tx1"/>
          </a:solidFill>
          <a:latin typeface="+mj-lt"/>
          <a:ea typeface="+mn-ea"/>
          <a:cs typeface="Arial Narrow Bold"/>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Narrow"/>
        </a:defRPr>
      </a:lvl2pPr>
      <a:lvl3pPr marL="1143000" indent="-228600" algn="l" defTabSz="457200" rtl="0" eaLnBrk="1" latinLnBrk="0" hangingPunct="1">
        <a:spcBef>
          <a:spcPct val="20000"/>
        </a:spcBef>
        <a:buFont typeface="Arial"/>
        <a:buChar char="•"/>
        <a:defRPr sz="1600" kern="1200">
          <a:solidFill>
            <a:schemeClr val="tx1"/>
          </a:solidFill>
          <a:latin typeface="+mj-lt"/>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png"/><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4878050"/>
            <a:ext cx="8906444" cy="1261884"/>
          </a:xfrm>
          <a:prstGeom prst="rect">
            <a:avLst/>
          </a:prstGeom>
          <a:noFill/>
        </p:spPr>
        <p:txBody>
          <a:bodyPr wrap="square" rtlCol="0">
            <a:spAutoFit/>
          </a:bodyPr>
          <a:lstStyle/>
          <a:p>
            <a:pPr algn="r"/>
            <a:r>
              <a:rPr lang="en-US" sz="2800" b="1" dirty="0">
                <a:solidFill>
                  <a:srgbClr val="BC5729"/>
                </a:solidFill>
                <a:latin typeface="+mj-lt"/>
                <a:ea typeface="N Helvetica Narrow"/>
                <a:cs typeface="Arial Narrow"/>
              </a:rPr>
              <a:t>ESSA Financial Transparency: View from the LEA </a:t>
            </a:r>
            <a:r>
              <a:rPr lang="en-US" sz="2800" dirty="0">
                <a:solidFill>
                  <a:srgbClr val="BC5729"/>
                </a:solidFill>
                <a:latin typeface="+mj-lt"/>
                <a:ea typeface="N Helvetica Narrow"/>
                <a:cs typeface="Arial Narrow"/>
              </a:rPr>
              <a:t>Site-Level Per-Pupil Expenditure Analysis</a:t>
            </a:r>
            <a:endParaRPr lang="en-US" sz="1600" dirty="0">
              <a:solidFill>
                <a:srgbClr val="BC5729"/>
              </a:solidFill>
              <a:latin typeface="+mj-lt"/>
              <a:ea typeface="N Helvetica Narrow"/>
              <a:cs typeface="Arial Narrow"/>
            </a:endParaRPr>
          </a:p>
          <a:p>
            <a:pPr algn="r"/>
            <a:r>
              <a:rPr lang="en-US" sz="2000" i="1" dirty="0">
                <a:solidFill>
                  <a:srgbClr val="BC5729"/>
                </a:solidFill>
                <a:latin typeface="+mj-lt"/>
                <a:ea typeface="N Helvetica Narrow"/>
                <a:cs typeface="Arial Narrow"/>
              </a:rPr>
              <a:t>February 9, 2017</a:t>
            </a:r>
            <a:endParaRPr lang="en-US" sz="2000" dirty="0">
              <a:solidFill>
                <a:srgbClr val="BC5729"/>
              </a:solidFill>
              <a:latin typeface="+mj-lt"/>
              <a:ea typeface="N Helvetica Narrow"/>
              <a:cs typeface="Arial Narrow"/>
            </a:endParaRPr>
          </a:p>
        </p:txBody>
      </p:sp>
    </p:spTree>
    <p:extLst>
      <p:ext uri="{BB962C8B-B14F-4D97-AF65-F5344CB8AC3E}">
        <p14:creationId xmlns:p14="http://schemas.microsoft.com/office/powerpoint/2010/main" val="3721565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2400" y="1496796"/>
            <a:ext cx="8839200" cy="3998976"/>
          </a:xfrm>
          <a:prstGeom prst="rect">
            <a:avLst/>
          </a:prstGeom>
        </p:spPr>
      </p:pic>
      <p:sp>
        <p:nvSpPr>
          <p:cNvPr id="2" name="Title 1"/>
          <p:cNvSpPr>
            <a:spLocks noGrp="1"/>
          </p:cNvSpPr>
          <p:nvPr>
            <p:ph type="title"/>
          </p:nvPr>
        </p:nvSpPr>
        <p:spPr/>
        <p:txBody>
          <a:bodyPr>
            <a:noAutofit/>
          </a:bodyPr>
          <a:lstStyle/>
          <a:p>
            <a:r>
              <a:rPr lang="en-US" sz="2400" dirty="0"/>
              <a:t>After accounting for student need, seven schools spend $214 - $1,355 more per pupil than the equitable average, representing $2.8 million</a:t>
            </a:r>
          </a:p>
        </p:txBody>
      </p:sp>
      <p:sp>
        <p:nvSpPr>
          <p:cNvPr id="5" name="Right Brace 4"/>
          <p:cNvSpPr/>
          <p:nvPr/>
        </p:nvSpPr>
        <p:spPr>
          <a:xfrm rot="5400000">
            <a:off x="2412098" y="2383869"/>
            <a:ext cx="545524" cy="3083720"/>
          </a:xfrm>
          <a:prstGeom prst="righ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7" name="TextBox 6"/>
          <p:cNvSpPr txBox="1"/>
          <p:nvPr/>
        </p:nvSpPr>
        <p:spPr>
          <a:xfrm>
            <a:off x="1066800" y="4198491"/>
            <a:ext cx="3083720" cy="600164"/>
          </a:xfrm>
          <a:prstGeom prst="rect">
            <a:avLst/>
          </a:prstGeom>
          <a:noFill/>
        </p:spPr>
        <p:txBody>
          <a:bodyPr wrap="square" rtlCol="0">
            <a:spAutoFit/>
          </a:bodyPr>
          <a:lstStyle/>
          <a:p>
            <a:pPr algn="ctr"/>
            <a:r>
              <a:rPr lang="en-US" sz="1100" b="1" dirty="0"/>
              <a:t>$2.8M of above average spending at these seven schools, after approximating for student need</a:t>
            </a:r>
          </a:p>
        </p:txBody>
      </p:sp>
      <p:sp>
        <p:nvSpPr>
          <p:cNvPr id="8" name="Rectangle 7"/>
          <p:cNvSpPr/>
          <p:nvPr/>
        </p:nvSpPr>
        <p:spPr>
          <a:xfrm>
            <a:off x="152400" y="6201003"/>
            <a:ext cx="3466367" cy="369332"/>
          </a:xfrm>
          <a:prstGeom prst="rect">
            <a:avLst/>
          </a:prstGeom>
        </p:spPr>
        <p:txBody>
          <a:bodyPr wrap="square">
            <a:spAutoFit/>
          </a:bodyPr>
          <a:lstStyle/>
          <a:p>
            <a:r>
              <a:rPr lang="en-US" sz="900" dirty="0"/>
              <a:t>Source: District documents, Afton analysis. </a:t>
            </a:r>
          </a:p>
          <a:p>
            <a:endParaRPr lang="en-US" sz="900" dirty="0"/>
          </a:p>
        </p:txBody>
      </p:sp>
    </p:spTree>
    <p:extLst>
      <p:ext uri="{BB962C8B-B14F-4D97-AF65-F5344CB8AC3E}">
        <p14:creationId xmlns:p14="http://schemas.microsoft.com/office/powerpoint/2010/main" val="411126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62100"/>
            <a:ext cx="9092045" cy="4000500"/>
          </a:xfrm>
          <a:prstGeom prst="rect">
            <a:avLst/>
          </a:prstGeom>
        </p:spPr>
      </p:pic>
      <p:sp>
        <p:nvSpPr>
          <p:cNvPr id="2" name="Title 1"/>
          <p:cNvSpPr>
            <a:spLocks noGrp="1"/>
          </p:cNvSpPr>
          <p:nvPr>
            <p:ph type="title"/>
          </p:nvPr>
        </p:nvSpPr>
        <p:spPr/>
        <p:txBody>
          <a:bodyPr>
            <a:noAutofit/>
          </a:bodyPr>
          <a:lstStyle/>
          <a:p>
            <a:r>
              <a:rPr lang="en-US" sz="2400" dirty="0"/>
              <a:t>When we charge district average teacher cost instead of actual teacher cost, students at fewer schools are funded above the average ($1.6M of overfunding)</a:t>
            </a:r>
          </a:p>
        </p:txBody>
      </p:sp>
      <p:sp>
        <p:nvSpPr>
          <p:cNvPr id="7" name="Rectangle 6"/>
          <p:cNvSpPr/>
          <p:nvPr/>
        </p:nvSpPr>
        <p:spPr>
          <a:xfrm>
            <a:off x="152400" y="6201003"/>
            <a:ext cx="3466367" cy="369332"/>
          </a:xfrm>
          <a:prstGeom prst="rect">
            <a:avLst/>
          </a:prstGeom>
        </p:spPr>
        <p:txBody>
          <a:bodyPr wrap="square">
            <a:spAutoFit/>
          </a:bodyPr>
          <a:lstStyle/>
          <a:p>
            <a:r>
              <a:rPr lang="en-US" sz="900" dirty="0"/>
              <a:t>Source: District documents, Afton analysis. </a:t>
            </a:r>
          </a:p>
          <a:p>
            <a:endParaRPr lang="en-US" sz="900" dirty="0"/>
          </a:p>
        </p:txBody>
      </p:sp>
      <p:pic>
        <p:nvPicPr>
          <p:cNvPr id="5" name="Picture 4"/>
          <p:cNvPicPr>
            <a:picLocks noChangeAspect="1"/>
          </p:cNvPicPr>
          <p:nvPr/>
        </p:nvPicPr>
        <p:blipFill>
          <a:blip r:embed="rId3"/>
          <a:stretch>
            <a:fillRect/>
          </a:stretch>
        </p:blipFill>
        <p:spPr>
          <a:xfrm>
            <a:off x="6096000" y="1905000"/>
            <a:ext cx="2768600" cy="1460500"/>
          </a:xfrm>
          <a:prstGeom prst="rect">
            <a:avLst/>
          </a:prstGeom>
        </p:spPr>
      </p:pic>
    </p:spTree>
    <p:extLst>
      <p:ext uri="{BB962C8B-B14F-4D97-AF65-F5344CB8AC3E}">
        <p14:creationId xmlns:p14="http://schemas.microsoft.com/office/powerpoint/2010/main" val="214942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2</a:t>
            </a:r>
          </a:p>
        </p:txBody>
      </p:sp>
      <p:sp>
        <p:nvSpPr>
          <p:cNvPr id="5" name="Content Placeholder 4"/>
          <p:cNvSpPr>
            <a:spLocks noGrp="1"/>
          </p:cNvSpPr>
          <p:nvPr>
            <p:ph idx="1"/>
          </p:nvPr>
        </p:nvSpPr>
        <p:spPr/>
        <p:txBody>
          <a:bodyPr>
            <a:normAutofit/>
          </a:bodyPr>
          <a:lstStyle/>
          <a:p>
            <a:pPr marL="0" indent="0">
              <a:buNone/>
            </a:pPr>
            <a:r>
              <a:rPr lang="en-US" sz="2800" b="1" dirty="0"/>
              <a:t>Site-level </a:t>
            </a:r>
            <a:r>
              <a:rPr lang="en-US" sz="2800" b="1" u="sng" dirty="0"/>
              <a:t>per-pupil spending</a:t>
            </a:r>
            <a:r>
              <a:rPr lang="en-US" sz="2800" b="1" dirty="0"/>
              <a:t> vs. site-level </a:t>
            </a:r>
            <a:r>
              <a:rPr lang="en-US" sz="2800" b="1" u="sng" dirty="0"/>
              <a:t>academic outcomes</a:t>
            </a:r>
            <a:r>
              <a:rPr lang="en-US" sz="2800" b="1" dirty="0"/>
              <a:t>, including charter and district-run schools</a:t>
            </a:r>
          </a:p>
        </p:txBody>
      </p:sp>
    </p:spTree>
    <p:extLst>
      <p:ext uri="{BB962C8B-B14F-4D97-AF65-F5344CB8AC3E}">
        <p14:creationId xmlns:p14="http://schemas.microsoft.com/office/powerpoint/2010/main" val="113662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2" y="5750004"/>
            <a:ext cx="9144001" cy="400110"/>
          </a:xfrm>
          <a:prstGeom prst="rect">
            <a:avLst/>
          </a:prstGeom>
          <a:solidFill>
            <a:schemeClr val="bg1"/>
          </a:solidFill>
        </p:spPr>
        <p:txBody>
          <a:bodyPr wrap="square" rtlCol="0">
            <a:spAutoFit/>
          </a:bodyPr>
          <a:lstStyle/>
          <a:p>
            <a:endParaRPr lang="en-US" sz="2000" dirty="0">
              <a:solidFill>
                <a:schemeClr val="bg1">
                  <a:lumMod val="95000"/>
                </a:schemeClr>
              </a:solidFill>
            </a:endParaRPr>
          </a:p>
        </p:txBody>
      </p:sp>
      <p:sp>
        <p:nvSpPr>
          <p:cNvPr id="2" name="Title 1"/>
          <p:cNvSpPr>
            <a:spLocks noGrp="1"/>
          </p:cNvSpPr>
          <p:nvPr>
            <p:ph type="title"/>
          </p:nvPr>
        </p:nvSpPr>
        <p:spPr>
          <a:xfrm>
            <a:off x="457200" y="381000"/>
            <a:ext cx="8229600" cy="838200"/>
          </a:xfrm>
        </p:spPr>
        <p:txBody>
          <a:bodyPr>
            <a:noAutofit/>
          </a:bodyPr>
          <a:lstStyle/>
          <a:p>
            <a:r>
              <a:rPr lang="en-US" sz="2400" dirty="0"/>
              <a:t>On average, District X spent approximately $100 more per pupil on district-run schools than charter schools under its purview</a:t>
            </a:r>
          </a:p>
        </p:txBody>
      </p:sp>
      <p:sp>
        <p:nvSpPr>
          <p:cNvPr id="3" name="Content Placeholder 2"/>
          <p:cNvSpPr>
            <a:spLocks noGrp="1"/>
          </p:cNvSpPr>
          <p:nvPr>
            <p:ph idx="1"/>
          </p:nvPr>
        </p:nvSpPr>
        <p:spPr>
          <a:xfrm>
            <a:off x="495300" y="4835646"/>
            <a:ext cx="8153400" cy="831276"/>
          </a:xfrm>
        </p:spPr>
        <p:txBody>
          <a:bodyPr>
            <a:normAutofit fontScale="92500" lnSpcReduction="10000"/>
          </a:bodyPr>
          <a:lstStyle/>
          <a:p>
            <a:pPr marL="0" indent="0">
              <a:buNone/>
            </a:pPr>
            <a:r>
              <a:rPr lang="en-US" sz="1800" b="1" dirty="0"/>
              <a:t>The 1% difference in District and Charter school spending is </a:t>
            </a:r>
            <a:r>
              <a:rPr lang="en-US" sz="1800" b="1" u="sng" dirty="0"/>
              <a:t>driven by Federal, State and Local Grants</a:t>
            </a:r>
            <a:r>
              <a:rPr lang="en-US" sz="1800" b="1" dirty="0"/>
              <a:t>.  This analysis does not include any additional funds received (and spent) directly by Charter schools.</a:t>
            </a:r>
          </a:p>
        </p:txBody>
      </p:sp>
      <p:sp>
        <p:nvSpPr>
          <p:cNvPr id="6" name="TextBox 5"/>
          <p:cNvSpPr txBox="1"/>
          <p:nvPr/>
        </p:nvSpPr>
        <p:spPr>
          <a:xfrm>
            <a:off x="0" y="5858470"/>
            <a:ext cx="7620000" cy="923330"/>
          </a:xfrm>
          <a:prstGeom prst="rect">
            <a:avLst/>
          </a:prstGeom>
          <a:noFill/>
        </p:spPr>
        <p:txBody>
          <a:bodyPr wrap="square" rtlCol="0">
            <a:spAutoFit/>
          </a:bodyPr>
          <a:lstStyle/>
          <a:p>
            <a:r>
              <a:rPr lang="en-US" sz="600" u="sng" dirty="0"/>
              <a:t>Notes</a:t>
            </a:r>
            <a:r>
              <a:rPr lang="en-US" sz="600" dirty="0"/>
              <a:t>: </a:t>
            </a:r>
          </a:p>
          <a:p>
            <a:pPr marL="228600" indent="-228600">
              <a:buFontTx/>
              <a:buAutoNum type="arabicParenBoth"/>
            </a:pPr>
            <a:r>
              <a:rPr lang="en-US" sz="600" dirty="0"/>
              <a:t>Analysis excludes grants charter schools receive directly (i.e. do not flow through the district ledger, including start up grants and other state/federal grants which charter schools can apply for and don’t need to flow through the LEA)</a:t>
            </a:r>
          </a:p>
          <a:p>
            <a:pPr marL="228600" indent="-228600">
              <a:buFontTx/>
              <a:buAutoNum type="arabicParenBoth"/>
            </a:pPr>
            <a:r>
              <a:rPr lang="en-US" sz="600" dirty="0"/>
              <a:t>District-run schools include certain federal and state grants that may not be available to charter schools, including Pre-K, Magnet School Assistance, Teacher Incentive and SIG</a:t>
            </a:r>
          </a:p>
          <a:p>
            <a:pPr marL="228600" indent="-228600">
              <a:buFontTx/>
              <a:buAutoNum type="arabicParenBoth"/>
            </a:pPr>
            <a:r>
              <a:rPr lang="en-US" sz="600" dirty="0"/>
              <a:t>Analysis excludes capital expenditures</a:t>
            </a:r>
          </a:p>
          <a:p>
            <a:pPr marL="228600" indent="-228600">
              <a:buAutoNum type="arabicParenBoth"/>
            </a:pPr>
            <a:r>
              <a:rPr lang="en-US" sz="600" dirty="0"/>
              <a:t>Per pupil expenditures reflect the average (mean) of schools’ per pupil expenditure by operator type. Per pupil expenditure varies by school.</a:t>
            </a:r>
          </a:p>
          <a:p>
            <a:pPr marL="228600" indent="-228600">
              <a:buFontTx/>
              <a:buAutoNum type="arabicParenBoth"/>
            </a:pPr>
            <a:r>
              <a:rPr lang="en-US" sz="600" dirty="0"/>
              <a:t>District school figures exclude the following school types: Alternative Learning Centers, Special Education Schools, Non-traditional Schools.</a:t>
            </a:r>
          </a:p>
          <a:p>
            <a:pPr marL="228600" indent="-228600">
              <a:buAutoNum type="arabicParenBoth"/>
            </a:pPr>
            <a:r>
              <a:rPr lang="en-US" sz="600" dirty="0"/>
              <a:t>Weighted Average Daily Membership (ADM) for PreK-12</a:t>
            </a:r>
            <a:r>
              <a:rPr lang="en-US" sz="600" baseline="30000" dirty="0"/>
              <a:t>th</a:t>
            </a:r>
            <a:r>
              <a:rPr lang="en-US" sz="600" dirty="0"/>
              <a:t> grade is used as the denominator in per pupil expenditure calculation, in accordance with BEP formula. ADM is “weighted” as follows: 12.5% Month 2, 17.5% Month 3, 35% Month 6, 35% Month 7. Weighted ADM includes Pre-K 40</a:t>
            </a:r>
            <a:r>
              <a:rPr lang="en-US" sz="600" baseline="30000" dirty="0"/>
              <a:t>th</a:t>
            </a:r>
            <a:r>
              <a:rPr lang="en-US" sz="600" dirty="0"/>
              <a:t> day enrollment figures as a proxy for Pre-K ADM. </a:t>
            </a:r>
          </a:p>
        </p:txBody>
      </p:sp>
      <p:sp>
        <p:nvSpPr>
          <p:cNvPr id="9" name="TextBox 8"/>
          <p:cNvSpPr txBox="1"/>
          <p:nvPr/>
        </p:nvSpPr>
        <p:spPr>
          <a:xfrm>
            <a:off x="304800" y="2209800"/>
            <a:ext cx="2209800" cy="523220"/>
          </a:xfrm>
          <a:prstGeom prst="rect">
            <a:avLst/>
          </a:prstGeom>
          <a:noFill/>
        </p:spPr>
        <p:txBody>
          <a:bodyPr wrap="square" rtlCol="0">
            <a:spAutoFit/>
          </a:bodyPr>
          <a:lstStyle/>
          <a:p>
            <a:r>
              <a:rPr lang="en-US" sz="1400" b="1" i="1" dirty="0">
                <a:solidFill>
                  <a:schemeClr val="accent2"/>
                </a:solidFill>
              </a:rPr>
              <a:t>Federal, State, and Local Grants per pupil</a:t>
            </a:r>
          </a:p>
        </p:txBody>
      </p:sp>
      <p:sp>
        <p:nvSpPr>
          <p:cNvPr id="10" name="TextBox 9"/>
          <p:cNvSpPr txBox="1"/>
          <p:nvPr/>
        </p:nvSpPr>
        <p:spPr>
          <a:xfrm>
            <a:off x="304800" y="3477469"/>
            <a:ext cx="2743200" cy="307777"/>
          </a:xfrm>
          <a:prstGeom prst="rect">
            <a:avLst/>
          </a:prstGeom>
          <a:noFill/>
        </p:spPr>
        <p:txBody>
          <a:bodyPr wrap="square" rtlCol="0">
            <a:spAutoFit/>
          </a:bodyPr>
          <a:lstStyle/>
          <a:p>
            <a:r>
              <a:rPr lang="en-US" sz="1400" b="1" i="1" dirty="0">
                <a:solidFill>
                  <a:schemeClr val="accent1"/>
                </a:solidFill>
              </a:rPr>
              <a:t>General Purpose per pupil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889" y="1172322"/>
            <a:ext cx="4433711" cy="3527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16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1" y="5791200"/>
            <a:ext cx="9144001" cy="400110"/>
          </a:xfrm>
          <a:prstGeom prst="rect">
            <a:avLst/>
          </a:prstGeom>
          <a:solidFill>
            <a:schemeClr val="bg1"/>
          </a:solidFill>
        </p:spPr>
        <p:txBody>
          <a:bodyPr wrap="square" rtlCol="0">
            <a:spAutoFit/>
          </a:bodyPr>
          <a:lstStyle/>
          <a:p>
            <a:endParaRPr lang="en-US" sz="2000" dirty="0">
              <a:solidFill>
                <a:schemeClr val="bg1">
                  <a:lumMod val="95000"/>
                </a:schemeClr>
              </a:solidFill>
            </a:endParaRPr>
          </a:p>
        </p:txBody>
      </p:sp>
      <p:sp>
        <p:nvSpPr>
          <p:cNvPr id="2" name="Title 1"/>
          <p:cNvSpPr>
            <a:spLocks noGrp="1"/>
          </p:cNvSpPr>
          <p:nvPr>
            <p:ph type="title"/>
          </p:nvPr>
        </p:nvSpPr>
        <p:spPr>
          <a:xfrm>
            <a:off x="304800" y="152400"/>
            <a:ext cx="8534400" cy="1143000"/>
          </a:xfrm>
        </p:spPr>
        <p:txBody>
          <a:bodyPr>
            <a:normAutofit/>
          </a:bodyPr>
          <a:lstStyle/>
          <a:p>
            <a:r>
              <a:rPr lang="en-US" dirty="0"/>
              <a:t>31% of middle schools spend less than average, and had materially higher Academic Results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543550"/>
            <a:ext cx="4724400" cy="116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8" name="Group 27"/>
          <p:cNvGrpSpPr/>
          <p:nvPr/>
        </p:nvGrpSpPr>
        <p:grpSpPr>
          <a:xfrm>
            <a:off x="179387" y="2005542"/>
            <a:ext cx="8659813" cy="3477882"/>
            <a:chOff x="26987" y="1868487"/>
            <a:chExt cx="8888413" cy="3541713"/>
          </a:xfrm>
        </p:grpSpPr>
        <p:sp>
          <p:nvSpPr>
            <p:cNvPr id="16" name="Rectangle 15"/>
            <p:cNvSpPr/>
            <p:nvPr/>
          </p:nvSpPr>
          <p:spPr>
            <a:xfrm>
              <a:off x="762000" y="1981200"/>
              <a:ext cx="2743200" cy="1534566"/>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i="1" dirty="0">
                  <a:solidFill>
                    <a:schemeClr val="bg1">
                      <a:lumMod val="75000"/>
                    </a:schemeClr>
                  </a:solidFill>
                </a:rPr>
                <a:t>1</a:t>
              </a:r>
              <a:endParaRPr lang="en-US" b="1" i="1" dirty="0">
                <a:solidFill>
                  <a:schemeClr val="bg1">
                    <a:lumMod val="75000"/>
                  </a:schemeClr>
                </a:solidFill>
              </a:endParaRPr>
            </a:p>
          </p:txBody>
        </p:sp>
        <p:sp>
          <p:nvSpPr>
            <p:cNvPr id="24" name="Rectangle 23"/>
            <p:cNvSpPr/>
            <p:nvPr/>
          </p:nvSpPr>
          <p:spPr>
            <a:xfrm>
              <a:off x="3505199" y="3501478"/>
              <a:ext cx="4800601" cy="1375321"/>
            </a:xfrm>
            <a:prstGeom prst="rect">
              <a:avLst/>
            </a:prstGeom>
            <a:solidFill>
              <a:srgbClr val="FFBD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i="1" dirty="0">
                  <a:solidFill>
                    <a:schemeClr val="bg1">
                      <a:lumMod val="75000"/>
                    </a:schemeClr>
                  </a:solidFill>
                </a:rPr>
                <a:t>4</a:t>
              </a:r>
              <a:endParaRPr lang="en-US" b="1" i="1" dirty="0">
                <a:solidFill>
                  <a:schemeClr val="bg1">
                    <a:lumMod val="75000"/>
                  </a:schemeClr>
                </a:solidFill>
              </a:endParaRPr>
            </a:p>
          </p:txBody>
        </p:sp>
        <p:sp>
          <p:nvSpPr>
            <p:cNvPr id="25" name="Rectangle 24"/>
            <p:cNvSpPr/>
            <p:nvPr/>
          </p:nvSpPr>
          <p:spPr>
            <a:xfrm>
              <a:off x="3505199" y="1981200"/>
              <a:ext cx="4800601" cy="1534566"/>
            </a:xfrm>
            <a:prstGeom prst="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i="1" dirty="0">
                  <a:solidFill>
                    <a:schemeClr val="bg1">
                      <a:lumMod val="75000"/>
                    </a:schemeClr>
                  </a:solidFill>
                </a:rPr>
                <a:t>2</a:t>
              </a:r>
              <a:endParaRPr lang="en-US" b="1" i="1" dirty="0">
                <a:solidFill>
                  <a:schemeClr val="bg1">
                    <a:lumMod val="75000"/>
                  </a:schemeClr>
                </a:solidFill>
              </a:endParaRPr>
            </a:p>
          </p:txBody>
        </p:sp>
        <p:sp>
          <p:nvSpPr>
            <p:cNvPr id="26" name="Rectangle 25"/>
            <p:cNvSpPr/>
            <p:nvPr/>
          </p:nvSpPr>
          <p:spPr>
            <a:xfrm>
              <a:off x="762000" y="3501478"/>
              <a:ext cx="2743200" cy="1375321"/>
            </a:xfrm>
            <a:prstGeom prst="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i="1" dirty="0">
                  <a:solidFill>
                    <a:schemeClr val="bg1">
                      <a:lumMod val="75000"/>
                    </a:schemeClr>
                  </a:solidFill>
                </a:rPr>
                <a:t>3</a:t>
              </a:r>
              <a:endParaRPr lang="en-US" b="1" i="1" dirty="0">
                <a:solidFill>
                  <a:schemeClr val="bg1">
                    <a:lumMod val="75000"/>
                  </a:schemeClr>
                </a:solidFill>
              </a:endParaRPr>
            </a:p>
          </p:txBody>
        </p:sp>
        <p:cxnSp>
          <p:nvCxnSpPr>
            <p:cNvPr id="10" name="Straight Connector 9"/>
            <p:cNvCxnSpPr/>
            <p:nvPr/>
          </p:nvCxnSpPr>
          <p:spPr>
            <a:xfrm flipV="1">
              <a:off x="762000" y="3501479"/>
              <a:ext cx="7010400" cy="1428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20000" y="3352800"/>
              <a:ext cx="1295400" cy="253916"/>
            </a:xfrm>
            <a:prstGeom prst="rect">
              <a:avLst/>
            </a:prstGeom>
            <a:solidFill>
              <a:schemeClr val="bg1"/>
            </a:solidFill>
            <a:ln>
              <a:solidFill>
                <a:schemeClr val="tx1"/>
              </a:solidFill>
            </a:ln>
          </p:spPr>
          <p:txBody>
            <a:bodyPr wrap="square" rtlCol="0">
              <a:spAutoFit/>
            </a:bodyPr>
            <a:lstStyle/>
            <a:p>
              <a:pPr algn="ctr"/>
              <a:r>
                <a:rPr lang="en-US" sz="1050" b="1" i="1" dirty="0">
                  <a:solidFill>
                    <a:srgbClr val="C00000"/>
                  </a:solidFill>
                </a:rPr>
                <a:t>Mean APF = 47.5</a:t>
              </a:r>
            </a:p>
          </p:txBody>
        </p:sp>
        <p:cxnSp>
          <p:nvCxnSpPr>
            <p:cNvPr id="20" name="Straight Connector 19"/>
            <p:cNvCxnSpPr/>
            <p:nvPr/>
          </p:nvCxnSpPr>
          <p:spPr>
            <a:xfrm>
              <a:off x="3505200" y="1981200"/>
              <a:ext cx="0" cy="2895599"/>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 y="1868487"/>
              <a:ext cx="8736013" cy="3541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extBox 18"/>
            <p:cNvSpPr txBox="1"/>
            <p:nvPr/>
          </p:nvSpPr>
          <p:spPr>
            <a:xfrm>
              <a:off x="2658479" y="1958681"/>
              <a:ext cx="1752599" cy="253916"/>
            </a:xfrm>
            <a:prstGeom prst="rect">
              <a:avLst/>
            </a:prstGeom>
            <a:solidFill>
              <a:schemeClr val="bg1"/>
            </a:solidFill>
            <a:ln>
              <a:solidFill>
                <a:schemeClr val="tx1"/>
              </a:solidFill>
            </a:ln>
          </p:spPr>
          <p:txBody>
            <a:bodyPr wrap="square" rtlCol="0">
              <a:spAutoFit/>
            </a:bodyPr>
            <a:lstStyle/>
            <a:p>
              <a:pPr algn="ctr"/>
              <a:r>
                <a:rPr lang="en-US" sz="1050" b="1" i="1" dirty="0">
                  <a:solidFill>
                    <a:srgbClr val="C00000"/>
                  </a:solidFill>
                </a:rPr>
                <a:t>Mean per pupil = $9,686</a:t>
              </a:r>
            </a:p>
          </p:txBody>
        </p:sp>
      </p:grpSp>
      <p:sp>
        <p:nvSpPr>
          <p:cNvPr id="37" name="TextBox 36"/>
          <p:cNvSpPr txBox="1"/>
          <p:nvPr/>
        </p:nvSpPr>
        <p:spPr>
          <a:xfrm>
            <a:off x="1447800" y="1447800"/>
            <a:ext cx="5701750" cy="646331"/>
          </a:xfrm>
          <a:prstGeom prst="rect">
            <a:avLst/>
          </a:prstGeom>
          <a:noFill/>
        </p:spPr>
        <p:txBody>
          <a:bodyPr wrap="square" rtlCol="0">
            <a:spAutoFit/>
          </a:bodyPr>
          <a:lstStyle/>
          <a:p>
            <a:pPr algn="ctr"/>
            <a:r>
              <a:rPr lang="en-US" b="1" dirty="0">
                <a:solidFill>
                  <a:schemeClr val="tx1">
                    <a:lumMod val="65000"/>
                    <a:lumOff val="35000"/>
                  </a:schemeClr>
                </a:solidFill>
              </a:rPr>
              <a:t>FY14 Expenditures Per Pupil vs. Academic Score</a:t>
            </a:r>
          </a:p>
          <a:p>
            <a:pPr algn="ctr"/>
            <a:r>
              <a:rPr lang="en-US" b="1" dirty="0">
                <a:solidFill>
                  <a:schemeClr val="tx1">
                    <a:lumMod val="65000"/>
                    <a:lumOff val="35000"/>
                  </a:schemeClr>
                </a:solidFill>
              </a:rPr>
              <a:t>Middle Schools – District and Charter</a:t>
            </a:r>
          </a:p>
        </p:txBody>
      </p:sp>
      <p:grpSp>
        <p:nvGrpSpPr>
          <p:cNvPr id="6" name="Group 5"/>
          <p:cNvGrpSpPr/>
          <p:nvPr/>
        </p:nvGrpSpPr>
        <p:grpSpPr>
          <a:xfrm>
            <a:off x="6781800" y="1752600"/>
            <a:ext cx="2291644" cy="781110"/>
            <a:chOff x="6858000" y="3418012"/>
            <a:chExt cx="2291644" cy="781110"/>
          </a:xfrm>
        </p:grpSpPr>
        <p:grpSp>
          <p:nvGrpSpPr>
            <p:cNvPr id="4" name="Group 3"/>
            <p:cNvGrpSpPr/>
            <p:nvPr/>
          </p:nvGrpSpPr>
          <p:grpSpPr>
            <a:xfrm>
              <a:off x="6858000" y="3418012"/>
              <a:ext cx="1708545" cy="781110"/>
              <a:chOff x="6858000" y="3418012"/>
              <a:chExt cx="1708545" cy="781110"/>
            </a:xfrm>
          </p:grpSpPr>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454743"/>
                <a:ext cx="1708545" cy="744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7255072" y="3418012"/>
                <a:ext cx="1203128" cy="781110"/>
              </a:xfrm>
              <a:prstGeom prst="rect">
                <a:avLst/>
              </a:prstGeom>
              <a:solidFill>
                <a:schemeClr val="bg1"/>
              </a:solidFill>
            </p:spPr>
            <p:txBody>
              <a:bodyPr wrap="square" rtlCol="0">
                <a:spAutoFit/>
              </a:bodyPr>
              <a:lstStyle/>
              <a:p>
                <a:endParaRPr lang="en-US" sz="2000" dirty="0">
                  <a:solidFill>
                    <a:schemeClr val="bg1">
                      <a:lumMod val="95000"/>
                    </a:schemeClr>
                  </a:solidFill>
                </a:endParaRPr>
              </a:p>
            </p:txBody>
          </p:sp>
        </p:grpSp>
        <p:sp>
          <p:nvSpPr>
            <p:cNvPr id="3" name="TextBox 2"/>
            <p:cNvSpPr txBox="1"/>
            <p:nvPr/>
          </p:nvSpPr>
          <p:spPr>
            <a:xfrm>
              <a:off x="7162800" y="3505200"/>
              <a:ext cx="1981200" cy="276999"/>
            </a:xfrm>
            <a:prstGeom prst="rect">
              <a:avLst/>
            </a:prstGeom>
            <a:noFill/>
          </p:spPr>
          <p:txBody>
            <a:bodyPr wrap="square" rtlCol="0">
              <a:spAutoFit/>
            </a:bodyPr>
            <a:lstStyle/>
            <a:p>
              <a:r>
                <a:rPr lang="en-US" sz="1200" b="1" i="1" dirty="0">
                  <a:solidFill>
                    <a:schemeClr val="accent1"/>
                  </a:solidFill>
                </a:rPr>
                <a:t>District-run schools (36)</a:t>
              </a:r>
            </a:p>
          </p:txBody>
        </p:sp>
        <p:sp>
          <p:nvSpPr>
            <p:cNvPr id="8" name="TextBox 7"/>
            <p:cNvSpPr txBox="1"/>
            <p:nvPr/>
          </p:nvSpPr>
          <p:spPr>
            <a:xfrm>
              <a:off x="7168444" y="3761601"/>
              <a:ext cx="1981200" cy="276999"/>
            </a:xfrm>
            <a:prstGeom prst="rect">
              <a:avLst/>
            </a:prstGeom>
            <a:noFill/>
          </p:spPr>
          <p:txBody>
            <a:bodyPr wrap="square" rtlCol="0">
              <a:spAutoFit/>
            </a:bodyPr>
            <a:lstStyle/>
            <a:p>
              <a:r>
                <a:rPr lang="en-US" sz="1200" b="1" i="1" dirty="0">
                  <a:solidFill>
                    <a:schemeClr val="accent2"/>
                  </a:solidFill>
                </a:rPr>
                <a:t>Charter Schools (12)</a:t>
              </a:r>
            </a:p>
          </p:txBody>
        </p:sp>
        <p:sp>
          <p:nvSpPr>
            <p:cNvPr id="5" name="Rectangle 4"/>
            <p:cNvSpPr/>
            <p:nvPr/>
          </p:nvSpPr>
          <p:spPr>
            <a:xfrm>
              <a:off x="7010400" y="3418012"/>
              <a:ext cx="2133600" cy="620588"/>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4876800" y="5556418"/>
            <a:ext cx="4196644" cy="553998"/>
          </a:xfrm>
          <a:prstGeom prst="rect">
            <a:avLst/>
          </a:prstGeom>
          <a:noFill/>
        </p:spPr>
        <p:txBody>
          <a:bodyPr wrap="square" rtlCol="0">
            <a:spAutoFit/>
          </a:bodyPr>
          <a:lstStyle/>
          <a:p>
            <a:r>
              <a:rPr lang="en-US" sz="1000" dirty="0"/>
              <a:t>Note:  Figures include two district-run middle schools that were in transition to be converted in 2014. These two schools had the highest per pupil spend.</a:t>
            </a:r>
          </a:p>
        </p:txBody>
      </p:sp>
    </p:spTree>
    <p:extLst>
      <p:ext uri="{BB962C8B-B14F-4D97-AF65-F5344CB8AC3E}">
        <p14:creationId xmlns:p14="http://schemas.microsoft.com/office/powerpoint/2010/main" val="2886694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3</a:t>
            </a:r>
          </a:p>
        </p:txBody>
      </p:sp>
      <p:sp>
        <p:nvSpPr>
          <p:cNvPr id="5" name="Content Placeholder 4"/>
          <p:cNvSpPr>
            <a:spLocks noGrp="1"/>
          </p:cNvSpPr>
          <p:nvPr>
            <p:ph idx="1"/>
          </p:nvPr>
        </p:nvSpPr>
        <p:spPr/>
        <p:txBody>
          <a:bodyPr>
            <a:normAutofit/>
          </a:bodyPr>
          <a:lstStyle/>
          <a:p>
            <a:pPr marL="0" indent="0">
              <a:buNone/>
            </a:pPr>
            <a:r>
              <a:rPr lang="en-US" sz="2800" b="1" dirty="0"/>
              <a:t>Site-level per-pupil spending </a:t>
            </a:r>
            <a:r>
              <a:rPr lang="en-US" sz="2800" b="1" dirty="0" err="1"/>
              <a:t>vs</a:t>
            </a:r>
            <a:r>
              <a:rPr lang="en-US" sz="2800" b="1" dirty="0"/>
              <a:t> student needs </a:t>
            </a:r>
            <a:r>
              <a:rPr lang="en-US" sz="2800" b="1" dirty="0">
                <a:sym typeface="Wingdings"/>
              </a:rPr>
              <a:t> equity analysis</a:t>
            </a:r>
            <a:endParaRPr lang="en-US" sz="2800" b="1" dirty="0"/>
          </a:p>
        </p:txBody>
      </p:sp>
    </p:spTree>
    <p:extLst>
      <p:ext uri="{BB962C8B-B14F-4D97-AF65-F5344CB8AC3E}">
        <p14:creationId xmlns:p14="http://schemas.microsoft.com/office/powerpoint/2010/main" val="346412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143000"/>
          </a:xfrm>
        </p:spPr>
        <p:txBody>
          <a:bodyPr>
            <a:normAutofit/>
          </a:bodyPr>
          <a:lstStyle/>
          <a:p>
            <a:r>
              <a:rPr lang="en-US" sz="2600" dirty="0"/>
              <a:t>Total per-pupil funding by school shows higher funding with higher poverty, as expected</a:t>
            </a:r>
          </a:p>
        </p:txBody>
      </p:sp>
      <p:pic>
        <p:nvPicPr>
          <p:cNvPr id="3" name="Picture 2"/>
          <p:cNvPicPr>
            <a:picLocks noChangeAspect="1"/>
          </p:cNvPicPr>
          <p:nvPr/>
        </p:nvPicPr>
        <p:blipFill>
          <a:blip r:embed="rId3"/>
          <a:stretch>
            <a:fillRect/>
          </a:stretch>
        </p:blipFill>
        <p:spPr>
          <a:xfrm>
            <a:off x="1295400" y="1066800"/>
            <a:ext cx="6400800" cy="4773435"/>
          </a:xfrm>
          <a:prstGeom prst="rect">
            <a:avLst/>
          </a:prstGeom>
        </p:spPr>
      </p:pic>
      <p:sp>
        <p:nvSpPr>
          <p:cNvPr id="4" name="TextBox 3"/>
          <p:cNvSpPr txBox="1"/>
          <p:nvPr/>
        </p:nvSpPr>
        <p:spPr>
          <a:xfrm>
            <a:off x="4800600" y="1049179"/>
            <a:ext cx="1828800" cy="246221"/>
          </a:xfrm>
          <a:prstGeom prst="rect">
            <a:avLst/>
          </a:prstGeom>
          <a:solidFill>
            <a:schemeClr val="bg1"/>
          </a:solidFill>
        </p:spPr>
        <p:txBody>
          <a:bodyPr wrap="square" rtlCol="0">
            <a:spAutoFit/>
          </a:bodyPr>
          <a:lstStyle/>
          <a:p>
            <a:endParaRPr lang="en-US" sz="1000" dirty="0"/>
          </a:p>
        </p:txBody>
      </p:sp>
    </p:spTree>
    <p:extLst>
      <p:ext uri="{BB962C8B-B14F-4D97-AF65-F5344CB8AC3E}">
        <p14:creationId xmlns:p14="http://schemas.microsoft.com/office/powerpoint/2010/main" val="122651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52400" y="6201003"/>
            <a:ext cx="3466367" cy="507831"/>
          </a:xfrm>
          <a:prstGeom prst="rect">
            <a:avLst/>
          </a:prstGeom>
        </p:spPr>
        <p:txBody>
          <a:bodyPr wrap="square">
            <a:spAutoFit/>
          </a:bodyPr>
          <a:lstStyle/>
          <a:p>
            <a:r>
              <a:rPr lang="en-US" sz="900" dirty="0"/>
              <a:t>Source: District documents, Afton analysis. </a:t>
            </a:r>
          </a:p>
          <a:p>
            <a:r>
              <a:rPr lang="en-US" sz="900" dirty="0"/>
              <a:t>Note: Derived from actual district figures.</a:t>
            </a:r>
          </a:p>
          <a:p>
            <a:endParaRPr lang="en-US" sz="900" dirty="0"/>
          </a:p>
        </p:txBody>
      </p:sp>
      <p:pic>
        <p:nvPicPr>
          <p:cNvPr id="7" name="Picture 6"/>
          <p:cNvPicPr>
            <a:picLocks noChangeAspect="1"/>
          </p:cNvPicPr>
          <p:nvPr/>
        </p:nvPicPr>
        <p:blipFill>
          <a:blip r:embed="rId3"/>
          <a:stretch>
            <a:fillRect/>
          </a:stretch>
        </p:blipFill>
        <p:spPr>
          <a:xfrm>
            <a:off x="1219200" y="1066800"/>
            <a:ext cx="6553200" cy="5070154"/>
          </a:xfrm>
          <a:prstGeom prst="rect">
            <a:avLst/>
          </a:prstGeom>
        </p:spPr>
      </p:pic>
      <p:sp>
        <p:nvSpPr>
          <p:cNvPr id="6" name="Title 1"/>
          <p:cNvSpPr>
            <a:spLocks noGrp="1"/>
          </p:cNvSpPr>
          <p:nvPr>
            <p:ph type="title"/>
          </p:nvPr>
        </p:nvSpPr>
        <p:spPr>
          <a:xfrm>
            <a:off x="228600" y="76200"/>
            <a:ext cx="8458200" cy="1143000"/>
          </a:xfrm>
        </p:spPr>
        <p:txBody>
          <a:bodyPr>
            <a:normAutofit/>
          </a:bodyPr>
          <a:lstStyle/>
          <a:p>
            <a:r>
              <a:rPr lang="en-US" sz="2600" dirty="0"/>
              <a:t>However, when we remove federal funding, we see an inverse relationship</a:t>
            </a:r>
          </a:p>
        </p:txBody>
      </p:sp>
      <p:sp>
        <p:nvSpPr>
          <p:cNvPr id="8" name="TextBox 7"/>
          <p:cNvSpPr txBox="1"/>
          <p:nvPr/>
        </p:nvSpPr>
        <p:spPr>
          <a:xfrm>
            <a:off x="5562600" y="1049179"/>
            <a:ext cx="1828800" cy="246221"/>
          </a:xfrm>
          <a:prstGeom prst="rect">
            <a:avLst/>
          </a:prstGeom>
          <a:solidFill>
            <a:schemeClr val="bg1"/>
          </a:solidFill>
        </p:spPr>
        <p:txBody>
          <a:bodyPr wrap="square" rtlCol="0">
            <a:spAutoFit/>
          </a:bodyPr>
          <a:lstStyle/>
          <a:p>
            <a:endParaRPr lang="en-US" sz="1000" dirty="0"/>
          </a:p>
        </p:txBody>
      </p:sp>
    </p:spTree>
    <p:extLst>
      <p:ext uri="{BB962C8B-B14F-4D97-AF65-F5344CB8AC3E}">
        <p14:creationId xmlns:p14="http://schemas.microsoft.com/office/powerpoint/2010/main" val="2310016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52400" y="6201003"/>
            <a:ext cx="3466367" cy="507831"/>
          </a:xfrm>
          <a:prstGeom prst="rect">
            <a:avLst/>
          </a:prstGeom>
        </p:spPr>
        <p:txBody>
          <a:bodyPr wrap="square">
            <a:spAutoFit/>
          </a:bodyPr>
          <a:lstStyle/>
          <a:p>
            <a:r>
              <a:rPr lang="en-US" sz="900" dirty="0"/>
              <a:t>Source: District documents, Afton analysis. </a:t>
            </a:r>
          </a:p>
          <a:p>
            <a:r>
              <a:rPr lang="en-US" sz="900" dirty="0"/>
              <a:t>Note: Derived from actual district figures.</a:t>
            </a:r>
          </a:p>
          <a:p>
            <a:endParaRPr lang="en-US" sz="900" dirty="0"/>
          </a:p>
        </p:txBody>
      </p:sp>
      <p:pic>
        <p:nvPicPr>
          <p:cNvPr id="4" name="Picture 3"/>
          <p:cNvPicPr>
            <a:picLocks noChangeAspect="1"/>
          </p:cNvPicPr>
          <p:nvPr/>
        </p:nvPicPr>
        <p:blipFill>
          <a:blip r:embed="rId3"/>
          <a:stretch>
            <a:fillRect/>
          </a:stretch>
        </p:blipFill>
        <p:spPr>
          <a:xfrm>
            <a:off x="1066800" y="1023949"/>
            <a:ext cx="6248400" cy="5077187"/>
          </a:xfrm>
          <a:prstGeom prst="rect">
            <a:avLst/>
          </a:prstGeom>
        </p:spPr>
      </p:pic>
      <p:sp>
        <p:nvSpPr>
          <p:cNvPr id="6" name="Title 1"/>
          <p:cNvSpPr>
            <a:spLocks noGrp="1"/>
          </p:cNvSpPr>
          <p:nvPr>
            <p:ph type="title"/>
          </p:nvPr>
        </p:nvSpPr>
        <p:spPr>
          <a:xfrm>
            <a:off x="228600" y="76200"/>
            <a:ext cx="8458200" cy="1143000"/>
          </a:xfrm>
        </p:spPr>
        <p:txBody>
          <a:bodyPr>
            <a:normAutofit/>
          </a:bodyPr>
          <a:lstStyle/>
          <a:p>
            <a:r>
              <a:rPr lang="en-US" sz="2600" dirty="0"/>
              <a:t>Site-level average teacher salary is higher in high poverty schools</a:t>
            </a:r>
          </a:p>
        </p:txBody>
      </p:sp>
      <p:sp>
        <p:nvSpPr>
          <p:cNvPr id="7" name="TextBox 6"/>
          <p:cNvSpPr txBox="1"/>
          <p:nvPr/>
        </p:nvSpPr>
        <p:spPr>
          <a:xfrm>
            <a:off x="5943600" y="1049179"/>
            <a:ext cx="1828800" cy="246221"/>
          </a:xfrm>
          <a:prstGeom prst="rect">
            <a:avLst/>
          </a:prstGeom>
          <a:solidFill>
            <a:schemeClr val="bg1"/>
          </a:solidFill>
        </p:spPr>
        <p:txBody>
          <a:bodyPr wrap="square" rtlCol="0">
            <a:spAutoFit/>
          </a:bodyPr>
          <a:lstStyle/>
          <a:p>
            <a:endParaRPr lang="en-US" sz="1000" dirty="0"/>
          </a:p>
        </p:txBody>
      </p:sp>
    </p:spTree>
    <p:extLst>
      <p:ext uri="{BB962C8B-B14F-4D97-AF65-F5344CB8AC3E}">
        <p14:creationId xmlns:p14="http://schemas.microsoft.com/office/powerpoint/2010/main" val="422370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8976" y="280035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8976" y="350520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sp>
        <p:nvSpPr>
          <p:cNvPr id="8" name="Title 3"/>
          <p:cNvSpPr txBox="1">
            <a:spLocks/>
          </p:cNvSpPr>
          <p:nvPr/>
        </p:nvSpPr>
        <p:spPr>
          <a:xfrm>
            <a:off x="-76200" y="2828925"/>
            <a:ext cx="9220200" cy="13620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0" i="0" kern="1200" cap="none" baseline="0">
                <a:solidFill>
                  <a:srgbClr val="BC5729"/>
                </a:solidFill>
                <a:latin typeface="+mj-lt"/>
                <a:ea typeface="+mj-ea"/>
                <a:cs typeface="Arial Narrow"/>
              </a:defRPr>
            </a:lvl1pPr>
          </a:lstStyle>
          <a:p>
            <a:r>
              <a:rPr lang="en-US" b="1" dirty="0"/>
              <a:t>Wrap-up</a:t>
            </a:r>
          </a:p>
        </p:txBody>
      </p:sp>
    </p:spTree>
    <p:extLst>
      <p:ext uri="{BB962C8B-B14F-4D97-AF65-F5344CB8AC3E}">
        <p14:creationId xmlns:p14="http://schemas.microsoft.com/office/powerpoint/2010/main" val="409700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Today’s Discussion</a:t>
            </a:r>
          </a:p>
        </p:txBody>
      </p:sp>
      <p:sp>
        <p:nvSpPr>
          <p:cNvPr id="2" name="Content Placeholder 1"/>
          <p:cNvSpPr>
            <a:spLocks noGrp="1"/>
          </p:cNvSpPr>
          <p:nvPr>
            <p:ph idx="1"/>
          </p:nvPr>
        </p:nvSpPr>
        <p:spPr>
          <a:xfrm>
            <a:off x="457200" y="4008437"/>
            <a:ext cx="5715000" cy="2239963"/>
          </a:xfrm>
        </p:spPr>
        <p:txBody>
          <a:bodyPr>
            <a:normAutofit/>
          </a:bodyPr>
          <a:lstStyle/>
          <a:p>
            <a:pPr marL="0" indent="0">
              <a:buNone/>
            </a:pPr>
            <a:r>
              <a:rPr lang="en-US" dirty="0"/>
              <a:t>To achieve these goals, we will:</a:t>
            </a:r>
          </a:p>
          <a:p>
            <a:r>
              <a:rPr lang="en-US" dirty="0"/>
              <a:t>Reflect on morning sessions </a:t>
            </a:r>
          </a:p>
          <a:p>
            <a:r>
              <a:rPr lang="en-US" dirty="0"/>
              <a:t>Share examples of PPE analyses and their outcomes</a:t>
            </a:r>
          </a:p>
          <a:p>
            <a:pPr marL="0" indent="0">
              <a:buNone/>
            </a:pPr>
            <a:endParaRPr lang="en-US" dirty="0"/>
          </a:p>
          <a:p>
            <a:pPr marL="0" indent="0">
              <a:buNone/>
            </a:pPr>
            <a:endParaRPr lang="en-US" dirty="0"/>
          </a:p>
          <a:p>
            <a:pPr marL="0" indent="0">
              <a:buNone/>
            </a:pPr>
            <a:endParaRPr lang="en-US" dirty="0"/>
          </a:p>
        </p:txBody>
      </p:sp>
      <p:pic>
        <p:nvPicPr>
          <p:cNvPr id="5" name="Picture 4" descr="Screen Shot 2017-01-31 at 10.04.30 A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62000" y="1447800"/>
            <a:ext cx="2324100" cy="2336800"/>
          </a:xfrm>
          <a:prstGeom prst="rect">
            <a:avLst/>
          </a:prstGeom>
        </p:spPr>
      </p:pic>
      <p:sp>
        <p:nvSpPr>
          <p:cNvPr id="7" name="Content Placeholder 1"/>
          <p:cNvSpPr txBox="1">
            <a:spLocks/>
          </p:cNvSpPr>
          <p:nvPr/>
        </p:nvSpPr>
        <p:spPr>
          <a:xfrm>
            <a:off x="3048000" y="1371600"/>
            <a:ext cx="5486400" cy="236220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b="0" i="0" kern="1200">
                <a:solidFill>
                  <a:schemeClr val="tx1"/>
                </a:solidFill>
                <a:latin typeface="+mj-lt"/>
                <a:ea typeface="+mn-ea"/>
                <a:cs typeface="Arial Narrow"/>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Narrow"/>
              </a:defRPr>
            </a:lvl2pPr>
            <a:lvl3pPr marL="1143000" indent="-228600" algn="l" defTabSz="457200" rtl="0" eaLnBrk="1" latinLnBrk="0" hangingPunct="1">
              <a:spcBef>
                <a:spcPct val="20000"/>
              </a:spcBef>
              <a:buFont typeface="Arial"/>
              <a:buChar char="•"/>
              <a:defRPr sz="1600" kern="1200">
                <a:solidFill>
                  <a:schemeClr val="tx1"/>
                </a:solidFill>
                <a:latin typeface="+mj-lt"/>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In this session, we will:</a:t>
            </a:r>
          </a:p>
          <a:p>
            <a:r>
              <a:rPr lang="en-US" dirty="0"/>
              <a:t>Focus on the opportunities from ESSA Financial Transparency requirements</a:t>
            </a:r>
          </a:p>
          <a:p>
            <a:r>
              <a:rPr lang="en-US" dirty="0"/>
              <a:t>Share concerns and provide feedback to FTWG if necessary</a:t>
            </a:r>
          </a:p>
          <a:p>
            <a:pPr marL="0" indent="0">
              <a:buFont typeface="Arial"/>
              <a:buNone/>
            </a:pPr>
            <a:endParaRPr lang="en-US" dirty="0"/>
          </a:p>
          <a:p>
            <a:pPr marL="0" indent="0">
              <a:buFont typeface="Arial"/>
              <a:buNone/>
            </a:pPr>
            <a:endParaRPr lang="en-US" dirty="0"/>
          </a:p>
          <a:p>
            <a:pPr marL="0" indent="0">
              <a:buFont typeface="Arial"/>
              <a:buNone/>
            </a:pPr>
            <a:endParaRPr lang="en-US" dirty="0"/>
          </a:p>
        </p:txBody>
      </p:sp>
      <p:pic>
        <p:nvPicPr>
          <p:cNvPr id="8" name="Picture 7" descr="Screen Shot 2017-01-31 at 10.04.38 AM.png"/>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23000" y="3733800"/>
            <a:ext cx="2159000" cy="2298700"/>
          </a:xfrm>
          <a:prstGeom prst="rect">
            <a:avLst/>
          </a:prstGeom>
        </p:spPr>
      </p:pic>
    </p:spTree>
    <p:extLst>
      <p:ext uri="{BB962C8B-B14F-4D97-AF65-F5344CB8AC3E}">
        <p14:creationId xmlns:p14="http://schemas.microsoft.com/office/powerpoint/2010/main" val="629889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ESSA Financial Transparency Requirement brings new opportunities</a:t>
            </a:r>
          </a:p>
        </p:txBody>
      </p:sp>
      <p:sp>
        <p:nvSpPr>
          <p:cNvPr id="5" name="Content Placeholder 4"/>
          <p:cNvSpPr>
            <a:spLocks noGrp="1"/>
          </p:cNvSpPr>
          <p:nvPr>
            <p:ph idx="1"/>
          </p:nvPr>
        </p:nvSpPr>
        <p:spPr/>
        <p:txBody>
          <a:bodyPr/>
          <a:lstStyle/>
          <a:p>
            <a:r>
              <a:rPr lang="en-US" dirty="0"/>
              <a:t>Our examples:</a:t>
            </a:r>
          </a:p>
          <a:p>
            <a:pPr lvl="1"/>
            <a:r>
              <a:rPr lang="en-US" dirty="0"/>
              <a:t>Reallocating resources across and within schools (Equity? Cost savings?)</a:t>
            </a:r>
          </a:p>
          <a:p>
            <a:pPr lvl="1"/>
            <a:r>
              <a:rPr lang="en-US" dirty="0"/>
              <a:t>Comparing spending to academic results</a:t>
            </a:r>
          </a:p>
          <a:p>
            <a:pPr lvl="1"/>
            <a:r>
              <a:rPr lang="en-US" dirty="0"/>
              <a:t>Ensuring equitable allocation compared to student needs</a:t>
            </a:r>
          </a:p>
          <a:p>
            <a:r>
              <a:rPr lang="en-US" dirty="0"/>
              <a:t>Your Ideas!</a:t>
            </a:r>
          </a:p>
          <a:p>
            <a:pPr marL="0" indent="0">
              <a:buNone/>
            </a:pPr>
            <a:endParaRPr lang="en-US" dirty="0"/>
          </a:p>
          <a:p>
            <a:pPr marL="0" indent="0">
              <a:buNone/>
            </a:pPr>
            <a:r>
              <a:rPr lang="en-US" i="1" dirty="0">
                <a:solidFill>
                  <a:schemeClr val="tx2"/>
                </a:solidFill>
              </a:rPr>
              <a:t>How can we resolve key challenges? What support do you need from states?</a:t>
            </a:r>
          </a:p>
          <a:p>
            <a:pPr lvl="1"/>
            <a:endParaRPr lang="en-US" dirty="0"/>
          </a:p>
        </p:txBody>
      </p:sp>
    </p:spTree>
    <p:extLst>
      <p:ext uri="{BB962C8B-B14F-4D97-AF65-F5344CB8AC3E}">
        <p14:creationId xmlns:p14="http://schemas.microsoft.com/office/powerpoint/2010/main" val="3939792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59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8976" y="280035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8976" y="350520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sp>
        <p:nvSpPr>
          <p:cNvPr id="8" name="Title 3"/>
          <p:cNvSpPr txBox="1">
            <a:spLocks/>
          </p:cNvSpPr>
          <p:nvPr/>
        </p:nvSpPr>
        <p:spPr>
          <a:xfrm>
            <a:off x="-76200" y="2828925"/>
            <a:ext cx="9220200" cy="13620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0" i="0" kern="1200" cap="none" baseline="0">
                <a:solidFill>
                  <a:srgbClr val="BC5729"/>
                </a:solidFill>
                <a:latin typeface="+mj-lt"/>
                <a:ea typeface="+mj-ea"/>
                <a:cs typeface="Arial Narrow"/>
              </a:defRPr>
            </a:lvl1pPr>
          </a:lstStyle>
          <a:p>
            <a:r>
              <a:rPr lang="en-US" b="1" dirty="0"/>
              <a:t>Supplemental Materials</a:t>
            </a:r>
          </a:p>
        </p:txBody>
      </p:sp>
    </p:spTree>
    <p:extLst>
      <p:ext uri="{BB962C8B-B14F-4D97-AF65-F5344CB8AC3E}">
        <p14:creationId xmlns:p14="http://schemas.microsoft.com/office/powerpoint/2010/main" val="2480090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8976" y="280035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8976" y="350520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sp>
        <p:nvSpPr>
          <p:cNvPr id="8" name="Title 3"/>
          <p:cNvSpPr txBox="1">
            <a:spLocks/>
          </p:cNvSpPr>
          <p:nvPr/>
        </p:nvSpPr>
        <p:spPr>
          <a:xfrm>
            <a:off x="-76200" y="2828925"/>
            <a:ext cx="8382000" cy="13620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0" i="0" kern="1200" cap="none" baseline="0">
                <a:solidFill>
                  <a:srgbClr val="BC5729"/>
                </a:solidFill>
                <a:latin typeface="+mj-lt"/>
                <a:ea typeface="+mj-ea"/>
                <a:cs typeface="Arial Narrow"/>
              </a:defRPr>
            </a:lvl1pPr>
          </a:lstStyle>
          <a:p>
            <a:r>
              <a:rPr lang="en-US" b="1" dirty="0"/>
              <a:t>Site-Level Per-Pupil Expenditures Model</a:t>
            </a:r>
          </a:p>
        </p:txBody>
      </p:sp>
    </p:spTree>
    <p:extLst>
      <p:ext uri="{BB962C8B-B14F-4D97-AF65-F5344CB8AC3E}">
        <p14:creationId xmlns:p14="http://schemas.microsoft.com/office/powerpoint/2010/main" val="4097684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normAutofit/>
          </a:bodyPr>
          <a:lstStyle/>
          <a:p>
            <a:r>
              <a:rPr lang="en-US" sz="2400" dirty="0"/>
              <a:t>Site-Level Per-Pupil Expenditure Analysis - Overview</a:t>
            </a:r>
          </a:p>
        </p:txBody>
      </p:sp>
      <p:sp>
        <p:nvSpPr>
          <p:cNvPr id="3" name="Content Placeholder 2"/>
          <p:cNvSpPr>
            <a:spLocks noGrp="1"/>
          </p:cNvSpPr>
          <p:nvPr>
            <p:ph idx="1"/>
          </p:nvPr>
        </p:nvSpPr>
        <p:spPr>
          <a:xfrm>
            <a:off x="1981200" y="1219199"/>
            <a:ext cx="6705600" cy="685801"/>
          </a:xfrm>
        </p:spPr>
        <p:txBody>
          <a:bodyPr>
            <a:normAutofit/>
          </a:bodyPr>
          <a:lstStyle/>
          <a:p>
            <a:pPr>
              <a:spcBef>
                <a:spcPts val="1200"/>
              </a:spcBef>
              <a:spcAft>
                <a:spcPts val="1600"/>
              </a:spcAft>
            </a:pPr>
            <a:r>
              <a:rPr lang="en-US" sz="1800" dirty="0"/>
              <a:t>Report and assess school-site spending within a district</a:t>
            </a:r>
          </a:p>
        </p:txBody>
      </p:sp>
      <p:sp>
        <p:nvSpPr>
          <p:cNvPr id="5" name="Rectangle 4"/>
          <p:cNvSpPr/>
          <p:nvPr/>
        </p:nvSpPr>
        <p:spPr>
          <a:xfrm>
            <a:off x="0" y="1219200"/>
            <a:ext cx="1828800" cy="381000"/>
          </a:xfrm>
          <a:prstGeom prst="rect">
            <a:avLst/>
          </a:prstGeom>
          <a:solidFill>
            <a:srgbClr val="1F4987"/>
          </a:solidFill>
          <a:ln>
            <a:solidFill>
              <a:schemeClr val="accent1">
                <a:shade val="95000"/>
                <a:satMod val="105000"/>
                <a:alpha val="99000"/>
              </a:schemeClr>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Purpose</a:t>
            </a:r>
          </a:p>
        </p:txBody>
      </p:sp>
      <p:sp>
        <p:nvSpPr>
          <p:cNvPr id="6" name="Rectangle 5"/>
          <p:cNvSpPr/>
          <p:nvPr/>
        </p:nvSpPr>
        <p:spPr>
          <a:xfrm>
            <a:off x="0" y="3886200"/>
            <a:ext cx="1828800" cy="2108200"/>
          </a:xfrm>
          <a:prstGeom prst="rect">
            <a:avLst/>
          </a:prstGeom>
          <a:solidFill>
            <a:srgbClr val="1F4987"/>
          </a:solidFill>
          <a:ln>
            <a:solidFill>
              <a:schemeClr val="accent1">
                <a:shade val="95000"/>
                <a:satMod val="105000"/>
                <a:alpha val="99000"/>
              </a:schemeClr>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Process Overview</a:t>
            </a:r>
          </a:p>
        </p:txBody>
      </p:sp>
      <p:sp>
        <p:nvSpPr>
          <p:cNvPr id="7" name="Content Placeholder 2"/>
          <p:cNvSpPr txBox="1">
            <a:spLocks/>
          </p:cNvSpPr>
          <p:nvPr/>
        </p:nvSpPr>
        <p:spPr>
          <a:xfrm>
            <a:off x="1981200" y="3886200"/>
            <a:ext cx="6705600" cy="21082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400" b="0" i="0" kern="1200">
                <a:solidFill>
                  <a:schemeClr val="tx1"/>
                </a:solidFill>
                <a:latin typeface="+mj-lt"/>
                <a:ea typeface="+mn-ea"/>
                <a:cs typeface="Arial Narrow"/>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Narrow"/>
              </a:defRPr>
            </a:lvl2pPr>
            <a:lvl3pPr marL="1143000" indent="-228600" algn="l" defTabSz="457200" rtl="0" eaLnBrk="1" latinLnBrk="0" hangingPunct="1">
              <a:spcBef>
                <a:spcPct val="20000"/>
              </a:spcBef>
              <a:buFont typeface="Arial"/>
              <a:buChar char="•"/>
              <a:defRPr sz="1600" kern="1200">
                <a:solidFill>
                  <a:schemeClr val="tx1"/>
                </a:solidFill>
                <a:latin typeface="+mj-lt"/>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1800" dirty="0"/>
              <a:t>Determine how much is spent on obligations and commitments outside of K-12 and how much truly goes to K-12 education</a:t>
            </a:r>
          </a:p>
          <a:p>
            <a:pPr>
              <a:spcBef>
                <a:spcPts val="600"/>
              </a:spcBef>
              <a:spcAft>
                <a:spcPts val="600"/>
              </a:spcAft>
            </a:pPr>
            <a:r>
              <a:rPr lang="en-US" sz="1800" dirty="0"/>
              <a:t>Allocate central K-12 spending to school locations to analyze intra-district spending on a site by site basis</a:t>
            </a:r>
          </a:p>
          <a:p>
            <a:pPr>
              <a:spcBef>
                <a:spcPts val="600"/>
              </a:spcBef>
              <a:spcAft>
                <a:spcPts val="600"/>
              </a:spcAft>
            </a:pPr>
            <a:r>
              <a:rPr lang="en-US" sz="1800" i="1" dirty="0"/>
              <a:t>Create weighted student model to calculate per pupil spending by school accounting for student needs</a:t>
            </a:r>
          </a:p>
        </p:txBody>
      </p:sp>
      <p:sp>
        <p:nvSpPr>
          <p:cNvPr id="8" name="Rectangle 7"/>
          <p:cNvSpPr/>
          <p:nvPr/>
        </p:nvSpPr>
        <p:spPr>
          <a:xfrm>
            <a:off x="0" y="1716024"/>
            <a:ext cx="1828800" cy="2017775"/>
          </a:xfrm>
          <a:prstGeom prst="rect">
            <a:avLst/>
          </a:prstGeom>
          <a:solidFill>
            <a:srgbClr val="1F4987"/>
          </a:solidFill>
          <a:ln>
            <a:solidFill>
              <a:schemeClr val="accent1">
                <a:shade val="95000"/>
                <a:satMod val="105000"/>
                <a:alpha val="99000"/>
              </a:schemeClr>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Experience</a:t>
            </a:r>
          </a:p>
        </p:txBody>
      </p:sp>
      <p:sp>
        <p:nvSpPr>
          <p:cNvPr id="9" name="Content Placeholder 2"/>
          <p:cNvSpPr txBox="1">
            <a:spLocks/>
          </p:cNvSpPr>
          <p:nvPr/>
        </p:nvSpPr>
        <p:spPr>
          <a:xfrm>
            <a:off x="1981200" y="1828800"/>
            <a:ext cx="6705600" cy="190500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400" b="0" i="0" kern="1200">
                <a:solidFill>
                  <a:schemeClr val="tx1"/>
                </a:solidFill>
                <a:latin typeface="+mj-lt"/>
                <a:ea typeface="+mn-ea"/>
                <a:cs typeface="Arial Narrow"/>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Narrow"/>
              </a:defRPr>
            </a:lvl2pPr>
            <a:lvl3pPr marL="1143000" indent="-228600" algn="l" defTabSz="457200" rtl="0" eaLnBrk="1" latinLnBrk="0" hangingPunct="1">
              <a:spcBef>
                <a:spcPct val="20000"/>
              </a:spcBef>
              <a:buFont typeface="Arial"/>
              <a:buChar char="•"/>
              <a:defRPr sz="1600" kern="1200">
                <a:solidFill>
                  <a:schemeClr val="tx1"/>
                </a:solidFill>
                <a:latin typeface="+mj-lt"/>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300"/>
              </a:spcAft>
            </a:pPr>
            <a:r>
              <a:rPr lang="en-US" sz="1800" dirty="0"/>
              <a:t>Afton has performed intra-district analyses in multiple districts including:</a:t>
            </a:r>
          </a:p>
          <a:p>
            <a:pPr lvl="1">
              <a:spcBef>
                <a:spcPts val="300"/>
              </a:spcBef>
              <a:spcAft>
                <a:spcPts val="300"/>
              </a:spcAft>
            </a:pPr>
            <a:r>
              <a:rPr lang="en-US" sz="1800" dirty="0"/>
              <a:t>Chicago Public Schools (IL)</a:t>
            </a:r>
          </a:p>
          <a:p>
            <a:pPr lvl="1">
              <a:spcBef>
                <a:spcPts val="300"/>
              </a:spcBef>
              <a:spcAft>
                <a:spcPts val="300"/>
              </a:spcAft>
            </a:pPr>
            <a:r>
              <a:rPr lang="en-US" sz="1800" dirty="0"/>
              <a:t>Evanston (IL)</a:t>
            </a:r>
          </a:p>
          <a:p>
            <a:pPr lvl="1">
              <a:spcBef>
                <a:spcPts val="300"/>
              </a:spcBef>
              <a:spcAft>
                <a:spcPts val="300"/>
              </a:spcAft>
            </a:pPr>
            <a:r>
              <a:rPr lang="en-US" sz="1800" dirty="0"/>
              <a:t>North Chicago (IL)</a:t>
            </a:r>
          </a:p>
          <a:p>
            <a:pPr lvl="1">
              <a:spcBef>
                <a:spcPts val="300"/>
              </a:spcBef>
              <a:spcAft>
                <a:spcPts val="300"/>
              </a:spcAft>
            </a:pPr>
            <a:r>
              <a:rPr lang="en-US" sz="1800" dirty="0"/>
              <a:t>Metro Nashville Public Schools (TN)</a:t>
            </a:r>
          </a:p>
          <a:p>
            <a:pPr lvl="1">
              <a:spcBef>
                <a:spcPts val="300"/>
              </a:spcBef>
              <a:spcAft>
                <a:spcPts val="300"/>
              </a:spcAft>
            </a:pPr>
            <a:r>
              <a:rPr lang="en-US" sz="1800" dirty="0"/>
              <a:t>School District of Philadelphia (PA)</a:t>
            </a:r>
          </a:p>
          <a:p>
            <a:pPr lvl="1">
              <a:spcBef>
                <a:spcPts val="300"/>
              </a:spcBef>
              <a:spcAft>
                <a:spcPts val="300"/>
              </a:spcAft>
            </a:pPr>
            <a:r>
              <a:rPr lang="en-US" sz="1800" dirty="0"/>
              <a:t>Point Isabel Independent School District (TX)</a:t>
            </a:r>
          </a:p>
        </p:txBody>
      </p:sp>
      <p:cxnSp>
        <p:nvCxnSpPr>
          <p:cNvPr id="11" name="Straight Connector 10"/>
          <p:cNvCxnSpPr/>
          <p:nvPr/>
        </p:nvCxnSpPr>
        <p:spPr>
          <a:xfrm>
            <a:off x="0" y="1658112"/>
            <a:ext cx="8610600" cy="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3810000"/>
            <a:ext cx="8610600" cy="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642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Arrow Connector 59"/>
          <p:cNvCxnSpPr>
            <a:endCxn id="43" idx="0"/>
          </p:cNvCxnSpPr>
          <p:nvPr/>
        </p:nvCxnSpPr>
        <p:spPr>
          <a:xfrm>
            <a:off x="4793782" y="2751094"/>
            <a:ext cx="1873718" cy="301078"/>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endCxn id="43" idx="0"/>
          </p:cNvCxnSpPr>
          <p:nvPr/>
        </p:nvCxnSpPr>
        <p:spPr>
          <a:xfrm>
            <a:off x="5410200" y="2586521"/>
            <a:ext cx="1257300" cy="465651"/>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43" idx="0"/>
          </p:cNvCxnSpPr>
          <p:nvPr/>
        </p:nvCxnSpPr>
        <p:spPr>
          <a:xfrm>
            <a:off x="5791200" y="2426530"/>
            <a:ext cx="876300" cy="62564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endCxn id="43" idx="0"/>
          </p:cNvCxnSpPr>
          <p:nvPr/>
        </p:nvCxnSpPr>
        <p:spPr>
          <a:xfrm flipH="1">
            <a:off x="6667500" y="1893950"/>
            <a:ext cx="1182616" cy="115822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endCxn id="43" idx="0"/>
          </p:cNvCxnSpPr>
          <p:nvPr/>
        </p:nvCxnSpPr>
        <p:spPr>
          <a:xfrm flipH="1">
            <a:off x="6667500" y="1948020"/>
            <a:ext cx="591309" cy="110415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endCxn id="43" idx="0"/>
          </p:cNvCxnSpPr>
          <p:nvPr/>
        </p:nvCxnSpPr>
        <p:spPr>
          <a:xfrm flipH="1">
            <a:off x="6667500" y="2095208"/>
            <a:ext cx="261328" cy="95696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Lightning Bolt 37"/>
          <p:cNvSpPr/>
          <p:nvPr/>
        </p:nvSpPr>
        <p:spPr>
          <a:xfrm rot="611237">
            <a:off x="2078390" y="1811265"/>
            <a:ext cx="324639" cy="1294429"/>
          </a:xfrm>
          <a:prstGeom prst="lightningBolt">
            <a:avLst/>
          </a:prstGeom>
          <a:solidFill>
            <a:srgbClr val="FFFF00"/>
          </a:solidFill>
          <a:ln w="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8839200" cy="1143000"/>
          </a:xfrm>
        </p:spPr>
        <p:txBody>
          <a:bodyPr>
            <a:normAutofit/>
          </a:bodyPr>
          <a:lstStyle/>
          <a:p>
            <a:r>
              <a:rPr lang="en-US" sz="2400" dirty="0"/>
              <a:t>Site-Level Per-Pupil Expenditures Analysis — Methodology	</a:t>
            </a:r>
          </a:p>
        </p:txBody>
      </p:sp>
      <p:sp>
        <p:nvSpPr>
          <p:cNvPr id="5" name="Rectangle 4"/>
          <p:cNvSpPr/>
          <p:nvPr/>
        </p:nvSpPr>
        <p:spPr>
          <a:xfrm>
            <a:off x="76200" y="868351"/>
            <a:ext cx="4343400" cy="334962"/>
          </a:xfrm>
          <a:prstGeom prst="rect">
            <a:avLst/>
          </a:prstGeom>
          <a:solidFill>
            <a:srgbClr val="1F4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1: Assign Coded Expenses to Schools</a:t>
            </a:r>
          </a:p>
        </p:txBody>
      </p:sp>
      <p:sp>
        <p:nvSpPr>
          <p:cNvPr id="28" name="Rectangle 27"/>
          <p:cNvSpPr/>
          <p:nvPr/>
        </p:nvSpPr>
        <p:spPr>
          <a:xfrm>
            <a:off x="4495800" y="868351"/>
            <a:ext cx="4343400" cy="334962"/>
          </a:xfrm>
          <a:prstGeom prst="rect">
            <a:avLst/>
          </a:prstGeom>
          <a:solidFill>
            <a:srgbClr val="1F4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2: Allocate Central Expenses to Schools</a:t>
            </a:r>
          </a:p>
        </p:txBody>
      </p:sp>
      <p:sp>
        <p:nvSpPr>
          <p:cNvPr id="31" name="Rectangle 30"/>
          <p:cNvSpPr/>
          <p:nvPr/>
        </p:nvSpPr>
        <p:spPr>
          <a:xfrm>
            <a:off x="76200" y="3482100"/>
            <a:ext cx="4343400" cy="334962"/>
          </a:xfrm>
          <a:prstGeom prst="rect">
            <a:avLst/>
          </a:prstGeom>
          <a:solidFill>
            <a:srgbClr val="1F4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3: Determine Weights</a:t>
            </a:r>
          </a:p>
        </p:txBody>
      </p:sp>
      <p:sp>
        <p:nvSpPr>
          <p:cNvPr id="32" name="Rectangle 31"/>
          <p:cNvSpPr/>
          <p:nvPr/>
        </p:nvSpPr>
        <p:spPr>
          <a:xfrm>
            <a:off x="4495800" y="3482100"/>
            <a:ext cx="4343400" cy="334962"/>
          </a:xfrm>
          <a:prstGeom prst="rect">
            <a:avLst/>
          </a:prstGeom>
          <a:solidFill>
            <a:srgbClr val="1F4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4: Calculate Weighted Spend Per Campus</a:t>
            </a:r>
          </a:p>
        </p:txBody>
      </p:sp>
      <p:sp>
        <p:nvSpPr>
          <p:cNvPr id="36" name="Arrow: Right 35"/>
          <p:cNvSpPr/>
          <p:nvPr/>
        </p:nvSpPr>
        <p:spPr>
          <a:xfrm rot="10800000">
            <a:off x="2590800" y="1490029"/>
            <a:ext cx="609600" cy="351323"/>
          </a:xfrm>
          <a:prstGeom prst="rightArrow">
            <a:avLst>
              <a:gd name="adj1" fmla="val 29861"/>
              <a:gd name="adj2" fmla="val 35196"/>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loud 36"/>
          <p:cNvSpPr/>
          <p:nvPr/>
        </p:nvSpPr>
        <p:spPr>
          <a:xfrm>
            <a:off x="1905000" y="1427159"/>
            <a:ext cx="699604" cy="576862"/>
          </a:xfrm>
          <a:prstGeom prst="cloud">
            <a:avLst/>
          </a:prstGeom>
          <a:gradFill>
            <a:gsLst>
              <a:gs pos="0">
                <a:srgbClr val="558ED5"/>
              </a:gs>
              <a:gs pos="100000">
                <a:srgbClr val="C6D9F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rrow: Right 38"/>
          <p:cNvSpPr/>
          <p:nvPr/>
        </p:nvSpPr>
        <p:spPr>
          <a:xfrm>
            <a:off x="1295400" y="1476202"/>
            <a:ext cx="609600" cy="351323"/>
          </a:xfrm>
          <a:prstGeom prst="rightArrow">
            <a:avLst>
              <a:gd name="adj1" fmla="val 29861"/>
              <a:gd name="adj2" fmla="val 35196"/>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Rounded Corners 39"/>
          <p:cNvSpPr/>
          <p:nvPr/>
        </p:nvSpPr>
        <p:spPr>
          <a:xfrm>
            <a:off x="152438" y="1339315"/>
            <a:ext cx="1143000" cy="676656"/>
          </a:xfrm>
          <a:prstGeom prst="round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Position File</a:t>
            </a:r>
          </a:p>
        </p:txBody>
      </p:sp>
      <p:sp>
        <p:nvSpPr>
          <p:cNvPr id="41" name="Rectangle: Rounded Corners 40"/>
          <p:cNvSpPr/>
          <p:nvPr/>
        </p:nvSpPr>
        <p:spPr>
          <a:xfrm>
            <a:off x="685800" y="3052172"/>
            <a:ext cx="3224784" cy="338328"/>
          </a:xfrm>
          <a:prstGeom prst="roundRect">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School Locations</a:t>
            </a:r>
          </a:p>
        </p:txBody>
      </p:sp>
      <p:sp>
        <p:nvSpPr>
          <p:cNvPr id="42" name="Rectangle: Rounded Corners 41"/>
          <p:cNvSpPr/>
          <p:nvPr/>
        </p:nvSpPr>
        <p:spPr>
          <a:xfrm>
            <a:off x="3199661" y="1331647"/>
            <a:ext cx="1143000" cy="676656"/>
          </a:xfrm>
          <a:prstGeom prst="round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Budget File</a:t>
            </a:r>
          </a:p>
        </p:txBody>
      </p:sp>
      <p:sp>
        <p:nvSpPr>
          <p:cNvPr id="43" name="Rectangle: Rounded Corners 42"/>
          <p:cNvSpPr/>
          <p:nvPr/>
        </p:nvSpPr>
        <p:spPr>
          <a:xfrm>
            <a:off x="5055108" y="3052172"/>
            <a:ext cx="3224784" cy="338328"/>
          </a:xfrm>
          <a:prstGeom prst="roundRect">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School Locations</a:t>
            </a:r>
          </a:p>
        </p:txBody>
      </p:sp>
      <p:grpSp>
        <p:nvGrpSpPr>
          <p:cNvPr id="54" name="Group 53"/>
          <p:cNvGrpSpPr/>
          <p:nvPr/>
        </p:nvGrpSpPr>
        <p:grpSpPr>
          <a:xfrm>
            <a:off x="4572000" y="1238450"/>
            <a:ext cx="3278116" cy="1505912"/>
            <a:chOff x="4648200" y="1295400"/>
            <a:chExt cx="3278116" cy="1505912"/>
          </a:xfrm>
        </p:grpSpPr>
        <p:sp>
          <p:nvSpPr>
            <p:cNvPr id="53" name="Flowchart: Multidocument 52"/>
            <p:cNvSpPr/>
            <p:nvPr/>
          </p:nvSpPr>
          <p:spPr>
            <a:xfrm>
              <a:off x="5638800" y="1295400"/>
              <a:ext cx="2287516" cy="990600"/>
            </a:xfrm>
            <a:prstGeom prst="flowChartMultidocument">
              <a:avLst/>
            </a:prstGeom>
            <a:solidFill>
              <a:srgbClr val="F79646"/>
            </a:solidFill>
            <a:ln w="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Flowchart: Multidocument 48"/>
            <p:cNvSpPr/>
            <p:nvPr/>
          </p:nvSpPr>
          <p:spPr>
            <a:xfrm>
              <a:off x="5153125" y="1559729"/>
              <a:ext cx="2287516" cy="990600"/>
            </a:xfrm>
            <a:prstGeom prst="flowChartMultidocument">
              <a:avLst/>
            </a:prstGeom>
            <a:solidFill>
              <a:srgbClr val="F79646"/>
            </a:solidFill>
            <a:ln w="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Flowchart: Multidocument 47"/>
            <p:cNvSpPr/>
            <p:nvPr/>
          </p:nvSpPr>
          <p:spPr>
            <a:xfrm>
              <a:off x="4648200" y="1810712"/>
              <a:ext cx="2287516" cy="990600"/>
            </a:xfrm>
            <a:prstGeom prst="flowChartMultidocument">
              <a:avLst/>
            </a:prstGeom>
            <a:solidFill>
              <a:srgbClr val="F79646"/>
            </a:solidFill>
            <a:ln w="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Transportation</a:t>
              </a:r>
            </a:p>
          </p:txBody>
        </p:sp>
      </p:grpSp>
      <p:sp>
        <p:nvSpPr>
          <p:cNvPr id="55" name="Rectangle 54"/>
          <p:cNvSpPr/>
          <p:nvPr/>
        </p:nvSpPr>
        <p:spPr>
          <a:xfrm>
            <a:off x="76200" y="868351"/>
            <a:ext cx="4343400" cy="2584874"/>
          </a:xfrm>
          <a:prstGeom prst="rect">
            <a:avLst/>
          </a:prstGeom>
          <a:noFill/>
          <a:ln>
            <a:solidFill>
              <a:srgbClr val="B3B3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4495800" y="868351"/>
            <a:ext cx="4343400" cy="2584874"/>
          </a:xfrm>
          <a:prstGeom prst="rect">
            <a:avLst/>
          </a:prstGeom>
          <a:noFill/>
          <a:ln>
            <a:solidFill>
              <a:srgbClr val="B3B3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6200" y="3458438"/>
            <a:ext cx="4343400" cy="2584874"/>
          </a:xfrm>
          <a:prstGeom prst="rect">
            <a:avLst/>
          </a:prstGeom>
          <a:noFill/>
          <a:ln>
            <a:solidFill>
              <a:srgbClr val="B3B3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495800" y="3458438"/>
            <a:ext cx="4343400" cy="2584874"/>
          </a:xfrm>
          <a:prstGeom prst="rect">
            <a:avLst/>
          </a:prstGeom>
          <a:noFill/>
          <a:ln>
            <a:solidFill>
              <a:srgbClr val="B3B3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rot="549754">
            <a:off x="4699470" y="2765300"/>
            <a:ext cx="914400" cy="215444"/>
          </a:xfrm>
          <a:prstGeom prst="rect">
            <a:avLst/>
          </a:prstGeom>
          <a:noFill/>
        </p:spPr>
        <p:txBody>
          <a:bodyPr wrap="square" rtlCol="0">
            <a:spAutoFit/>
          </a:bodyPr>
          <a:lstStyle/>
          <a:p>
            <a:r>
              <a:rPr lang="en-US" sz="800" dirty="0"/>
              <a:t>Per Pupil</a:t>
            </a:r>
          </a:p>
        </p:txBody>
      </p:sp>
      <p:sp>
        <p:nvSpPr>
          <p:cNvPr id="93" name="TextBox 92"/>
          <p:cNvSpPr txBox="1"/>
          <p:nvPr/>
        </p:nvSpPr>
        <p:spPr>
          <a:xfrm rot="1157499">
            <a:off x="5498577" y="2751019"/>
            <a:ext cx="914400" cy="215444"/>
          </a:xfrm>
          <a:prstGeom prst="rect">
            <a:avLst/>
          </a:prstGeom>
          <a:noFill/>
        </p:spPr>
        <p:txBody>
          <a:bodyPr wrap="square" rtlCol="0">
            <a:spAutoFit/>
          </a:bodyPr>
          <a:lstStyle/>
          <a:p>
            <a:r>
              <a:rPr lang="en-US" sz="800" dirty="0"/>
              <a:t>Per IEP</a:t>
            </a:r>
          </a:p>
        </p:txBody>
      </p:sp>
      <p:sp>
        <p:nvSpPr>
          <p:cNvPr id="94" name="TextBox 93"/>
          <p:cNvSpPr txBox="1"/>
          <p:nvPr/>
        </p:nvSpPr>
        <p:spPr>
          <a:xfrm rot="2006208">
            <a:off x="5848404" y="2753777"/>
            <a:ext cx="914400" cy="215444"/>
          </a:xfrm>
          <a:prstGeom prst="rect">
            <a:avLst/>
          </a:prstGeom>
          <a:noFill/>
        </p:spPr>
        <p:txBody>
          <a:bodyPr wrap="square" rtlCol="0">
            <a:spAutoFit/>
          </a:bodyPr>
          <a:lstStyle/>
          <a:p>
            <a:r>
              <a:rPr lang="en-US" sz="800" dirty="0"/>
              <a:t>Per Pupil</a:t>
            </a:r>
          </a:p>
        </p:txBody>
      </p:sp>
      <p:sp>
        <p:nvSpPr>
          <p:cNvPr id="96" name="TextBox 95"/>
          <p:cNvSpPr txBox="1"/>
          <p:nvPr/>
        </p:nvSpPr>
        <p:spPr>
          <a:xfrm rot="19007107">
            <a:off x="6865100" y="2417447"/>
            <a:ext cx="914400" cy="215444"/>
          </a:xfrm>
          <a:prstGeom prst="rect">
            <a:avLst/>
          </a:prstGeom>
          <a:noFill/>
        </p:spPr>
        <p:txBody>
          <a:bodyPr wrap="square" rtlCol="0">
            <a:spAutoFit/>
          </a:bodyPr>
          <a:lstStyle/>
          <a:p>
            <a:r>
              <a:rPr lang="en-US" sz="800" dirty="0"/>
              <a:t>Per ELL</a:t>
            </a:r>
          </a:p>
        </p:txBody>
      </p:sp>
      <p:sp>
        <p:nvSpPr>
          <p:cNvPr id="97" name="TextBox 96"/>
          <p:cNvSpPr txBox="1"/>
          <p:nvPr/>
        </p:nvSpPr>
        <p:spPr>
          <a:xfrm rot="17178645">
            <a:off x="6300275" y="2420425"/>
            <a:ext cx="914400" cy="215444"/>
          </a:xfrm>
          <a:prstGeom prst="rect">
            <a:avLst/>
          </a:prstGeom>
          <a:noFill/>
        </p:spPr>
        <p:txBody>
          <a:bodyPr wrap="square" rtlCol="0">
            <a:spAutoFit/>
          </a:bodyPr>
          <a:lstStyle/>
          <a:p>
            <a:r>
              <a:rPr lang="en-US" sz="800"/>
              <a:t>Per Pupil</a:t>
            </a:r>
            <a:endParaRPr lang="en-US" sz="800" dirty="0"/>
          </a:p>
        </p:txBody>
      </p:sp>
      <p:sp>
        <p:nvSpPr>
          <p:cNvPr id="98" name="TextBox 97"/>
          <p:cNvSpPr txBox="1"/>
          <p:nvPr/>
        </p:nvSpPr>
        <p:spPr>
          <a:xfrm rot="17829653">
            <a:off x="6654551" y="2258316"/>
            <a:ext cx="914400" cy="215444"/>
          </a:xfrm>
          <a:prstGeom prst="rect">
            <a:avLst/>
          </a:prstGeom>
          <a:noFill/>
        </p:spPr>
        <p:txBody>
          <a:bodyPr wrap="square" rtlCol="0">
            <a:spAutoFit/>
          </a:bodyPr>
          <a:lstStyle/>
          <a:p>
            <a:r>
              <a:rPr lang="en-US" sz="800" dirty="0"/>
              <a:t>Per FRL</a:t>
            </a:r>
          </a:p>
        </p:txBody>
      </p:sp>
      <p:pic>
        <p:nvPicPr>
          <p:cNvPr id="104" name="Picture 2" descr="https://s-media-cache-ak0.pinimg.com/564x/6b/82/33/6b8233e4db093cdc94347413fb1125f1.jpg"/>
          <p:cNvPicPr>
            <a:picLocks noChangeAspect="1" noChangeArrowheads="1"/>
          </p:cNvPicPr>
          <p:nvPr/>
        </p:nvPicPr>
        <p:blipFill rotWithShape="1">
          <a:blip r:embed="rId2">
            <a:extLst>
              <a:ext uri="{28A0092B-C50C-407E-A947-70E740481C1C}">
                <a14:useLocalDpi xmlns:a14="http://schemas.microsoft.com/office/drawing/2010/main" val="0"/>
              </a:ext>
            </a:extLst>
          </a:blip>
          <a:srcRect l="15308" t="34578" r="8035" b="31497"/>
          <a:stretch/>
        </p:blipFill>
        <p:spPr bwMode="auto">
          <a:xfrm>
            <a:off x="1190654" y="3889294"/>
            <a:ext cx="1856994" cy="821827"/>
          </a:xfrm>
          <a:prstGeom prst="rect">
            <a:avLst/>
          </a:prstGeom>
          <a:noFill/>
          <a:extLst>
            <a:ext uri="{909E8E84-426E-40dd-AFC4-6F175D3DCCD1}">
              <a14:hiddenFill xmlns:a14="http://schemas.microsoft.com/office/drawing/2010/main" xmlns="">
                <a:solidFill>
                  <a:srgbClr val="FFFFFF"/>
                </a:solidFill>
              </a14:hiddenFill>
            </a:ext>
          </a:extLst>
        </p:spPr>
      </p:pic>
      <p:sp>
        <p:nvSpPr>
          <p:cNvPr id="107" name="Rectangle 106"/>
          <p:cNvSpPr/>
          <p:nvPr/>
        </p:nvSpPr>
        <p:spPr>
          <a:xfrm>
            <a:off x="152438" y="4664046"/>
            <a:ext cx="1600199" cy="1324126"/>
          </a:xfrm>
          <a:prstGeom prst="rect">
            <a:avLst/>
          </a:prstGeom>
          <a:solidFill>
            <a:srgbClr val="F79646"/>
          </a:solidFill>
          <a:ln>
            <a:solidFill>
              <a:srgbClr val="B3B3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Identify and sum all expenses related to:</a:t>
            </a:r>
          </a:p>
        </p:txBody>
      </p:sp>
      <p:sp>
        <p:nvSpPr>
          <p:cNvPr id="108" name="Rectangle 107"/>
          <p:cNvSpPr/>
          <p:nvPr/>
        </p:nvSpPr>
        <p:spPr>
          <a:xfrm>
            <a:off x="1752637" y="4664045"/>
            <a:ext cx="2590023" cy="1324127"/>
          </a:xfrm>
          <a:prstGeom prst="rect">
            <a:avLst/>
          </a:prstGeom>
          <a:solidFill>
            <a:srgbClr val="FCD5B5"/>
          </a:solidFill>
          <a:ln>
            <a:solidFill>
              <a:srgbClr val="B3B3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Bef>
                <a:spcPts val="300"/>
              </a:spcBef>
              <a:spcAft>
                <a:spcPts val="300"/>
              </a:spcAft>
              <a:buFont typeface="Arial" panose="020B0604020202020204" pitchFamily="34" charset="0"/>
              <a:buChar char="•"/>
            </a:pPr>
            <a:r>
              <a:rPr lang="en-US" sz="1600" b="1" dirty="0">
                <a:solidFill>
                  <a:schemeClr val="tx1"/>
                </a:solidFill>
              </a:rPr>
              <a:t>Special Education</a:t>
            </a:r>
          </a:p>
          <a:p>
            <a:pPr marL="285750" indent="-285750">
              <a:spcBef>
                <a:spcPts val="300"/>
              </a:spcBef>
              <a:spcAft>
                <a:spcPts val="300"/>
              </a:spcAft>
              <a:buFont typeface="Arial" panose="020B0604020202020204" pitchFamily="34" charset="0"/>
              <a:buChar char="•"/>
            </a:pPr>
            <a:r>
              <a:rPr lang="en-US" sz="1600" b="1" dirty="0">
                <a:solidFill>
                  <a:schemeClr val="tx1"/>
                </a:solidFill>
              </a:rPr>
              <a:t>Free/Reduced Lunch</a:t>
            </a:r>
          </a:p>
          <a:p>
            <a:pPr marL="285750" indent="-285750">
              <a:spcBef>
                <a:spcPts val="300"/>
              </a:spcBef>
              <a:spcAft>
                <a:spcPts val="300"/>
              </a:spcAft>
              <a:buFont typeface="Arial" panose="020B0604020202020204" pitchFamily="34" charset="0"/>
              <a:buChar char="•"/>
            </a:pPr>
            <a:r>
              <a:rPr lang="en-US" sz="1600" b="1" dirty="0">
                <a:solidFill>
                  <a:schemeClr val="tx1"/>
                </a:solidFill>
              </a:rPr>
              <a:t>English Language Learners </a:t>
            </a:r>
          </a:p>
        </p:txBody>
      </p:sp>
      <p:sp>
        <p:nvSpPr>
          <p:cNvPr id="113" name="TextBox 112"/>
          <p:cNvSpPr txBox="1"/>
          <p:nvPr/>
        </p:nvSpPr>
        <p:spPr>
          <a:xfrm>
            <a:off x="4527069" y="4960322"/>
            <a:ext cx="1226854" cy="461665"/>
          </a:xfrm>
          <a:prstGeom prst="rect">
            <a:avLst/>
          </a:prstGeom>
          <a:noFill/>
        </p:spPr>
        <p:txBody>
          <a:bodyPr wrap="square" rtlCol="0">
            <a:spAutoFit/>
          </a:bodyPr>
          <a:lstStyle/>
          <a:p>
            <a:pPr algn="ctr"/>
            <a:r>
              <a:rPr lang="en-US" sz="1200" dirty="0"/>
              <a:t>Low Student Needs</a:t>
            </a:r>
          </a:p>
        </p:txBody>
      </p:sp>
      <p:grpSp>
        <p:nvGrpSpPr>
          <p:cNvPr id="3" name="Group 2"/>
          <p:cNvGrpSpPr/>
          <p:nvPr/>
        </p:nvGrpSpPr>
        <p:grpSpPr>
          <a:xfrm>
            <a:off x="5606490" y="4321575"/>
            <a:ext cx="3228131" cy="1670510"/>
            <a:chOff x="4555362" y="3942427"/>
            <a:chExt cx="3463626" cy="1917208"/>
          </a:xfrm>
        </p:grpSpPr>
        <p:pic>
          <p:nvPicPr>
            <p:cNvPr id="115" name="Picture 2" descr="https://s-media-cache-ak0.pinimg.com/564x/6b/82/33/6b8233e4db093cdc94347413fb1125f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08" t="36940" r="8035" b="33188"/>
            <a:stretch/>
          </p:blipFill>
          <p:spPr bwMode="auto">
            <a:xfrm>
              <a:off x="5935133" y="4844799"/>
              <a:ext cx="919023" cy="35813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openclipart.org/image/2400px/svg_to_png/26849/johnny-automatic-scales-of-justi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5362" y="3942427"/>
              <a:ext cx="2218562" cy="1917208"/>
            </a:xfrm>
            <a:prstGeom prst="rect">
              <a:avLst/>
            </a:prstGeom>
            <a:noFill/>
            <a:extLst>
              <a:ext uri="{909E8E84-426E-40dd-AFC4-6F175D3DCCD1}">
                <a14:hiddenFill xmlns:a14="http://schemas.microsoft.com/office/drawing/2010/main" xmlns="">
                  <a:solidFill>
                    <a:srgbClr val="FFFFFF"/>
                  </a:solidFill>
                </a14:hiddenFill>
              </a:ext>
            </a:extLst>
          </p:spPr>
        </p:pic>
        <p:sp>
          <p:nvSpPr>
            <p:cNvPr id="112" name="TextBox 111"/>
            <p:cNvSpPr txBox="1"/>
            <p:nvPr/>
          </p:nvSpPr>
          <p:spPr>
            <a:xfrm>
              <a:off x="6698606" y="4925474"/>
              <a:ext cx="1320382" cy="461665"/>
            </a:xfrm>
            <a:prstGeom prst="rect">
              <a:avLst/>
            </a:prstGeom>
            <a:noFill/>
          </p:spPr>
          <p:txBody>
            <a:bodyPr wrap="square" rtlCol="0">
              <a:spAutoFit/>
            </a:bodyPr>
            <a:lstStyle/>
            <a:p>
              <a:pPr algn="ctr"/>
              <a:r>
                <a:rPr lang="en-US" sz="1200" dirty="0"/>
                <a:t>High Student Needs</a:t>
              </a:r>
            </a:p>
          </p:txBody>
        </p:sp>
        <p:pic>
          <p:nvPicPr>
            <p:cNvPr id="114" name="Picture 2" descr="https://s-media-cache-ak0.pinimg.com/564x/6b/82/33/6b8233e4db093cdc94347413fb1125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308" t="36940" r="8035" b="33188"/>
            <a:stretch/>
          </p:blipFill>
          <p:spPr bwMode="auto">
            <a:xfrm>
              <a:off x="4793782" y="4734112"/>
              <a:ext cx="289493" cy="11281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6" name="TextBox 115"/>
          <p:cNvSpPr txBox="1"/>
          <p:nvPr/>
        </p:nvSpPr>
        <p:spPr>
          <a:xfrm>
            <a:off x="3192746" y="1972733"/>
            <a:ext cx="1226854" cy="646331"/>
          </a:xfrm>
          <a:prstGeom prst="rect">
            <a:avLst/>
          </a:prstGeom>
          <a:noFill/>
        </p:spPr>
        <p:txBody>
          <a:bodyPr wrap="square" rtlCol="0">
            <a:spAutoFit/>
          </a:bodyPr>
          <a:lstStyle/>
          <a:p>
            <a:pPr algn="ctr"/>
            <a:r>
              <a:rPr lang="en-US" sz="1200" dirty="0"/>
              <a:t>Exclude non-operating expenses</a:t>
            </a:r>
          </a:p>
        </p:txBody>
      </p:sp>
      <p:sp>
        <p:nvSpPr>
          <p:cNvPr id="117" name="TextBox 116"/>
          <p:cNvSpPr txBox="1"/>
          <p:nvPr/>
        </p:nvSpPr>
        <p:spPr>
          <a:xfrm>
            <a:off x="25494" y="1972733"/>
            <a:ext cx="1470528" cy="646331"/>
          </a:xfrm>
          <a:prstGeom prst="rect">
            <a:avLst/>
          </a:prstGeom>
          <a:noFill/>
        </p:spPr>
        <p:txBody>
          <a:bodyPr wrap="square" rtlCol="0">
            <a:spAutoFit/>
          </a:bodyPr>
          <a:lstStyle/>
          <a:p>
            <a:pPr algn="ctr"/>
            <a:r>
              <a:rPr lang="en-US" sz="1200" dirty="0"/>
              <a:t>Use FTE assignments and position types</a:t>
            </a:r>
          </a:p>
        </p:txBody>
      </p:sp>
      <p:sp>
        <p:nvSpPr>
          <p:cNvPr id="66" name="Rectangle 65"/>
          <p:cNvSpPr/>
          <p:nvPr/>
        </p:nvSpPr>
        <p:spPr>
          <a:xfrm>
            <a:off x="4495800" y="3902585"/>
            <a:ext cx="4343400" cy="336900"/>
          </a:xfrm>
          <a:prstGeom prst="rect">
            <a:avLst/>
          </a:prstGeom>
          <a:solidFill>
            <a:srgbClr val="FCD5B5"/>
          </a:solidFill>
          <a:ln>
            <a:solidFill>
              <a:srgbClr val="B3B3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sz="1600" b="1" dirty="0">
                <a:solidFill>
                  <a:schemeClr val="tx1"/>
                </a:solidFill>
              </a:rPr>
              <a:t>Divide Spending by Weighted Enrollment</a:t>
            </a:r>
          </a:p>
        </p:txBody>
      </p:sp>
    </p:spTree>
    <p:extLst>
      <p:ext uri="{BB962C8B-B14F-4D97-AF65-F5344CB8AC3E}">
        <p14:creationId xmlns:p14="http://schemas.microsoft.com/office/powerpoint/2010/main" val="875527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(Unadjusted) vs. Weighted (Needs Adjusted) Per-Pupil Expenditures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0731658"/>
              </p:ext>
            </p:extLst>
          </p:nvPr>
        </p:nvGraphicFramePr>
        <p:xfrm>
          <a:off x="457200" y="1600200"/>
          <a:ext cx="8229600" cy="26619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r>
                        <a:rPr lang="en-US" dirty="0"/>
                        <a:t>Unweighted</a:t>
                      </a:r>
                    </a:p>
                  </a:txBody>
                  <a:tcPr>
                    <a:solidFill>
                      <a:srgbClr val="1F4987"/>
                    </a:solidFill>
                  </a:tcPr>
                </a:tc>
                <a:tc>
                  <a:txBody>
                    <a:bodyPr/>
                    <a:lstStyle/>
                    <a:p>
                      <a:r>
                        <a:rPr lang="en-US" dirty="0"/>
                        <a:t>Weighted</a:t>
                      </a:r>
                    </a:p>
                  </a:txBody>
                  <a:tcPr>
                    <a:solidFill>
                      <a:srgbClr val="1F4987"/>
                    </a:solidFill>
                  </a:tcPr>
                </a:tc>
                <a:extLst>
                  <a:ext uri="{0D108BD9-81ED-4DB2-BD59-A6C34878D82A}">
                    <a16:rowId xmlns:a16="http://schemas.microsoft.com/office/drawing/2014/main" xmlns="" val="10000"/>
                  </a:ext>
                </a:extLst>
              </a:tr>
              <a:tr h="370840">
                <a:tc>
                  <a:txBody>
                    <a:bodyPr/>
                    <a:lstStyle/>
                    <a:p>
                      <a:r>
                        <a:rPr lang="en-US" dirty="0"/>
                        <a:t>Divides total resources over actual number of students</a:t>
                      </a:r>
                    </a:p>
                  </a:txBody>
                  <a:tcPr/>
                </a:tc>
                <a:tc>
                  <a:txBody>
                    <a:bodyPr/>
                    <a:lstStyle/>
                    <a:p>
                      <a:r>
                        <a:rPr lang="en-US" dirty="0"/>
                        <a:t>Divides total resources over adjusted number of student</a:t>
                      </a:r>
                    </a:p>
                  </a:txBody>
                  <a:tcPr/>
                </a:tc>
                <a:extLst>
                  <a:ext uri="{0D108BD9-81ED-4DB2-BD59-A6C34878D82A}">
                    <a16:rowId xmlns:a16="http://schemas.microsoft.com/office/drawing/2014/main" xmlns="" val="10001"/>
                  </a:ext>
                </a:extLst>
              </a:tr>
              <a:tr h="370840">
                <a:tc>
                  <a:txBody>
                    <a:bodyPr/>
                    <a:lstStyle/>
                    <a:p>
                      <a:r>
                        <a:rPr lang="en-US" dirty="0"/>
                        <a:t>Each</a:t>
                      </a:r>
                      <a:r>
                        <a:rPr lang="en-US" baseline="0" dirty="0"/>
                        <a:t> student counts equally</a:t>
                      </a:r>
                      <a:endParaRPr lang="en-US" dirty="0"/>
                    </a:p>
                  </a:txBody>
                  <a:tcPr/>
                </a:tc>
                <a:tc>
                  <a:txBody>
                    <a:bodyPr/>
                    <a:lstStyle/>
                    <a:p>
                      <a:r>
                        <a:rPr lang="en-US" b="0" i="0" dirty="0"/>
                        <a:t>Students with special needs count as</a:t>
                      </a:r>
                      <a:r>
                        <a:rPr lang="en-US" b="0" i="0" baseline="0" dirty="0"/>
                        <a:t> more than one student</a:t>
                      </a:r>
                      <a:endParaRPr lang="en-US" b="0" i="0" dirty="0"/>
                    </a:p>
                  </a:txBody>
                  <a:tcPr/>
                </a:tc>
                <a:extLst>
                  <a:ext uri="{0D108BD9-81ED-4DB2-BD59-A6C34878D82A}">
                    <a16:rowId xmlns:a16="http://schemas.microsoft.com/office/drawing/2014/main" xmlns="" val="10002"/>
                  </a:ext>
                </a:extLst>
              </a:tr>
              <a:tr h="370840">
                <a:tc>
                  <a:txBody>
                    <a:bodyPr/>
                    <a:lstStyle/>
                    <a:p>
                      <a:r>
                        <a:rPr lang="en-US" dirty="0"/>
                        <a:t>Outcomes</a:t>
                      </a:r>
                      <a:r>
                        <a:rPr lang="en-US" baseline="0" dirty="0"/>
                        <a:t> reflect level of </a:t>
                      </a:r>
                      <a:r>
                        <a:rPr lang="en-US" b="1" i="1" baseline="0" dirty="0"/>
                        <a:t>equality</a:t>
                      </a:r>
                      <a:r>
                        <a:rPr lang="en-US" baseline="0" dirty="0"/>
                        <a:t> of resources</a:t>
                      </a:r>
                      <a:endParaRPr lang="en-US" dirty="0"/>
                    </a:p>
                  </a:txBody>
                  <a:tcPr/>
                </a:tc>
                <a:tc>
                  <a:txBody>
                    <a:bodyPr/>
                    <a:lstStyle/>
                    <a:p>
                      <a:r>
                        <a:rPr lang="en-US" dirty="0"/>
                        <a:t>Outcomes reflect</a:t>
                      </a:r>
                      <a:r>
                        <a:rPr lang="en-US" baseline="0" dirty="0"/>
                        <a:t> level of </a:t>
                      </a:r>
                      <a:r>
                        <a:rPr lang="en-US" b="1" i="1" baseline="0" dirty="0"/>
                        <a:t>equity </a:t>
                      </a:r>
                      <a:r>
                        <a:rPr lang="en-US" b="0" i="0" baseline="0" dirty="0"/>
                        <a:t>of resources</a:t>
                      </a:r>
                      <a:endParaRPr lang="en-US" b="0" i="0" dirty="0"/>
                    </a:p>
                  </a:txBody>
                  <a:tcPr/>
                </a:tc>
                <a:extLst>
                  <a:ext uri="{0D108BD9-81ED-4DB2-BD59-A6C34878D82A}">
                    <a16:rowId xmlns:a16="http://schemas.microsoft.com/office/drawing/2014/main" xmlns="" val="10003"/>
                  </a:ext>
                </a:extLst>
              </a:tr>
              <a:tr h="370840">
                <a:tc>
                  <a:txBody>
                    <a:bodyPr/>
                    <a:lstStyle/>
                    <a:p>
                      <a:r>
                        <a:rPr lang="en-US" dirty="0"/>
                        <a:t>ESSA Requirement</a:t>
                      </a:r>
                    </a:p>
                  </a:txBody>
                  <a:tcPr/>
                </a:tc>
                <a:tc>
                  <a:txBody>
                    <a:bodyPr/>
                    <a:lstStyle/>
                    <a:p>
                      <a:r>
                        <a:rPr lang="en-US" dirty="0"/>
                        <a:t>Beyond</a:t>
                      </a:r>
                      <a:r>
                        <a:rPr lang="en-US" baseline="0" dirty="0"/>
                        <a:t> requirement of ESSA</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573878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228600" y="2201200"/>
            <a:ext cx="4456624" cy="1243423"/>
          </a:xfrm>
          <a:prstGeom prst="roundRect">
            <a:avLst/>
          </a:prstGeom>
          <a:solidFill>
            <a:srgbClr val="EBF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498348" y="2238251"/>
            <a:ext cx="4112475" cy="1154459"/>
          </a:xfrm>
          <a:prstGeom prst="rect">
            <a:avLst/>
          </a:prstGeom>
        </p:spPr>
      </p:pic>
      <p:sp>
        <p:nvSpPr>
          <p:cNvPr id="56" name="Rounded Rectangle 55"/>
          <p:cNvSpPr/>
          <p:nvPr/>
        </p:nvSpPr>
        <p:spPr>
          <a:xfrm>
            <a:off x="251372" y="4033604"/>
            <a:ext cx="8686800" cy="1452796"/>
          </a:xfrm>
          <a:prstGeom prst="roundRect">
            <a:avLst/>
          </a:prstGeom>
          <a:solidFill>
            <a:srgbClr val="EBF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ounded Rectangle 54"/>
          <p:cNvSpPr/>
          <p:nvPr/>
        </p:nvSpPr>
        <p:spPr>
          <a:xfrm>
            <a:off x="4736601" y="2192372"/>
            <a:ext cx="4178799" cy="1243423"/>
          </a:xfrm>
          <a:prstGeom prst="roundRect">
            <a:avLst/>
          </a:prstGeom>
          <a:solidFill>
            <a:srgbClr val="EBF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7620000" y="2361805"/>
            <a:ext cx="1524000" cy="954107"/>
          </a:xfrm>
          <a:prstGeom prst="rect">
            <a:avLst/>
          </a:prstGeom>
          <a:noFill/>
        </p:spPr>
        <p:txBody>
          <a:bodyPr wrap="square" rtlCol="0">
            <a:spAutoFit/>
          </a:bodyPr>
          <a:lstStyle/>
          <a:p>
            <a:pPr algn="ctr"/>
            <a:r>
              <a:rPr lang="en-US" sz="1400" dirty="0"/>
              <a:t>“Full-Time” </a:t>
            </a:r>
          </a:p>
          <a:p>
            <a:pPr algn="ctr"/>
            <a:r>
              <a:rPr lang="en-US" sz="1400" dirty="0"/>
              <a:t>Sped Per</a:t>
            </a:r>
          </a:p>
          <a:p>
            <a:pPr algn="ctr"/>
            <a:r>
              <a:rPr lang="en-US" sz="1400" dirty="0"/>
              <a:t>Pupil Cost:</a:t>
            </a:r>
          </a:p>
          <a:p>
            <a:pPr algn="ctr"/>
            <a:r>
              <a:rPr lang="en-US" sz="1400" dirty="0"/>
              <a:t>$80,233</a:t>
            </a:r>
          </a:p>
        </p:txBody>
      </p:sp>
      <p:sp>
        <p:nvSpPr>
          <p:cNvPr id="6" name="TextBox 5"/>
          <p:cNvSpPr txBox="1"/>
          <p:nvPr/>
        </p:nvSpPr>
        <p:spPr>
          <a:xfrm>
            <a:off x="4888962" y="2488805"/>
            <a:ext cx="1117600" cy="738664"/>
          </a:xfrm>
          <a:prstGeom prst="rect">
            <a:avLst/>
          </a:prstGeom>
          <a:noFill/>
        </p:spPr>
        <p:txBody>
          <a:bodyPr wrap="square" rtlCol="0">
            <a:spAutoFit/>
          </a:bodyPr>
          <a:lstStyle/>
          <a:p>
            <a:pPr algn="ctr"/>
            <a:r>
              <a:rPr lang="en-US" sz="1400" dirty="0"/>
              <a:t>Total K-12 Sped Cost: $33.1mm</a:t>
            </a:r>
          </a:p>
        </p:txBody>
      </p:sp>
      <p:sp>
        <p:nvSpPr>
          <p:cNvPr id="10" name="TextBox 9"/>
          <p:cNvSpPr txBox="1"/>
          <p:nvPr/>
        </p:nvSpPr>
        <p:spPr>
          <a:xfrm>
            <a:off x="6428329" y="2374505"/>
            <a:ext cx="1049842" cy="954107"/>
          </a:xfrm>
          <a:prstGeom prst="rect">
            <a:avLst/>
          </a:prstGeom>
          <a:noFill/>
        </p:spPr>
        <p:txBody>
          <a:bodyPr wrap="square" rtlCol="0">
            <a:spAutoFit/>
          </a:bodyPr>
          <a:lstStyle/>
          <a:p>
            <a:pPr algn="ctr"/>
            <a:r>
              <a:rPr lang="en-US" sz="1400" dirty="0"/>
              <a:t>“Full-Time”</a:t>
            </a:r>
          </a:p>
          <a:p>
            <a:pPr algn="ctr"/>
            <a:r>
              <a:rPr lang="en-US" sz="1400" dirty="0"/>
              <a:t> Sped Students:</a:t>
            </a:r>
          </a:p>
          <a:p>
            <a:pPr algn="ctr"/>
            <a:r>
              <a:rPr lang="en-US" sz="1400" dirty="0"/>
              <a:t>412.4</a:t>
            </a:r>
          </a:p>
        </p:txBody>
      </p:sp>
      <p:sp>
        <p:nvSpPr>
          <p:cNvPr id="2" name="Title 1"/>
          <p:cNvSpPr>
            <a:spLocks noGrp="1"/>
          </p:cNvSpPr>
          <p:nvPr>
            <p:ph type="title"/>
          </p:nvPr>
        </p:nvSpPr>
        <p:spPr>
          <a:xfrm>
            <a:off x="228600" y="274638"/>
            <a:ext cx="8458200" cy="1143000"/>
          </a:xfrm>
        </p:spPr>
        <p:txBody>
          <a:bodyPr>
            <a:normAutofit/>
          </a:bodyPr>
          <a:lstStyle/>
          <a:p>
            <a:r>
              <a:rPr lang="en-US" sz="2600" dirty="0"/>
              <a:t>Example: Weight Calculation</a:t>
            </a:r>
          </a:p>
        </p:txBody>
      </p:sp>
      <p:sp>
        <p:nvSpPr>
          <p:cNvPr id="9" name="Division 8"/>
          <p:cNvSpPr/>
          <p:nvPr/>
        </p:nvSpPr>
        <p:spPr>
          <a:xfrm>
            <a:off x="6006562" y="2704705"/>
            <a:ext cx="361950" cy="295870"/>
          </a:xfrm>
          <a:prstGeom prst="mathDivide">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Equal 11"/>
          <p:cNvSpPr/>
          <p:nvPr/>
        </p:nvSpPr>
        <p:spPr>
          <a:xfrm>
            <a:off x="7405176" y="2752288"/>
            <a:ext cx="386812" cy="221819"/>
          </a:xfrm>
          <a:prstGeom prst="mathEqual">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 name="Rectangle 29"/>
          <p:cNvSpPr/>
          <p:nvPr/>
        </p:nvSpPr>
        <p:spPr>
          <a:xfrm>
            <a:off x="228600" y="1646298"/>
            <a:ext cx="8686800" cy="255844"/>
          </a:xfrm>
          <a:prstGeom prst="rect">
            <a:avLst/>
          </a:prstGeom>
          <a:solidFill>
            <a:srgbClr val="1F497D"/>
          </a:solidFill>
          <a:ln>
            <a:solidFill>
              <a:srgbClr val="B3B3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Base Per Pupil Used as Denominator To Determine Sped, ELL, And FRL Weights. Sped Example:</a:t>
            </a:r>
          </a:p>
        </p:txBody>
      </p:sp>
      <p:sp>
        <p:nvSpPr>
          <p:cNvPr id="35" name="Rounded Rectangle 34"/>
          <p:cNvSpPr/>
          <p:nvPr/>
        </p:nvSpPr>
        <p:spPr>
          <a:xfrm>
            <a:off x="2868754" y="4490065"/>
            <a:ext cx="729459" cy="971480"/>
          </a:xfrm>
          <a:prstGeom prst="roundRect">
            <a:avLst/>
          </a:prstGeom>
          <a:noFill/>
          <a:ln w="19050">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ounded Rectangle 35"/>
          <p:cNvSpPr/>
          <p:nvPr/>
        </p:nvSpPr>
        <p:spPr>
          <a:xfrm>
            <a:off x="7381527" y="4490065"/>
            <a:ext cx="665362" cy="953692"/>
          </a:xfrm>
          <a:prstGeom prst="roundRect">
            <a:avLst/>
          </a:prstGeom>
          <a:noFill/>
          <a:ln w="1905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ounded Rectangle 36"/>
          <p:cNvSpPr/>
          <p:nvPr/>
        </p:nvSpPr>
        <p:spPr>
          <a:xfrm>
            <a:off x="4137571" y="3218855"/>
            <a:ext cx="457201" cy="152400"/>
          </a:xfrm>
          <a:prstGeom prst="roundRect">
            <a:avLst/>
          </a:prstGeom>
          <a:noFill/>
          <a:ln w="19050">
            <a:solidFill>
              <a:srgbClr val="C0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ounded Rectangle 37"/>
          <p:cNvSpPr/>
          <p:nvPr/>
        </p:nvSpPr>
        <p:spPr>
          <a:xfrm>
            <a:off x="8029842" y="3075880"/>
            <a:ext cx="721534" cy="187110"/>
          </a:xfrm>
          <a:prstGeom prst="roundRect">
            <a:avLst/>
          </a:prstGeom>
          <a:noFill/>
          <a:ln w="19050">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ounded Rectangle 38"/>
          <p:cNvSpPr/>
          <p:nvPr/>
        </p:nvSpPr>
        <p:spPr>
          <a:xfrm>
            <a:off x="6702450" y="3075880"/>
            <a:ext cx="524926" cy="187110"/>
          </a:xfrm>
          <a:prstGeom prst="roundRect">
            <a:avLst/>
          </a:prstGeom>
          <a:noFill/>
          <a:ln w="19050">
            <a:solidFill>
              <a:srgbClr val="C000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Multiply 41"/>
          <p:cNvSpPr/>
          <p:nvPr/>
        </p:nvSpPr>
        <p:spPr>
          <a:xfrm>
            <a:off x="2183946" y="2319868"/>
            <a:ext cx="292555" cy="231184"/>
          </a:xfrm>
          <a:prstGeom prst="mathMultiply">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Equal 42"/>
          <p:cNvSpPr/>
          <p:nvPr/>
        </p:nvSpPr>
        <p:spPr>
          <a:xfrm>
            <a:off x="3439153" y="2371341"/>
            <a:ext cx="264052" cy="180208"/>
          </a:xfrm>
          <a:prstGeom prst="mathEqual">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4" name="Multiply 43"/>
          <p:cNvSpPr/>
          <p:nvPr/>
        </p:nvSpPr>
        <p:spPr>
          <a:xfrm>
            <a:off x="2261305" y="4138102"/>
            <a:ext cx="292555" cy="231184"/>
          </a:xfrm>
          <a:prstGeom prst="mathMultiply">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Equal 44"/>
          <p:cNvSpPr/>
          <p:nvPr/>
        </p:nvSpPr>
        <p:spPr>
          <a:xfrm>
            <a:off x="3526510" y="4163590"/>
            <a:ext cx="264052" cy="180208"/>
          </a:xfrm>
          <a:prstGeom prst="mathEqual">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6" name="Division 45"/>
          <p:cNvSpPr/>
          <p:nvPr/>
        </p:nvSpPr>
        <p:spPr>
          <a:xfrm>
            <a:off x="4578782" y="4132059"/>
            <a:ext cx="247218" cy="243270"/>
          </a:xfrm>
          <a:prstGeom prst="mathDivide">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Equal 47"/>
          <p:cNvSpPr/>
          <p:nvPr/>
        </p:nvSpPr>
        <p:spPr>
          <a:xfrm>
            <a:off x="5603348" y="4163590"/>
            <a:ext cx="264052" cy="180208"/>
          </a:xfrm>
          <a:prstGeom prst="mathEqual">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9" name="Division 48"/>
          <p:cNvSpPr/>
          <p:nvPr/>
        </p:nvSpPr>
        <p:spPr>
          <a:xfrm>
            <a:off x="6598082" y="4132059"/>
            <a:ext cx="247218" cy="243270"/>
          </a:xfrm>
          <a:prstGeom prst="mathDivide">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Equal 49"/>
          <p:cNvSpPr/>
          <p:nvPr/>
        </p:nvSpPr>
        <p:spPr>
          <a:xfrm>
            <a:off x="7889348" y="4163590"/>
            <a:ext cx="264052" cy="180208"/>
          </a:xfrm>
          <a:prstGeom prst="mathEqual">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1" name="TextBox 50"/>
          <p:cNvSpPr txBox="1"/>
          <p:nvPr/>
        </p:nvSpPr>
        <p:spPr>
          <a:xfrm>
            <a:off x="160394" y="2179698"/>
            <a:ext cx="1219200" cy="369332"/>
          </a:xfrm>
          <a:prstGeom prst="rect">
            <a:avLst/>
          </a:prstGeom>
          <a:noFill/>
        </p:spPr>
        <p:txBody>
          <a:bodyPr wrap="square" rtlCol="0">
            <a:spAutoFit/>
          </a:bodyPr>
          <a:lstStyle/>
          <a:p>
            <a:r>
              <a:rPr lang="en-US" b="1" dirty="0"/>
              <a:t>A)</a:t>
            </a:r>
          </a:p>
        </p:txBody>
      </p:sp>
      <p:sp>
        <p:nvSpPr>
          <p:cNvPr id="52" name="TextBox 51"/>
          <p:cNvSpPr txBox="1"/>
          <p:nvPr/>
        </p:nvSpPr>
        <p:spPr>
          <a:xfrm>
            <a:off x="4761424" y="2197440"/>
            <a:ext cx="1066800" cy="369332"/>
          </a:xfrm>
          <a:prstGeom prst="rect">
            <a:avLst/>
          </a:prstGeom>
          <a:noFill/>
        </p:spPr>
        <p:txBody>
          <a:bodyPr wrap="square" rtlCol="0">
            <a:spAutoFit/>
          </a:bodyPr>
          <a:lstStyle/>
          <a:p>
            <a:r>
              <a:rPr lang="en-US" b="1" dirty="0"/>
              <a:t>B)</a:t>
            </a:r>
          </a:p>
        </p:txBody>
      </p:sp>
      <p:sp>
        <p:nvSpPr>
          <p:cNvPr id="53" name="TextBox 52"/>
          <p:cNvSpPr txBox="1"/>
          <p:nvPr/>
        </p:nvSpPr>
        <p:spPr>
          <a:xfrm>
            <a:off x="185794" y="4019881"/>
            <a:ext cx="1066800" cy="369332"/>
          </a:xfrm>
          <a:prstGeom prst="rect">
            <a:avLst/>
          </a:prstGeom>
          <a:noFill/>
        </p:spPr>
        <p:txBody>
          <a:bodyPr wrap="square" rtlCol="0">
            <a:spAutoFit/>
          </a:bodyPr>
          <a:lstStyle/>
          <a:p>
            <a:r>
              <a:rPr lang="en-US" b="1" dirty="0"/>
              <a:t>C)</a:t>
            </a:r>
          </a:p>
        </p:txBody>
      </p:sp>
      <p:sp>
        <p:nvSpPr>
          <p:cNvPr id="41" name="Rounded Rectangle 40"/>
          <p:cNvSpPr/>
          <p:nvPr/>
        </p:nvSpPr>
        <p:spPr>
          <a:xfrm>
            <a:off x="8288325" y="4466447"/>
            <a:ext cx="500075" cy="961195"/>
          </a:xfrm>
          <a:prstGeom prst="roundRect">
            <a:avLst/>
          </a:prstGeom>
          <a:solidFill>
            <a:srgbClr val="FCD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152400" y="6201003"/>
            <a:ext cx="3466367" cy="507831"/>
          </a:xfrm>
          <a:prstGeom prst="rect">
            <a:avLst/>
          </a:prstGeom>
        </p:spPr>
        <p:txBody>
          <a:bodyPr wrap="square">
            <a:spAutoFit/>
          </a:bodyPr>
          <a:lstStyle/>
          <a:p>
            <a:r>
              <a:rPr lang="en-US" sz="900" dirty="0"/>
              <a:t>Source: District documents, Afton analysis. </a:t>
            </a:r>
          </a:p>
          <a:p>
            <a:r>
              <a:rPr lang="en-US" sz="900" dirty="0"/>
              <a:t>Note: Derived from actual district figures.</a:t>
            </a:r>
          </a:p>
          <a:p>
            <a:endParaRPr lang="en-US" sz="900" dirty="0"/>
          </a:p>
        </p:txBody>
      </p:sp>
      <p:pic>
        <p:nvPicPr>
          <p:cNvPr id="5" name="Picture 4"/>
          <p:cNvPicPr>
            <a:picLocks noChangeAspect="1"/>
          </p:cNvPicPr>
          <p:nvPr/>
        </p:nvPicPr>
        <p:blipFill>
          <a:blip r:embed="rId4"/>
          <a:stretch>
            <a:fillRect/>
          </a:stretch>
        </p:blipFill>
        <p:spPr>
          <a:xfrm>
            <a:off x="491065" y="4037623"/>
            <a:ext cx="8255000" cy="1397147"/>
          </a:xfrm>
          <a:prstGeom prst="rect">
            <a:avLst/>
          </a:prstGeom>
        </p:spPr>
      </p:pic>
    </p:spTree>
    <p:extLst>
      <p:ext uri="{BB962C8B-B14F-4D97-AF65-F5344CB8AC3E}">
        <p14:creationId xmlns:p14="http://schemas.microsoft.com/office/powerpoint/2010/main" val="563112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8976" y="280035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8976" y="350520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sp>
        <p:nvSpPr>
          <p:cNvPr id="8" name="Title 3"/>
          <p:cNvSpPr txBox="1">
            <a:spLocks/>
          </p:cNvSpPr>
          <p:nvPr/>
        </p:nvSpPr>
        <p:spPr>
          <a:xfrm>
            <a:off x="-76200" y="2828925"/>
            <a:ext cx="9220200" cy="13620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0" i="0" kern="1200" cap="none" baseline="0">
                <a:solidFill>
                  <a:srgbClr val="BC5729"/>
                </a:solidFill>
                <a:latin typeface="+mj-lt"/>
                <a:ea typeface="+mj-ea"/>
                <a:cs typeface="Arial Narrow"/>
              </a:defRPr>
            </a:lvl1pPr>
          </a:lstStyle>
          <a:p>
            <a:r>
              <a:rPr lang="en-US" b="1" dirty="0"/>
              <a:t>Additional Materials for Examples</a:t>
            </a:r>
          </a:p>
        </p:txBody>
      </p:sp>
    </p:spTree>
    <p:extLst>
      <p:ext uri="{BB962C8B-B14F-4D97-AF65-F5344CB8AC3E}">
        <p14:creationId xmlns:p14="http://schemas.microsoft.com/office/powerpoint/2010/main" val="2686899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2400" y="1496796"/>
            <a:ext cx="8839200" cy="3998976"/>
          </a:xfrm>
          <a:prstGeom prst="rect">
            <a:avLst/>
          </a:prstGeom>
        </p:spPr>
      </p:pic>
      <p:sp>
        <p:nvSpPr>
          <p:cNvPr id="3" name="Title 2"/>
          <p:cNvSpPr>
            <a:spLocks noGrp="1"/>
          </p:cNvSpPr>
          <p:nvPr>
            <p:ph type="title"/>
          </p:nvPr>
        </p:nvSpPr>
        <p:spPr>
          <a:xfrm>
            <a:off x="457200" y="0"/>
            <a:ext cx="8229600" cy="1143000"/>
          </a:xfrm>
        </p:spPr>
        <p:txBody>
          <a:bodyPr>
            <a:noAutofit/>
          </a:bodyPr>
          <a:lstStyle/>
          <a:p>
            <a:r>
              <a:rPr lang="en-US" sz="2400" dirty="0"/>
              <a:t>Correcting for intra-district funding inequities</a:t>
            </a:r>
          </a:p>
        </p:txBody>
      </p:sp>
      <p:sp>
        <p:nvSpPr>
          <p:cNvPr id="2" name="Content Placeholder 1"/>
          <p:cNvSpPr>
            <a:spLocks noGrp="1"/>
          </p:cNvSpPr>
          <p:nvPr>
            <p:ph idx="1"/>
          </p:nvPr>
        </p:nvSpPr>
        <p:spPr>
          <a:xfrm>
            <a:off x="457200" y="914400"/>
            <a:ext cx="8229600" cy="5211763"/>
          </a:xfrm>
        </p:spPr>
        <p:txBody>
          <a:bodyPr>
            <a:normAutofit/>
          </a:bodyPr>
          <a:lstStyle/>
          <a:p>
            <a:pPr marL="0" indent="0">
              <a:buNone/>
            </a:pPr>
            <a:r>
              <a:rPr lang="en-US" sz="1400" b="1" dirty="0"/>
              <a:t>Students at seven schools receive $2.8M more </a:t>
            </a:r>
            <a:r>
              <a:rPr lang="en-US" sz="1400" dirty="0"/>
              <a:t>than the average spend, after adjusting for student needs at each school.  The two magnet schools are among the top three “overfunded” schools.</a:t>
            </a:r>
          </a:p>
        </p:txBody>
      </p:sp>
      <p:sp>
        <p:nvSpPr>
          <p:cNvPr id="5" name="TextBox 4"/>
          <p:cNvSpPr txBox="1"/>
          <p:nvPr/>
        </p:nvSpPr>
        <p:spPr>
          <a:xfrm>
            <a:off x="8779534" y="5503732"/>
            <a:ext cx="232913" cy="196208"/>
          </a:xfrm>
          <a:prstGeom prst="rect">
            <a:avLst/>
          </a:prstGeom>
          <a:noFill/>
        </p:spPr>
        <p:txBody>
          <a:bodyPr wrap="square" rtlCol="0">
            <a:spAutoFit/>
          </a:bodyPr>
          <a:lstStyle/>
          <a:p>
            <a:fld id="{68362A1F-DD02-4866-96AF-90F429AD5691}" type="slidenum">
              <a:rPr lang="en-US" sz="675">
                <a:solidFill>
                  <a:schemeClr val="bg1"/>
                </a:solidFill>
              </a:rPr>
              <a:t>29</a:t>
            </a:fld>
            <a:endParaRPr lang="en-US" sz="675" dirty="0">
              <a:solidFill>
                <a:schemeClr val="bg1"/>
              </a:solidFill>
            </a:endParaRPr>
          </a:p>
        </p:txBody>
      </p:sp>
      <p:sp>
        <p:nvSpPr>
          <p:cNvPr id="6" name="TextBox 5"/>
          <p:cNvSpPr txBox="1"/>
          <p:nvPr/>
        </p:nvSpPr>
        <p:spPr>
          <a:xfrm>
            <a:off x="3429000" y="6248400"/>
            <a:ext cx="3886200" cy="461665"/>
          </a:xfrm>
          <a:prstGeom prst="rect">
            <a:avLst/>
          </a:prstGeom>
          <a:noFill/>
        </p:spPr>
        <p:txBody>
          <a:bodyPr wrap="square" rtlCol="0">
            <a:spAutoFit/>
          </a:bodyPr>
          <a:lstStyle/>
          <a:p>
            <a:r>
              <a:rPr lang="en-US" sz="1200" b="1" dirty="0">
                <a:solidFill>
                  <a:srgbClr val="FF0000"/>
                </a:solidFill>
              </a:rPr>
              <a:t>DRAFT WORKING PAPERS </a:t>
            </a:r>
          </a:p>
          <a:p>
            <a:r>
              <a:rPr lang="en-US" sz="1200" b="1" dirty="0">
                <a:solidFill>
                  <a:srgbClr val="FF0000"/>
                </a:solidFill>
              </a:rPr>
              <a:t>SUBJECT TO CHANGE &amp; NOT FOR DISTRIBUTION</a:t>
            </a:r>
          </a:p>
        </p:txBody>
      </p:sp>
      <p:sp>
        <p:nvSpPr>
          <p:cNvPr id="8" name="Right Brace 7"/>
          <p:cNvSpPr/>
          <p:nvPr/>
        </p:nvSpPr>
        <p:spPr>
          <a:xfrm rot="5400000">
            <a:off x="2438399" y="2286002"/>
            <a:ext cx="457201" cy="3200399"/>
          </a:xfrm>
          <a:prstGeom prst="rightBrace">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9" name="TextBox 8"/>
          <p:cNvSpPr txBox="1"/>
          <p:nvPr/>
        </p:nvSpPr>
        <p:spPr>
          <a:xfrm>
            <a:off x="1371600" y="4191000"/>
            <a:ext cx="2667000" cy="553998"/>
          </a:xfrm>
          <a:prstGeom prst="rect">
            <a:avLst/>
          </a:prstGeom>
          <a:noFill/>
        </p:spPr>
        <p:txBody>
          <a:bodyPr wrap="square" rtlCol="0">
            <a:spAutoFit/>
          </a:bodyPr>
          <a:lstStyle/>
          <a:p>
            <a:pPr algn="ctr"/>
            <a:r>
              <a:rPr lang="en-US" sz="1000" b="1" dirty="0"/>
              <a:t>$2.8M of above average spending at these seven schools, after approximating for student need</a:t>
            </a:r>
          </a:p>
        </p:txBody>
      </p:sp>
      <p:sp>
        <p:nvSpPr>
          <p:cNvPr id="12" name="Rectangle 11"/>
          <p:cNvSpPr/>
          <p:nvPr/>
        </p:nvSpPr>
        <p:spPr>
          <a:xfrm>
            <a:off x="152400" y="6201003"/>
            <a:ext cx="3466367" cy="369332"/>
          </a:xfrm>
          <a:prstGeom prst="rect">
            <a:avLst/>
          </a:prstGeom>
        </p:spPr>
        <p:txBody>
          <a:bodyPr wrap="square">
            <a:spAutoFit/>
          </a:bodyPr>
          <a:lstStyle/>
          <a:p>
            <a:r>
              <a:rPr lang="en-US" sz="900" dirty="0"/>
              <a:t>Source: District documents, Afton analysis. </a:t>
            </a:r>
          </a:p>
          <a:p>
            <a:endParaRPr lang="en-US" sz="900" dirty="0"/>
          </a:p>
        </p:txBody>
      </p:sp>
    </p:spTree>
    <p:extLst>
      <p:ext uri="{BB962C8B-B14F-4D97-AF65-F5344CB8AC3E}">
        <p14:creationId xmlns:p14="http://schemas.microsoft.com/office/powerpoint/2010/main" val="47611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temp.png"/>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76200" y="1066800"/>
            <a:ext cx="8915400" cy="5200650"/>
          </a:xfrm>
          <a:prstGeom prst="rect">
            <a:avLst/>
          </a:prstGeom>
        </p:spPr>
      </p:pic>
      <p:sp>
        <p:nvSpPr>
          <p:cNvPr id="2" name="Content Placeholder 1"/>
          <p:cNvSpPr>
            <a:spLocks noGrp="1"/>
          </p:cNvSpPr>
          <p:nvPr>
            <p:ph idx="1"/>
          </p:nvPr>
        </p:nvSpPr>
        <p:spPr>
          <a:xfrm>
            <a:off x="457200" y="3081556"/>
            <a:ext cx="8229600" cy="2785843"/>
          </a:xfrm>
        </p:spPr>
        <p:txBody>
          <a:bodyPr>
            <a:normAutofit fontScale="85000" lnSpcReduction="10000"/>
          </a:bodyPr>
          <a:lstStyle/>
          <a:p>
            <a:pPr marL="0" indent="0" algn="ctr">
              <a:buNone/>
            </a:pPr>
            <a:r>
              <a:rPr lang="en-US" dirty="0"/>
              <a:t>Afton’s vision is that all of America’s public education organizations are using </a:t>
            </a:r>
            <a:r>
              <a:rPr lang="en-US" b="1" i="1" dirty="0"/>
              <a:t>financial strategies, policies, and practices that sustain effective academic initiatives</a:t>
            </a:r>
            <a:r>
              <a:rPr lang="en-US" dirty="0"/>
              <a:t>—allowing more students to succeed.</a:t>
            </a:r>
          </a:p>
          <a:p>
            <a:pPr marL="0" indent="0" algn="ctr">
              <a:buNone/>
            </a:pPr>
            <a:endParaRPr lang="en-US" dirty="0"/>
          </a:p>
          <a:p>
            <a:pPr marL="0" indent="0" algn="ctr">
              <a:buNone/>
            </a:pPr>
            <a:r>
              <a:rPr lang="en-US" u="sng" dirty="0"/>
              <a:t>Three areas of work: </a:t>
            </a:r>
          </a:p>
          <a:p>
            <a:pPr marL="0" indent="0" algn="ctr">
              <a:buNone/>
            </a:pPr>
            <a:r>
              <a:rPr lang="en-US" b="1" dirty="0">
                <a:solidFill>
                  <a:srgbClr val="1F497D"/>
                </a:solidFill>
              </a:rPr>
              <a:t>Sustainability Planning</a:t>
            </a:r>
            <a:endParaRPr lang="en-US" dirty="0"/>
          </a:p>
          <a:p>
            <a:pPr marL="0" indent="0" algn="ctr">
              <a:buNone/>
            </a:pPr>
            <a:r>
              <a:rPr lang="en-US" b="1" dirty="0">
                <a:solidFill>
                  <a:srgbClr val="1F497D"/>
                </a:solidFill>
              </a:rPr>
              <a:t>Operational Efficiency &amp; Effectiveness</a:t>
            </a:r>
            <a:endParaRPr lang="en-US" dirty="0">
              <a:solidFill>
                <a:srgbClr val="000000"/>
              </a:solidFill>
            </a:endParaRPr>
          </a:p>
          <a:p>
            <a:pPr marL="0" indent="0" algn="ctr">
              <a:buNone/>
            </a:pPr>
            <a:r>
              <a:rPr lang="en-US" b="1" dirty="0">
                <a:solidFill>
                  <a:srgbClr val="1F497D"/>
                </a:solidFill>
              </a:rPr>
              <a:t>Funding Equity &amp; Fiscal Transparency</a:t>
            </a:r>
          </a:p>
        </p:txBody>
      </p:sp>
      <p:sp>
        <p:nvSpPr>
          <p:cNvPr id="9" name="Title 8"/>
          <p:cNvSpPr>
            <a:spLocks noGrp="1"/>
          </p:cNvSpPr>
          <p:nvPr>
            <p:ph type="title"/>
          </p:nvPr>
        </p:nvSpPr>
        <p:spPr/>
        <p:txBody>
          <a:bodyPr>
            <a:noAutofit/>
          </a:bodyPr>
          <a:lstStyle/>
          <a:p>
            <a:pPr marL="0" indent="0">
              <a:spcBef>
                <a:spcPts val="0"/>
              </a:spcBef>
            </a:pPr>
            <a:r>
              <a:rPr lang="en-US" dirty="0"/>
              <a:t>Afton Partners: Who We Are</a:t>
            </a:r>
          </a:p>
        </p:txBody>
      </p:sp>
      <p:sp>
        <p:nvSpPr>
          <p:cNvPr id="4" name="TextBox 3"/>
          <p:cNvSpPr txBox="1"/>
          <p:nvPr/>
        </p:nvSpPr>
        <p:spPr>
          <a:xfrm>
            <a:off x="533400" y="1603236"/>
            <a:ext cx="1602932" cy="1261884"/>
          </a:xfrm>
          <a:prstGeom prst="rect">
            <a:avLst/>
          </a:prstGeom>
          <a:noFill/>
        </p:spPr>
        <p:txBody>
          <a:bodyPr wrap="square" rtlCol="0">
            <a:spAutoFit/>
          </a:bodyPr>
          <a:lstStyle/>
          <a:p>
            <a:pPr algn="ctr"/>
            <a:r>
              <a:rPr lang="en-US" sz="4800" dirty="0">
                <a:solidFill>
                  <a:srgbClr val="1F497D"/>
                </a:solidFill>
              </a:rPr>
              <a:t>5</a:t>
            </a:r>
          </a:p>
          <a:p>
            <a:pPr algn="ctr"/>
            <a:r>
              <a:rPr lang="en-US" sz="2800" dirty="0"/>
              <a:t>Years</a:t>
            </a:r>
          </a:p>
        </p:txBody>
      </p:sp>
      <p:sp>
        <p:nvSpPr>
          <p:cNvPr id="6" name="TextBox 5"/>
          <p:cNvSpPr txBox="1"/>
          <p:nvPr/>
        </p:nvSpPr>
        <p:spPr>
          <a:xfrm>
            <a:off x="2362200" y="1603236"/>
            <a:ext cx="1970963" cy="1261884"/>
          </a:xfrm>
          <a:prstGeom prst="rect">
            <a:avLst/>
          </a:prstGeom>
          <a:noFill/>
        </p:spPr>
        <p:txBody>
          <a:bodyPr wrap="square" rtlCol="0">
            <a:spAutoFit/>
          </a:bodyPr>
          <a:lstStyle/>
          <a:p>
            <a:pPr algn="ctr"/>
            <a:r>
              <a:rPr lang="en-US" sz="4800" dirty="0">
                <a:solidFill>
                  <a:srgbClr val="1F497D"/>
                </a:solidFill>
              </a:rPr>
              <a:t>85+</a:t>
            </a:r>
          </a:p>
          <a:p>
            <a:pPr algn="ctr"/>
            <a:r>
              <a:rPr lang="en-US" sz="2800" dirty="0"/>
              <a:t>Initiatives</a:t>
            </a:r>
          </a:p>
        </p:txBody>
      </p:sp>
      <p:sp>
        <p:nvSpPr>
          <p:cNvPr id="7" name="TextBox 6"/>
          <p:cNvSpPr txBox="1"/>
          <p:nvPr/>
        </p:nvSpPr>
        <p:spPr>
          <a:xfrm>
            <a:off x="4495800" y="1603236"/>
            <a:ext cx="1602932" cy="1261884"/>
          </a:xfrm>
          <a:prstGeom prst="rect">
            <a:avLst/>
          </a:prstGeom>
          <a:noFill/>
        </p:spPr>
        <p:txBody>
          <a:bodyPr wrap="square" rtlCol="0">
            <a:spAutoFit/>
          </a:bodyPr>
          <a:lstStyle/>
          <a:p>
            <a:pPr algn="ctr"/>
            <a:r>
              <a:rPr lang="en-US" sz="4800" dirty="0">
                <a:solidFill>
                  <a:schemeClr val="tx2"/>
                </a:solidFill>
              </a:rPr>
              <a:t>32</a:t>
            </a:r>
          </a:p>
          <a:p>
            <a:pPr algn="ctr"/>
            <a:r>
              <a:rPr lang="en-US" sz="2800" dirty="0"/>
              <a:t>States</a:t>
            </a:r>
          </a:p>
        </p:txBody>
      </p:sp>
      <p:sp>
        <p:nvSpPr>
          <p:cNvPr id="8" name="TextBox 7"/>
          <p:cNvSpPr txBox="1"/>
          <p:nvPr/>
        </p:nvSpPr>
        <p:spPr>
          <a:xfrm>
            <a:off x="6248400" y="1600200"/>
            <a:ext cx="2057400" cy="1261884"/>
          </a:xfrm>
          <a:prstGeom prst="rect">
            <a:avLst/>
          </a:prstGeom>
          <a:noFill/>
        </p:spPr>
        <p:txBody>
          <a:bodyPr wrap="square" rtlCol="0">
            <a:spAutoFit/>
          </a:bodyPr>
          <a:lstStyle/>
          <a:p>
            <a:pPr algn="ctr"/>
            <a:r>
              <a:rPr lang="en-US" sz="4800" dirty="0">
                <a:solidFill>
                  <a:schemeClr val="tx2"/>
                </a:solidFill>
              </a:rPr>
              <a:t>2300+</a:t>
            </a:r>
          </a:p>
          <a:p>
            <a:pPr algn="ctr"/>
            <a:r>
              <a:rPr lang="en-US" sz="2800" dirty="0"/>
              <a:t>Schools</a:t>
            </a:r>
          </a:p>
        </p:txBody>
      </p:sp>
    </p:spTree>
    <p:extLst>
      <p:ext uri="{BB962C8B-B14F-4D97-AF65-F5344CB8AC3E}">
        <p14:creationId xmlns:p14="http://schemas.microsoft.com/office/powerpoint/2010/main" val="1507470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630924" y="3421822"/>
            <a:ext cx="7882151" cy="2750378"/>
          </a:xfrm>
          <a:prstGeom prst="rect">
            <a:avLst/>
          </a:prstGeom>
        </p:spPr>
      </p:pic>
      <p:sp>
        <p:nvSpPr>
          <p:cNvPr id="33" name="Content Placeholder 1"/>
          <p:cNvSpPr txBox="1">
            <a:spLocks/>
          </p:cNvSpPr>
          <p:nvPr/>
        </p:nvSpPr>
        <p:spPr>
          <a:xfrm>
            <a:off x="457200" y="914401"/>
            <a:ext cx="8229600" cy="21783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mj-lt"/>
                <a:ea typeface="+mn-ea"/>
                <a:cs typeface="Arial Narrow"/>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Narrow"/>
              </a:defRPr>
            </a:lvl2pPr>
            <a:lvl3pPr marL="1143000" indent="-228600" algn="l" defTabSz="457200" rtl="0" eaLnBrk="1" latinLnBrk="0" hangingPunct="1">
              <a:spcBef>
                <a:spcPct val="20000"/>
              </a:spcBef>
              <a:buFont typeface="Arial"/>
              <a:buChar char="•"/>
              <a:defRPr sz="1600" kern="1200">
                <a:solidFill>
                  <a:schemeClr val="tx1"/>
                </a:solidFill>
                <a:latin typeface="+mj-lt"/>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400"/>
              </a:spcBef>
              <a:spcAft>
                <a:spcPts val="400"/>
              </a:spcAft>
            </a:pPr>
            <a:r>
              <a:rPr lang="en-US" sz="1200" dirty="0"/>
              <a:t>Students at </a:t>
            </a:r>
            <a:r>
              <a:rPr lang="en-US" sz="1200" b="1" dirty="0"/>
              <a:t>magnet schools are funded more than their counterparts </a:t>
            </a:r>
            <a:r>
              <a:rPr lang="en-US" sz="1200" dirty="0"/>
              <a:t>in the District primarily due to significantly </a:t>
            </a:r>
            <a:r>
              <a:rPr lang="en-US" sz="1200" b="1" dirty="0"/>
              <a:t>lower middle school grade class size and smaller overall school size in elementary grades</a:t>
            </a:r>
          </a:p>
          <a:p>
            <a:pPr>
              <a:spcBef>
                <a:spcPts val="400"/>
              </a:spcBef>
              <a:spcAft>
                <a:spcPts val="400"/>
              </a:spcAft>
            </a:pPr>
            <a:r>
              <a:rPr lang="en-US" sz="1200" dirty="0"/>
              <a:t>Middle school </a:t>
            </a:r>
            <a:r>
              <a:rPr lang="en-US" sz="1200" b="1" dirty="0"/>
              <a:t>core subject teachers single biggest driver </a:t>
            </a:r>
            <a:r>
              <a:rPr lang="en-US" sz="1200" dirty="0"/>
              <a:t>(see graph below) – inefficiencies with staffing small departmentalized middle schools within the magnet schools</a:t>
            </a:r>
          </a:p>
          <a:p>
            <a:pPr>
              <a:spcBef>
                <a:spcPts val="400"/>
              </a:spcBef>
              <a:spcAft>
                <a:spcPts val="400"/>
              </a:spcAft>
            </a:pPr>
            <a:r>
              <a:rPr lang="en-US" sz="1200" dirty="0"/>
              <a:t>Other reasons for the funding gap:</a:t>
            </a:r>
          </a:p>
          <a:p>
            <a:pPr lvl="1">
              <a:spcBef>
                <a:spcPts val="200"/>
              </a:spcBef>
              <a:spcAft>
                <a:spcPts val="200"/>
              </a:spcAft>
            </a:pPr>
            <a:r>
              <a:rPr lang="en-US" sz="1200" b="1" dirty="0"/>
              <a:t>Both magnets have APs</a:t>
            </a:r>
            <a:r>
              <a:rPr lang="en-US" sz="1200" dirty="0"/>
              <a:t>; only 5 of 10 elementary schools do</a:t>
            </a:r>
          </a:p>
          <a:p>
            <a:pPr lvl="1">
              <a:spcBef>
                <a:spcPts val="400"/>
              </a:spcBef>
              <a:spcAft>
                <a:spcPts val="200"/>
              </a:spcAft>
            </a:pPr>
            <a:r>
              <a:rPr lang="en-US" sz="1200" b="1" dirty="0"/>
              <a:t>Electives teachers in total cost 27% more </a:t>
            </a:r>
            <a:r>
              <a:rPr lang="en-US" sz="1200" dirty="0"/>
              <a:t>per pupil than total middle and elementary electives teachers per pupil due to lower student/teacher ratios: 100 to 1 at elementary schools versus 50 to 1 at magnets</a:t>
            </a:r>
          </a:p>
          <a:p>
            <a:pPr lvl="1">
              <a:spcBef>
                <a:spcPts val="400"/>
              </a:spcBef>
              <a:spcAft>
                <a:spcPts val="200"/>
              </a:spcAft>
            </a:pPr>
            <a:r>
              <a:rPr lang="en-US" sz="1200" b="1" dirty="0"/>
              <a:t>Support personnel more dense</a:t>
            </a:r>
            <a:r>
              <a:rPr lang="en-US" sz="1200" dirty="0"/>
              <a:t>; 3 social workers, 3 psychologists, and 3 speech therapists among 2 magnet schools. Ratios lower at middle and elementary schools</a:t>
            </a:r>
          </a:p>
        </p:txBody>
      </p:sp>
      <p:sp>
        <p:nvSpPr>
          <p:cNvPr id="3" name="Title 2"/>
          <p:cNvSpPr>
            <a:spLocks noGrp="1"/>
          </p:cNvSpPr>
          <p:nvPr>
            <p:ph type="title"/>
          </p:nvPr>
        </p:nvSpPr>
        <p:spPr>
          <a:xfrm>
            <a:off x="457200" y="0"/>
            <a:ext cx="8229600" cy="1143000"/>
          </a:xfrm>
        </p:spPr>
        <p:txBody>
          <a:bodyPr>
            <a:noAutofit/>
          </a:bodyPr>
          <a:lstStyle/>
          <a:p>
            <a:r>
              <a:rPr lang="en-US" sz="2400" dirty="0"/>
              <a:t>Correcting for intra-district funding inequities</a:t>
            </a:r>
          </a:p>
        </p:txBody>
      </p:sp>
      <p:sp>
        <p:nvSpPr>
          <p:cNvPr id="5" name="TextBox 4"/>
          <p:cNvSpPr txBox="1"/>
          <p:nvPr/>
        </p:nvSpPr>
        <p:spPr>
          <a:xfrm>
            <a:off x="8779534" y="5691725"/>
            <a:ext cx="232913" cy="196208"/>
          </a:xfrm>
          <a:prstGeom prst="rect">
            <a:avLst/>
          </a:prstGeom>
          <a:noFill/>
        </p:spPr>
        <p:txBody>
          <a:bodyPr wrap="square" rtlCol="0">
            <a:spAutoFit/>
          </a:bodyPr>
          <a:lstStyle/>
          <a:p>
            <a:fld id="{68362A1F-DD02-4866-96AF-90F429AD5691}" type="slidenum">
              <a:rPr lang="en-US" sz="675">
                <a:solidFill>
                  <a:schemeClr val="bg1"/>
                </a:solidFill>
              </a:rPr>
              <a:t>30</a:t>
            </a:fld>
            <a:endParaRPr lang="en-US" sz="675" dirty="0">
              <a:solidFill>
                <a:schemeClr val="bg1"/>
              </a:solidFill>
            </a:endParaRPr>
          </a:p>
        </p:txBody>
      </p:sp>
      <p:sp>
        <p:nvSpPr>
          <p:cNvPr id="9" name="Oval 8"/>
          <p:cNvSpPr/>
          <p:nvPr/>
        </p:nvSpPr>
        <p:spPr>
          <a:xfrm>
            <a:off x="1771650" y="3834293"/>
            <a:ext cx="685800" cy="182564"/>
          </a:xfrm>
          <a:prstGeom prst="ellipse">
            <a:avLst/>
          </a:prstGeom>
          <a:noFill/>
          <a:ln>
            <a:solidFill>
              <a:srgbClr val="E46C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p:cNvSpPr/>
          <p:nvPr/>
        </p:nvSpPr>
        <p:spPr>
          <a:xfrm>
            <a:off x="3495675" y="3994887"/>
            <a:ext cx="685800" cy="182564"/>
          </a:xfrm>
          <a:prstGeom prst="ellipse">
            <a:avLst/>
          </a:prstGeom>
          <a:noFill/>
          <a:ln>
            <a:solidFill>
              <a:srgbClr val="E46C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Oval 11"/>
          <p:cNvSpPr/>
          <p:nvPr/>
        </p:nvSpPr>
        <p:spPr>
          <a:xfrm>
            <a:off x="5184775" y="4205281"/>
            <a:ext cx="685800" cy="182564"/>
          </a:xfrm>
          <a:prstGeom prst="ellipse">
            <a:avLst/>
          </a:prstGeom>
          <a:noFill/>
          <a:ln>
            <a:solidFill>
              <a:srgbClr val="E46C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Oval 12"/>
          <p:cNvSpPr/>
          <p:nvPr/>
        </p:nvSpPr>
        <p:spPr>
          <a:xfrm>
            <a:off x="6930838" y="3745465"/>
            <a:ext cx="685800" cy="182564"/>
          </a:xfrm>
          <a:prstGeom prst="ellipse">
            <a:avLst/>
          </a:prstGeom>
          <a:noFill/>
          <a:ln>
            <a:solidFill>
              <a:srgbClr val="E46C0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7" name="Straight Connector 16"/>
          <p:cNvCxnSpPr>
            <a:stCxn id="9" idx="6"/>
            <a:endCxn id="21" idx="0"/>
          </p:cNvCxnSpPr>
          <p:nvPr/>
        </p:nvCxnSpPr>
        <p:spPr>
          <a:xfrm>
            <a:off x="2457450" y="3925575"/>
            <a:ext cx="533400" cy="273935"/>
          </a:xfrm>
          <a:prstGeom prst="line">
            <a:avLst/>
          </a:prstGeom>
          <a:ln>
            <a:solidFill>
              <a:srgbClr val="E46C0A"/>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21" idx="0"/>
            <a:endCxn id="11" idx="2"/>
          </p:cNvCxnSpPr>
          <p:nvPr/>
        </p:nvCxnSpPr>
        <p:spPr>
          <a:xfrm flipV="1">
            <a:off x="2990850" y="4086169"/>
            <a:ext cx="504825" cy="113341"/>
          </a:xfrm>
          <a:prstGeom prst="line">
            <a:avLst/>
          </a:prstGeom>
          <a:ln>
            <a:solidFill>
              <a:srgbClr val="E46C0A"/>
            </a:solidFill>
          </a:ln>
          <a:effectLst/>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2447925" y="4199510"/>
            <a:ext cx="1085850" cy="421760"/>
          </a:xfrm>
          <a:prstGeom prst="roundRect">
            <a:avLst/>
          </a:prstGeom>
          <a:noFill/>
          <a:ln w="25400">
            <a:solidFill>
              <a:srgbClr val="007D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Comparable</a:t>
            </a:r>
          </a:p>
        </p:txBody>
      </p:sp>
      <p:cxnSp>
        <p:nvCxnSpPr>
          <p:cNvPr id="27" name="Straight Connector 26"/>
          <p:cNvCxnSpPr>
            <a:endCxn id="29" idx="0"/>
          </p:cNvCxnSpPr>
          <p:nvPr/>
        </p:nvCxnSpPr>
        <p:spPr>
          <a:xfrm>
            <a:off x="5907904" y="4296563"/>
            <a:ext cx="513148" cy="120416"/>
          </a:xfrm>
          <a:prstGeom prst="line">
            <a:avLst/>
          </a:prstGeom>
          <a:ln>
            <a:solidFill>
              <a:srgbClr val="E46C0A"/>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29" idx="0"/>
            <a:endCxn id="13" idx="2"/>
          </p:cNvCxnSpPr>
          <p:nvPr/>
        </p:nvCxnSpPr>
        <p:spPr>
          <a:xfrm flipV="1">
            <a:off x="6421052" y="3836747"/>
            <a:ext cx="509786" cy="580232"/>
          </a:xfrm>
          <a:prstGeom prst="line">
            <a:avLst/>
          </a:prstGeom>
          <a:ln>
            <a:solidFill>
              <a:srgbClr val="E46C0A"/>
            </a:solidFill>
          </a:ln>
          <a:effectLst/>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5907904" y="4416979"/>
            <a:ext cx="1026296" cy="420624"/>
          </a:xfrm>
          <a:prstGeom prst="roundRect">
            <a:avLst/>
          </a:prstGeom>
          <a:noFill/>
          <a:ln w="2540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33% More at Magnet</a:t>
            </a:r>
          </a:p>
        </p:txBody>
      </p:sp>
      <p:sp>
        <p:nvSpPr>
          <p:cNvPr id="35" name="TextBox 34"/>
          <p:cNvSpPr txBox="1"/>
          <p:nvPr/>
        </p:nvSpPr>
        <p:spPr>
          <a:xfrm>
            <a:off x="-76200" y="6112122"/>
            <a:ext cx="3886200" cy="784830"/>
          </a:xfrm>
          <a:prstGeom prst="rect">
            <a:avLst/>
          </a:prstGeom>
          <a:noFill/>
        </p:spPr>
        <p:txBody>
          <a:bodyPr wrap="square" rtlCol="0">
            <a:spAutoFit/>
          </a:bodyPr>
          <a:lstStyle/>
          <a:p>
            <a:r>
              <a:rPr lang="en-US" sz="900" dirty="0"/>
              <a:t>Source: District documents. </a:t>
            </a:r>
          </a:p>
          <a:p>
            <a:pPr marL="228600" indent="-228600">
              <a:buAutoNum type="arabicParenR"/>
            </a:pPr>
            <a:r>
              <a:rPr lang="en-US" sz="900" dirty="0"/>
              <a:t>Magnet K-5 teacher cost per pupil denominator includes only magnet grades K-5 students. Magnet core subject teacher cost per pupil denominator includes only magnet grades 6-8 students. </a:t>
            </a:r>
          </a:p>
          <a:p>
            <a:pPr marL="228600" indent="-228600">
              <a:buAutoNum type="arabicParenR"/>
            </a:pPr>
            <a:r>
              <a:rPr lang="en-US" sz="900" dirty="0"/>
              <a:t>Includes cost of ACC and TWI teachers. </a:t>
            </a:r>
          </a:p>
        </p:txBody>
      </p:sp>
      <p:sp>
        <p:nvSpPr>
          <p:cNvPr id="39" name="TextBox 38"/>
          <p:cNvSpPr txBox="1"/>
          <p:nvPr/>
        </p:nvSpPr>
        <p:spPr>
          <a:xfrm>
            <a:off x="2466974" y="5806836"/>
            <a:ext cx="533400" cy="205184"/>
          </a:xfrm>
          <a:prstGeom prst="rect">
            <a:avLst/>
          </a:prstGeom>
          <a:noFill/>
        </p:spPr>
        <p:txBody>
          <a:bodyPr wrap="square" rtlCol="0">
            <a:spAutoFit/>
          </a:bodyPr>
          <a:lstStyle/>
          <a:p>
            <a:r>
              <a:rPr lang="en-US" sz="1100" baseline="30000" dirty="0">
                <a:latin typeface="Arial" panose="020B0604020202020204" pitchFamily="34" charset="0"/>
              </a:rPr>
              <a:t>(2)</a:t>
            </a:r>
          </a:p>
        </p:txBody>
      </p:sp>
    </p:spTree>
    <p:extLst>
      <p:ext uri="{BB962C8B-B14F-4D97-AF65-F5344CB8AC3E}">
        <p14:creationId xmlns:p14="http://schemas.microsoft.com/office/powerpoint/2010/main" val="1989005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28277" y="3682900"/>
            <a:ext cx="2326987" cy="1246245"/>
          </a:xfrm>
          <a:prstGeom prst="rect">
            <a:avLst/>
          </a:prstGeom>
        </p:spPr>
      </p:pic>
      <p:pic>
        <p:nvPicPr>
          <p:cNvPr id="2" name="Picture 1"/>
          <p:cNvPicPr>
            <a:picLocks noChangeAspect="1"/>
          </p:cNvPicPr>
          <p:nvPr/>
        </p:nvPicPr>
        <p:blipFill>
          <a:blip r:embed="rId4"/>
          <a:stretch>
            <a:fillRect/>
          </a:stretch>
        </p:blipFill>
        <p:spPr>
          <a:xfrm>
            <a:off x="130017" y="929481"/>
            <a:ext cx="8649517" cy="4969122"/>
          </a:xfrm>
          <a:prstGeom prst="rect">
            <a:avLst/>
          </a:prstGeom>
        </p:spPr>
      </p:pic>
      <p:sp>
        <p:nvSpPr>
          <p:cNvPr id="3" name="Title 2"/>
          <p:cNvSpPr>
            <a:spLocks noGrp="1"/>
          </p:cNvSpPr>
          <p:nvPr>
            <p:ph type="title"/>
          </p:nvPr>
        </p:nvSpPr>
        <p:spPr>
          <a:xfrm>
            <a:off x="457200" y="0"/>
            <a:ext cx="8229600" cy="1143000"/>
          </a:xfrm>
        </p:spPr>
        <p:txBody>
          <a:bodyPr>
            <a:noAutofit/>
          </a:bodyPr>
          <a:lstStyle/>
          <a:p>
            <a:r>
              <a:rPr lang="en-US" sz="2400" dirty="0"/>
              <a:t>Correcting for intra-district funding inequities</a:t>
            </a:r>
          </a:p>
        </p:txBody>
      </p:sp>
      <p:sp>
        <p:nvSpPr>
          <p:cNvPr id="5" name="TextBox 4"/>
          <p:cNvSpPr txBox="1"/>
          <p:nvPr/>
        </p:nvSpPr>
        <p:spPr>
          <a:xfrm>
            <a:off x="8779534" y="5612916"/>
            <a:ext cx="232913" cy="196208"/>
          </a:xfrm>
          <a:prstGeom prst="rect">
            <a:avLst/>
          </a:prstGeom>
          <a:noFill/>
        </p:spPr>
        <p:txBody>
          <a:bodyPr wrap="square" rtlCol="0">
            <a:spAutoFit/>
          </a:bodyPr>
          <a:lstStyle/>
          <a:p>
            <a:fld id="{68362A1F-DD02-4866-96AF-90F429AD5691}" type="slidenum">
              <a:rPr lang="en-US" sz="675">
                <a:solidFill>
                  <a:schemeClr val="bg1"/>
                </a:solidFill>
              </a:rPr>
              <a:t>31</a:t>
            </a:fld>
            <a:endParaRPr lang="en-US" sz="675" dirty="0">
              <a:solidFill>
                <a:schemeClr val="bg1"/>
              </a:solidFill>
            </a:endParaRPr>
          </a:p>
        </p:txBody>
      </p:sp>
      <p:sp>
        <p:nvSpPr>
          <p:cNvPr id="35" name="TextBox 34"/>
          <p:cNvSpPr txBox="1"/>
          <p:nvPr/>
        </p:nvSpPr>
        <p:spPr>
          <a:xfrm>
            <a:off x="-76200" y="6112122"/>
            <a:ext cx="3962400" cy="1061829"/>
          </a:xfrm>
          <a:prstGeom prst="rect">
            <a:avLst/>
          </a:prstGeom>
          <a:noFill/>
        </p:spPr>
        <p:txBody>
          <a:bodyPr wrap="square" rtlCol="0">
            <a:spAutoFit/>
          </a:bodyPr>
          <a:lstStyle/>
          <a:p>
            <a:r>
              <a:rPr lang="en-US" sz="900" dirty="0"/>
              <a:t>Source: District documents, Afton analysis. </a:t>
            </a:r>
          </a:p>
          <a:p>
            <a:pPr marL="228600" indent="-228600">
              <a:buAutoNum type="arabicParenR"/>
            </a:pPr>
            <a:r>
              <a:rPr lang="en-US" sz="900" dirty="0"/>
              <a:t>Comparison includes cost of ACC and TWI.</a:t>
            </a:r>
          </a:p>
          <a:p>
            <a:pPr marL="228600" indent="-228600">
              <a:buAutoNum type="arabicParenR"/>
            </a:pPr>
            <a:r>
              <a:rPr lang="en-US" sz="900" dirty="0"/>
              <a:t>Differential due to higher student teacher ratios at elementary schools than magnets: 100 to 1 at elementary schools v 50 to 1 at magnets. </a:t>
            </a:r>
          </a:p>
          <a:p>
            <a:pPr marL="228600" indent="-228600">
              <a:buAutoNum type="arabicParenR"/>
            </a:pPr>
            <a:r>
              <a:rPr lang="en-US" sz="900" dirty="0"/>
              <a:t>Bilingual, Special Ed, Reading, Inclusion, Resource teachers.</a:t>
            </a:r>
          </a:p>
          <a:p>
            <a:pPr marL="228600" indent="-228600">
              <a:buAutoNum type="arabicParenR"/>
            </a:pPr>
            <a:endParaRPr lang="en-US" sz="900" dirty="0"/>
          </a:p>
          <a:p>
            <a:pPr marL="228600" indent="-228600">
              <a:buAutoNum type="arabicParenR"/>
            </a:pPr>
            <a:endParaRPr lang="en-US" sz="900" dirty="0"/>
          </a:p>
        </p:txBody>
      </p:sp>
      <p:cxnSp>
        <p:nvCxnSpPr>
          <p:cNvPr id="8" name="Straight Arrow Connector 7"/>
          <p:cNvCxnSpPr/>
          <p:nvPr/>
        </p:nvCxnSpPr>
        <p:spPr>
          <a:xfrm>
            <a:off x="2082513" y="3316711"/>
            <a:ext cx="749889" cy="366189"/>
          </a:xfrm>
          <a:prstGeom prst="straightConnector1">
            <a:avLst/>
          </a:prstGeom>
          <a:ln w="15875">
            <a:solidFill>
              <a:srgbClr val="B3B3B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062166" y="2667000"/>
            <a:ext cx="3155890" cy="649712"/>
          </a:xfrm>
          <a:prstGeom prst="straightConnector1">
            <a:avLst/>
          </a:prstGeom>
          <a:ln w="15875">
            <a:solidFill>
              <a:srgbClr val="B3B3B3"/>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886200" y="6112122"/>
            <a:ext cx="3429000" cy="784830"/>
          </a:xfrm>
          <a:prstGeom prst="rect">
            <a:avLst/>
          </a:prstGeom>
          <a:noFill/>
        </p:spPr>
        <p:txBody>
          <a:bodyPr wrap="square" rtlCol="0">
            <a:spAutoFit/>
          </a:bodyPr>
          <a:lstStyle/>
          <a:p>
            <a:pPr marL="228600" indent="-228600">
              <a:buFont typeface="+mj-lt"/>
              <a:buAutoNum type="arabicParenR" startAt="4"/>
            </a:pPr>
            <a:r>
              <a:rPr lang="en-US" sz="900" dirty="0"/>
              <a:t>Related to non-salaried, non-FTE expenses, mostly in program codes 107 (reading specialists), 212 (computer ed), 415 (special services), and 615 (lunchroom services). </a:t>
            </a:r>
          </a:p>
          <a:p>
            <a:pPr marL="228600" indent="-228600">
              <a:buFont typeface="+mj-lt"/>
              <a:buAutoNum type="arabicParenR" startAt="4"/>
            </a:pPr>
            <a:r>
              <a:rPr lang="en-US" sz="900" dirty="0"/>
              <a:t>Both Rhodes and King Lab have APs; only 5 of 10 elementary schools have APs.</a:t>
            </a:r>
          </a:p>
        </p:txBody>
      </p:sp>
      <p:pic>
        <p:nvPicPr>
          <p:cNvPr id="6" name="Picture 5"/>
          <p:cNvPicPr>
            <a:picLocks noChangeAspect="1"/>
          </p:cNvPicPr>
          <p:nvPr/>
        </p:nvPicPr>
        <p:blipFill>
          <a:blip r:embed="rId5"/>
          <a:stretch>
            <a:fillRect/>
          </a:stretch>
        </p:blipFill>
        <p:spPr>
          <a:xfrm>
            <a:off x="5218056" y="2358764"/>
            <a:ext cx="2716674" cy="2570381"/>
          </a:xfrm>
          <a:prstGeom prst="rect">
            <a:avLst/>
          </a:prstGeom>
        </p:spPr>
      </p:pic>
      <p:sp>
        <p:nvSpPr>
          <p:cNvPr id="7" name="TextBox 6"/>
          <p:cNvSpPr txBox="1"/>
          <p:nvPr/>
        </p:nvSpPr>
        <p:spPr>
          <a:xfrm>
            <a:off x="914400" y="1214735"/>
            <a:ext cx="46482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200" b="1" dirty="0"/>
              <a:t>$1.4M (or $1,179 per pupil) more is spent on magnet students vs. all other students (after accounting for student needs)</a:t>
            </a:r>
          </a:p>
        </p:txBody>
      </p:sp>
    </p:spTree>
    <p:extLst>
      <p:ext uri="{BB962C8B-B14F-4D97-AF65-F5344CB8AC3E}">
        <p14:creationId xmlns:p14="http://schemas.microsoft.com/office/powerpoint/2010/main" val="3517647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normAutofit fontScale="90000"/>
          </a:bodyPr>
          <a:lstStyle/>
          <a:p>
            <a:r>
              <a:rPr lang="en-US" dirty="0"/>
              <a:t>District X should adjust its services and cost structure </a:t>
            </a:r>
            <a:r>
              <a:rPr lang="en-US" u="sng" dirty="0"/>
              <a:t>over the long term</a:t>
            </a:r>
            <a:r>
              <a:rPr lang="en-US" dirty="0"/>
              <a:t> to match the needs of its projected mix of school operators</a:t>
            </a:r>
          </a:p>
        </p:txBody>
      </p:sp>
      <p:sp>
        <p:nvSpPr>
          <p:cNvPr id="11" name="Rounded Rectangle 10"/>
          <p:cNvSpPr/>
          <p:nvPr/>
        </p:nvSpPr>
        <p:spPr>
          <a:xfrm>
            <a:off x="7821561" y="1447800"/>
            <a:ext cx="1017639" cy="4648200"/>
          </a:xfrm>
          <a:prstGeom prst="round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a:solidFill>
                  <a:schemeClr val="tx1">
                    <a:lumMod val="95000"/>
                    <a:lumOff val="5000"/>
                  </a:schemeClr>
                </a:solidFill>
              </a:rPr>
              <a:t>D. Variable</a:t>
            </a:r>
          </a:p>
        </p:txBody>
      </p:sp>
      <p:sp>
        <p:nvSpPr>
          <p:cNvPr id="10" name="Rounded Rectangle 9"/>
          <p:cNvSpPr/>
          <p:nvPr/>
        </p:nvSpPr>
        <p:spPr>
          <a:xfrm>
            <a:off x="4571206" y="1447800"/>
            <a:ext cx="3250355" cy="4648200"/>
          </a:xfrm>
          <a:prstGeom prst="round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a:solidFill>
                  <a:schemeClr val="tx1">
                    <a:lumMod val="95000"/>
                    <a:lumOff val="5000"/>
                  </a:schemeClr>
                </a:solidFill>
              </a:rPr>
              <a:t>C. Semi-Variable (District) - $720.4MM</a:t>
            </a:r>
          </a:p>
        </p:txBody>
      </p:sp>
      <p:sp>
        <p:nvSpPr>
          <p:cNvPr id="9" name="Rounded Rectangle 8"/>
          <p:cNvSpPr/>
          <p:nvPr/>
        </p:nvSpPr>
        <p:spPr>
          <a:xfrm>
            <a:off x="3505200" y="1447800"/>
            <a:ext cx="1066006" cy="4648200"/>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a:solidFill>
                  <a:schemeClr val="tx1">
                    <a:lumMod val="95000"/>
                    <a:lumOff val="5000"/>
                  </a:schemeClr>
                </a:solidFill>
              </a:rPr>
              <a:t>B. Semi-Variable (All)</a:t>
            </a:r>
          </a:p>
        </p:txBody>
      </p:sp>
      <p:sp>
        <p:nvSpPr>
          <p:cNvPr id="6" name="Rounded Rectangle 5"/>
          <p:cNvSpPr/>
          <p:nvPr/>
        </p:nvSpPr>
        <p:spPr>
          <a:xfrm>
            <a:off x="2438400" y="1447800"/>
            <a:ext cx="1066800" cy="4648200"/>
          </a:xfrm>
          <a:prstGeom prst="round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a:solidFill>
                  <a:schemeClr val="tx1">
                    <a:lumMod val="95000"/>
                    <a:lumOff val="5000"/>
                  </a:schemeClr>
                </a:solidFill>
              </a:rPr>
              <a:t>A. Fixed Costs</a:t>
            </a:r>
          </a:p>
        </p:txBody>
      </p:sp>
      <p:sp>
        <p:nvSpPr>
          <p:cNvPr id="12" name="TextBox 11"/>
          <p:cNvSpPr txBox="1"/>
          <p:nvPr/>
        </p:nvSpPr>
        <p:spPr>
          <a:xfrm>
            <a:off x="2438400" y="3557882"/>
            <a:ext cx="1066800" cy="830997"/>
          </a:xfrm>
          <a:prstGeom prst="rect">
            <a:avLst/>
          </a:prstGeom>
          <a:noFill/>
        </p:spPr>
        <p:txBody>
          <a:bodyPr wrap="square" rtlCol="0">
            <a:spAutoFit/>
          </a:bodyPr>
          <a:lstStyle/>
          <a:p>
            <a:r>
              <a:rPr lang="en-US" sz="1200" b="1" i="1" dirty="0">
                <a:latin typeface="Arial (Body)"/>
              </a:rPr>
              <a:t>Will </a:t>
            </a:r>
            <a:r>
              <a:rPr lang="en-US" sz="1200" b="1" i="1" u="sng" dirty="0">
                <a:latin typeface="Arial (Body)"/>
              </a:rPr>
              <a:t>not vary</a:t>
            </a:r>
            <a:r>
              <a:rPr lang="en-US" sz="1200" b="1" i="1" dirty="0">
                <a:latin typeface="Arial (Body)"/>
              </a:rPr>
              <a:t> based on enrollment</a:t>
            </a:r>
          </a:p>
        </p:txBody>
      </p:sp>
      <p:sp>
        <p:nvSpPr>
          <p:cNvPr id="16" name="TextBox 15"/>
          <p:cNvSpPr txBox="1"/>
          <p:nvPr/>
        </p:nvSpPr>
        <p:spPr>
          <a:xfrm>
            <a:off x="3505200" y="3541693"/>
            <a:ext cx="1031593" cy="830997"/>
          </a:xfrm>
          <a:prstGeom prst="rect">
            <a:avLst/>
          </a:prstGeom>
          <a:noFill/>
        </p:spPr>
        <p:txBody>
          <a:bodyPr wrap="square" rtlCol="0">
            <a:spAutoFit/>
          </a:bodyPr>
          <a:lstStyle/>
          <a:p>
            <a:r>
              <a:rPr lang="en-US" sz="1200" b="1" i="1" dirty="0">
                <a:latin typeface="Arial (Body)"/>
              </a:rPr>
              <a:t>Varies based on </a:t>
            </a:r>
            <a:r>
              <a:rPr lang="en-US" sz="1200" b="1" i="1" u="sng" dirty="0">
                <a:latin typeface="Arial (Body)"/>
              </a:rPr>
              <a:t>total enrollment</a:t>
            </a:r>
          </a:p>
        </p:txBody>
      </p:sp>
      <p:sp>
        <p:nvSpPr>
          <p:cNvPr id="17" name="TextBox 16"/>
          <p:cNvSpPr txBox="1"/>
          <p:nvPr/>
        </p:nvSpPr>
        <p:spPr>
          <a:xfrm>
            <a:off x="4800600" y="3650214"/>
            <a:ext cx="1828800" cy="461665"/>
          </a:xfrm>
          <a:prstGeom prst="rect">
            <a:avLst/>
          </a:prstGeom>
          <a:noFill/>
        </p:spPr>
        <p:txBody>
          <a:bodyPr wrap="square" rtlCol="0">
            <a:spAutoFit/>
          </a:bodyPr>
          <a:lstStyle/>
          <a:p>
            <a:r>
              <a:rPr lang="en-US" sz="1200" b="1" i="1" dirty="0">
                <a:latin typeface="Arial (Body)"/>
              </a:rPr>
              <a:t>Varies based on </a:t>
            </a:r>
            <a:r>
              <a:rPr lang="en-US" sz="1200" b="1" i="1" u="sng" dirty="0">
                <a:latin typeface="Arial (Body)"/>
              </a:rPr>
              <a:t>District-run enrollment</a:t>
            </a:r>
          </a:p>
        </p:txBody>
      </p:sp>
      <p:sp>
        <p:nvSpPr>
          <p:cNvPr id="18" name="TextBox 17"/>
          <p:cNvSpPr txBox="1"/>
          <p:nvPr/>
        </p:nvSpPr>
        <p:spPr>
          <a:xfrm>
            <a:off x="7869186" y="3579909"/>
            <a:ext cx="1017639" cy="830997"/>
          </a:xfrm>
          <a:prstGeom prst="rect">
            <a:avLst/>
          </a:prstGeom>
          <a:noFill/>
        </p:spPr>
        <p:txBody>
          <a:bodyPr wrap="square" rtlCol="0">
            <a:spAutoFit/>
          </a:bodyPr>
          <a:lstStyle/>
          <a:p>
            <a:r>
              <a:rPr lang="en-US" sz="1200" b="1" i="1" dirty="0">
                <a:latin typeface="Arial (Body)"/>
              </a:rPr>
              <a:t>Varies based on </a:t>
            </a:r>
            <a:r>
              <a:rPr lang="en-US" sz="1200" b="1" i="1" u="sng" dirty="0">
                <a:latin typeface="Arial (Body)"/>
              </a:rPr>
              <a:t>Charter enrollment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987550"/>
            <a:ext cx="8815387" cy="3956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81643" y="6096000"/>
            <a:ext cx="7473043" cy="923330"/>
          </a:xfrm>
          <a:prstGeom prst="rect">
            <a:avLst/>
          </a:prstGeom>
          <a:noFill/>
        </p:spPr>
        <p:txBody>
          <a:bodyPr wrap="square" rtlCol="0">
            <a:spAutoFit/>
          </a:bodyPr>
          <a:lstStyle/>
          <a:p>
            <a:r>
              <a:rPr lang="en-US" sz="900" dirty="0"/>
              <a:t>Notes: </a:t>
            </a:r>
          </a:p>
          <a:p>
            <a:pPr marL="228600" indent="-228600">
              <a:buFontTx/>
              <a:buAutoNum type="arabicParenBoth"/>
            </a:pPr>
            <a:r>
              <a:rPr lang="en-US" sz="900" dirty="0"/>
              <a:t>Figures shown are in millions ($MM)</a:t>
            </a:r>
          </a:p>
          <a:p>
            <a:pPr marL="228600" indent="-228600">
              <a:buAutoNum type="arabicParenBoth"/>
            </a:pPr>
            <a:r>
              <a:rPr lang="en-US" sz="900" dirty="0"/>
              <a:t>“Operating” refers to general purpose fund and federal, state, and local grants fund expenditures</a:t>
            </a:r>
          </a:p>
          <a:p>
            <a:pPr marL="228600" indent="-228600">
              <a:buAutoNum type="arabicParenBoth"/>
            </a:pPr>
            <a:r>
              <a:rPr lang="en-US" sz="900" dirty="0"/>
              <a:t>Fixed costs = all costs that do not vary based on enrollment over the long term, assuming MNPS continues to manage and operate at least one school, and continues to function as an LEA.</a:t>
            </a:r>
          </a:p>
          <a:p>
            <a:r>
              <a:rPr lang="en-US" sz="900" dirty="0"/>
              <a:t> </a:t>
            </a:r>
          </a:p>
        </p:txBody>
      </p:sp>
    </p:spTree>
    <p:extLst>
      <p:ext uri="{BB962C8B-B14F-4D97-AF65-F5344CB8AC3E}">
        <p14:creationId xmlns:p14="http://schemas.microsoft.com/office/powerpoint/2010/main" val="40175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6" grpId="0" animBg="1"/>
      <p:bldP spid="12"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8976" y="280035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8976" y="350520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sp>
        <p:nvSpPr>
          <p:cNvPr id="8" name="Title 3"/>
          <p:cNvSpPr txBox="1">
            <a:spLocks/>
          </p:cNvSpPr>
          <p:nvPr/>
        </p:nvSpPr>
        <p:spPr>
          <a:xfrm>
            <a:off x="-76200" y="2828925"/>
            <a:ext cx="9220200" cy="13620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0" i="0" kern="1200" cap="none" baseline="0">
                <a:solidFill>
                  <a:srgbClr val="BC5729"/>
                </a:solidFill>
                <a:latin typeface="+mj-lt"/>
                <a:ea typeface="+mj-ea"/>
                <a:cs typeface="Arial Narrow"/>
              </a:defRPr>
            </a:lvl1pPr>
          </a:lstStyle>
          <a:p>
            <a:r>
              <a:rPr lang="en-US" b="1" dirty="0"/>
              <a:t>Challenges to Site Level Reporting</a:t>
            </a:r>
          </a:p>
        </p:txBody>
      </p:sp>
    </p:spTree>
    <p:extLst>
      <p:ext uri="{BB962C8B-B14F-4D97-AF65-F5344CB8AC3E}">
        <p14:creationId xmlns:p14="http://schemas.microsoft.com/office/powerpoint/2010/main" val="1637477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838200"/>
            <a:ext cx="4495800" cy="205740"/>
          </a:xfrm>
          <a:prstGeom prst="rect">
            <a:avLst/>
          </a:prstGeom>
          <a:solidFill>
            <a:srgbClr val="558ED5"/>
          </a:solidFill>
          <a:ln>
            <a:solidFill>
              <a:schemeClr val="accent1">
                <a:shade val="95000"/>
                <a:satMod val="105000"/>
                <a:alpha val="99000"/>
              </a:schemeClr>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District 2</a:t>
            </a:r>
            <a:endParaRPr lang="en-US" sz="1400" b="1" baseline="30000" dirty="0">
              <a:latin typeface="Arial" panose="020B0604020202020204" pitchFamily="34" charset="0"/>
              <a:cs typeface="Arial" panose="020B0604020202020204" pitchFamily="34" charset="0"/>
            </a:endParaRPr>
          </a:p>
        </p:txBody>
      </p:sp>
      <p:sp>
        <p:nvSpPr>
          <p:cNvPr id="17" name="Title 1"/>
          <p:cNvSpPr txBox="1">
            <a:spLocks/>
          </p:cNvSpPr>
          <p:nvPr/>
        </p:nvSpPr>
        <p:spPr>
          <a:xfrm>
            <a:off x="-45720" y="201168"/>
            <a:ext cx="8610600" cy="63976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500" b="1" i="0" kern="1200" baseline="0">
                <a:solidFill>
                  <a:srgbClr val="BC5729"/>
                </a:solidFill>
                <a:latin typeface="+mj-lt"/>
                <a:ea typeface="+mj-ea"/>
                <a:cs typeface="Arial Narrow"/>
              </a:defRPr>
            </a:lvl1pPr>
          </a:lstStyle>
          <a:p>
            <a:pPr algn="l"/>
            <a:r>
              <a:rPr lang="en-US" sz="2800" dirty="0"/>
              <a:t>Often Many Expenses Coded to Central</a:t>
            </a:r>
          </a:p>
        </p:txBody>
      </p:sp>
      <p:sp>
        <p:nvSpPr>
          <p:cNvPr id="12" name="Rectangle 11"/>
          <p:cNvSpPr/>
          <p:nvPr/>
        </p:nvSpPr>
        <p:spPr>
          <a:xfrm>
            <a:off x="-76200" y="838200"/>
            <a:ext cx="4572000" cy="205740"/>
          </a:xfrm>
          <a:prstGeom prst="rect">
            <a:avLst/>
          </a:prstGeom>
          <a:solidFill>
            <a:srgbClr val="558ED5"/>
          </a:solidFill>
          <a:ln>
            <a:solidFill>
              <a:schemeClr val="accent1">
                <a:shade val="95000"/>
                <a:satMod val="105000"/>
                <a:alpha val="99000"/>
              </a:schemeClr>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District 1</a:t>
            </a:r>
          </a:p>
        </p:txBody>
      </p:sp>
      <p:cxnSp>
        <p:nvCxnSpPr>
          <p:cNvPr id="5" name="Straight Connector 4"/>
          <p:cNvCxnSpPr/>
          <p:nvPr/>
        </p:nvCxnSpPr>
        <p:spPr>
          <a:xfrm>
            <a:off x="4529666" y="1058332"/>
            <a:ext cx="0" cy="50292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0" y="6112512"/>
            <a:ext cx="7086600" cy="230832"/>
          </a:xfrm>
          <a:prstGeom prst="rect">
            <a:avLst/>
          </a:prstGeom>
          <a:noFill/>
        </p:spPr>
        <p:txBody>
          <a:bodyPr wrap="square" rtlCol="0">
            <a:spAutoFit/>
          </a:bodyPr>
          <a:lstStyle/>
          <a:p>
            <a:r>
              <a:rPr lang="en-US" sz="900" dirty="0"/>
              <a:t>Source: District documents.</a:t>
            </a:r>
          </a:p>
        </p:txBody>
      </p:sp>
      <p:pic>
        <p:nvPicPr>
          <p:cNvPr id="3" name="Picture 2"/>
          <p:cNvPicPr>
            <a:picLocks noChangeAspect="1"/>
          </p:cNvPicPr>
          <p:nvPr/>
        </p:nvPicPr>
        <p:blipFill>
          <a:blip r:embed="rId3"/>
          <a:stretch>
            <a:fillRect/>
          </a:stretch>
        </p:blipFill>
        <p:spPr>
          <a:xfrm>
            <a:off x="-701560" y="1299032"/>
            <a:ext cx="5822719" cy="3710000"/>
          </a:xfrm>
          <a:prstGeom prst="rect">
            <a:avLst/>
          </a:prstGeom>
        </p:spPr>
      </p:pic>
      <p:pic>
        <p:nvPicPr>
          <p:cNvPr id="4" name="Picture 3"/>
          <p:cNvPicPr>
            <a:picLocks noChangeAspect="1"/>
          </p:cNvPicPr>
          <p:nvPr/>
        </p:nvPicPr>
        <p:blipFill>
          <a:blip r:embed="rId4"/>
          <a:stretch>
            <a:fillRect/>
          </a:stretch>
        </p:blipFill>
        <p:spPr>
          <a:xfrm>
            <a:off x="3905643" y="1365343"/>
            <a:ext cx="5828513" cy="3715834"/>
          </a:xfrm>
          <a:prstGeom prst="rect">
            <a:avLst/>
          </a:prstGeom>
        </p:spPr>
      </p:pic>
      <p:sp>
        <p:nvSpPr>
          <p:cNvPr id="8" name="Oval 7"/>
          <p:cNvSpPr/>
          <p:nvPr/>
        </p:nvSpPr>
        <p:spPr>
          <a:xfrm>
            <a:off x="152400" y="1073765"/>
            <a:ext cx="1143000" cy="1295400"/>
          </a:xfrm>
          <a:prstGeom prst="ellipse">
            <a:avLst/>
          </a:prstGeom>
          <a:noFill/>
          <a:ln w="2540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953000" y="1116807"/>
            <a:ext cx="1143000" cy="1295400"/>
          </a:xfrm>
          <a:prstGeom prst="ellipse">
            <a:avLst/>
          </a:prstGeom>
          <a:noFill/>
          <a:ln w="25400">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14301" y="5112274"/>
            <a:ext cx="4648200" cy="954107"/>
          </a:xfrm>
          <a:prstGeom prst="rect">
            <a:avLst/>
          </a:prstGeom>
          <a:noFill/>
        </p:spPr>
        <p:txBody>
          <a:bodyPr wrap="square" rtlCol="0">
            <a:spAutoFit/>
          </a:bodyPr>
          <a:lstStyle/>
          <a:p>
            <a:r>
              <a:rPr lang="en-US" sz="1400" b="1" u="sng" dirty="0"/>
              <a:t>Central Expenses Include:</a:t>
            </a:r>
            <a:r>
              <a:rPr lang="en-US" sz="1400" dirty="0"/>
              <a:t> Substitute teachers, sped clinical services, classroom supplies and materials, rentals, athletic expenses, facilities maintenance, capex, contracted psychologists</a:t>
            </a:r>
          </a:p>
        </p:txBody>
      </p:sp>
      <p:sp>
        <p:nvSpPr>
          <p:cNvPr id="18" name="TextBox 17"/>
          <p:cNvSpPr txBox="1"/>
          <p:nvPr/>
        </p:nvSpPr>
        <p:spPr>
          <a:xfrm>
            <a:off x="4559302" y="5112274"/>
            <a:ext cx="4648200" cy="954107"/>
          </a:xfrm>
          <a:prstGeom prst="rect">
            <a:avLst/>
          </a:prstGeom>
          <a:noFill/>
        </p:spPr>
        <p:txBody>
          <a:bodyPr wrap="square" rtlCol="0">
            <a:spAutoFit/>
          </a:bodyPr>
          <a:lstStyle/>
          <a:p>
            <a:r>
              <a:rPr lang="en-US" sz="1400" b="1" u="sng" dirty="0"/>
              <a:t>Central Expenses Include:</a:t>
            </a:r>
            <a:r>
              <a:rPr lang="en-US" sz="1400" dirty="0"/>
              <a:t> Sped tuition, IT, facilities maintenance, insurance, </a:t>
            </a:r>
            <a:r>
              <a:rPr lang="en-US" sz="1400" dirty="0" err="1"/>
              <a:t>headstart</a:t>
            </a:r>
            <a:r>
              <a:rPr lang="en-US" sz="1400" dirty="0"/>
              <a:t>, support services, elementary school furniture, middle school textbooks, food services, transportation</a:t>
            </a:r>
          </a:p>
        </p:txBody>
      </p:sp>
      <p:cxnSp>
        <p:nvCxnSpPr>
          <p:cNvPr id="19" name="Straight Arrow Connector 18"/>
          <p:cNvCxnSpPr/>
          <p:nvPr/>
        </p:nvCxnSpPr>
        <p:spPr>
          <a:xfrm>
            <a:off x="381000" y="2286000"/>
            <a:ext cx="0" cy="2826274"/>
          </a:xfrm>
          <a:prstGeom prst="straightConnector1">
            <a:avLst/>
          </a:prstGeom>
          <a:ln w="158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121159" y="2286000"/>
            <a:ext cx="0" cy="2826274"/>
          </a:xfrm>
          <a:prstGeom prst="straightConnector1">
            <a:avLst/>
          </a:prstGeom>
          <a:ln w="15875">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077634" y="1087665"/>
            <a:ext cx="1447800" cy="276999"/>
          </a:xfrm>
          <a:prstGeom prst="rect">
            <a:avLst/>
          </a:prstGeom>
          <a:noFill/>
        </p:spPr>
        <p:txBody>
          <a:bodyPr wrap="square" rtlCol="0">
            <a:spAutoFit/>
          </a:bodyPr>
          <a:lstStyle/>
          <a:p>
            <a:pPr algn="r"/>
            <a:r>
              <a:rPr lang="en-US" sz="1200" dirty="0"/>
              <a:t>In millions </a:t>
            </a:r>
          </a:p>
        </p:txBody>
      </p:sp>
      <p:sp>
        <p:nvSpPr>
          <p:cNvPr id="23" name="TextBox 22"/>
          <p:cNvSpPr txBox="1"/>
          <p:nvPr/>
        </p:nvSpPr>
        <p:spPr>
          <a:xfrm>
            <a:off x="7564572" y="1087665"/>
            <a:ext cx="1447800" cy="276999"/>
          </a:xfrm>
          <a:prstGeom prst="rect">
            <a:avLst/>
          </a:prstGeom>
          <a:noFill/>
        </p:spPr>
        <p:txBody>
          <a:bodyPr wrap="square" rtlCol="0">
            <a:spAutoFit/>
          </a:bodyPr>
          <a:lstStyle/>
          <a:p>
            <a:pPr algn="r"/>
            <a:r>
              <a:rPr lang="en-US" sz="1200" dirty="0"/>
              <a:t>In millions </a:t>
            </a:r>
          </a:p>
        </p:txBody>
      </p:sp>
    </p:spTree>
    <p:extLst>
      <p:ext uri="{BB962C8B-B14F-4D97-AF65-F5344CB8AC3E}">
        <p14:creationId xmlns:p14="http://schemas.microsoft.com/office/powerpoint/2010/main" val="1780859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
            <a:ext cx="8229600" cy="1143000"/>
          </a:xfrm>
        </p:spPr>
        <p:txBody>
          <a:bodyPr>
            <a:normAutofit/>
          </a:bodyPr>
          <a:lstStyle/>
          <a:p>
            <a:r>
              <a:rPr lang="en-US" sz="2600" dirty="0"/>
              <a:t>Other Challenges to School Site Level Reporting</a:t>
            </a:r>
          </a:p>
        </p:txBody>
      </p:sp>
      <p:sp>
        <p:nvSpPr>
          <p:cNvPr id="5" name="Rectangle 4"/>
          <p:cNvSpPr/>
          <p:nvPr/>
        </p:nvSpPr>
        <p:spPr>
          <a:xfrm>
            <a:off x="0" y="1762543"/>
            <a:ext cx="1828800" cy="1029425"/>
          </a:xfrm>
          <a:prstGeom prst="rect">
            <a:avLst/>
          </a:prstGeom>
          <a:solidFill>
            <a:srgbClr val="1F4987"/>
          </a:solidFill>
          <a:ln>
            <a:solidFill>
              <a:schemeClr val="accent1">
                <a:shade val="95000"/>
                <a:satMod val="105000"/>
                <a:alpha val="99000"/>
              </a:schemeClr>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Central Expenses</a:t>
            </a:r>
          </a:p>
        </p:txBody>
      </p:sp>
      <p:sp>
        <p:nvSpPr>
          <p:cNvPr id="6" name="Rectangle 5"/>
          <p:cNvSpPr/>
          <p:nvPr/>
        </p:nvSpPr>
        <p:spPr>
          <a:xfrm>
            <a:off x="0" y="2895600"/>
            <a:ext cx="1828800" cy="1583535"/>
          </a:xfrm>
          <a:prstGeom prst="rect">
            <a:avLst/>
          </a:prstGeom>
          <a:solidFill>
            <a:srgbClr val="1F4987"/>
          </a:solidFill>
          <a:ln>
            <a:solidFill>
              <a:schemeClr val="accent1">
                <a:shade val="95000"/>
                <a:satMod val="105000"/>
                <a:alpha val="99000"/>
              </a:schemeClr>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Position Control</a:t>
            </a:r>
          </a:p>
        </p:txBody>
      </p:sp>
      <p:sp>
        <p:nvSpPr>
          <p:cNvPr id="7" name="Content Placeholder 2"/>
          <p:cNvSpPr txBox="1">
            <a:spLocks/>
          </p:cNvSpPr>
          <p:nvPr/>
        </p:nvSpPr>
        <p:spPr>
          <a:xfrm>
            <a:off x="1981200" y="2941639"/>
            <a:ext cx="6705600" cy="153749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400" b="0" i="0" kern="1200">
                <a:solidFill>
                  <a:schemeClr val="tx1"/>
                </a:solidFill>
                <a:latin typeface="+mj-lt"/>
                <a:ea typeface="+mn-ea"/>
                <a:cs typeface="Arial Narrow"/>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Narrow"/>
              </a:defRPr>
            </a:lvl2pPr>
            <a:lvl3pPr marL="1143000" indent="-228600" algn="l" defTabSz="457200" rtl="0" eaLnBrk="1" latinLnBrk="0" hangingPunct="1">
              <a:spcBef>
                <a:spcPct val="20000"/>
              </a:spcBef>
              <a:buFont typeface="Arial"/>
              <a:buChar char="•"/>
              <a:defRPr sz="1600" kern="1200">
                <a:solidFill>
                  <a:schemeClr val="tx1"/>
                </a:solidFill>
                <a:latin typeface="+mj-lt"/>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1800" dirty="0"/>
              <a:t>Some districts struggle to appropriately report positions by location</a:t>
            </a:r>
          </a:p>
          <a:p>
            <a:pPr>
              <a:spcBef>
                <a:spcPts val="600"/>
              </a:spcBef>
              <a:spcAft>
                <a:spcPts val="600"/>
              </a:spcAft>
            </a:pPr>
            <a:r>
              <a:rPr lang="en-US" sz="1800" dirty="0"/>
              <a:t>Budget does not capture FTEs or detailed position types</a:t>
            </a:r>
          </a:p>
          <a:p>
            <a:pPr>
              <a:spcBef>
                <a:spcPts val="600"/>
              </a:spcBef>
              <a:spcAft>
                <a:spcPts val="600"/>
              </a:spcAft>
            </a:pPr>
            <a:r>
              <a:rPr lang="en-US" sz="1800" dirty="0"/>
              <a:t>Marrying position file with budget gives “best-possible” view: FTE counts and detailed position types with actual spending</a:t>
            </a:r>
          </a:p>
        </p:txBody>
      </p:sp>
      <p:sp>
        <p:nvSpPr>
          <p:cNvPr id="8" name="Rectangle 7"/>
          <p:cNvSpPr/>
          <p:nvPr/>
        </p:nvSpPr>
        <p:spPr>
          <a:xfrm>
            <a:off x="0" y="1138400"/>
            <a:ext cx="1828800" cy="526126"/>
          </a:xfrm>
          <a:prstGeom prst="rect">
            <a:avLst/>
          </a:prstGeom>
          <a:solidFill>
            <a:srgbClr val="1F4987"/>
          </a:solidFill>
          <a:ln>
            <a:solidFill>
              <a:schemeClr val="accent1">
                <a:shade val="95000"/>
                <a:satMod val="105000"/>
                <a:alpha val="99000"/>
              </a:schemeClr>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Accounting Capacity</a:t>
            </a:r>
          </a:p>
        </p:txBody>
      </p:sp>
      <p:sp>
        <p:nvSpPr>
          <p:cNvPr id="9" name="Content Placeholder 2"/>
          <p:cNvSpPr txBox="1">
            <a:spLocks/>
          </p:cNvSpPr>
          <p:nvPr/>
        </p:nvSpPr>
        <p:spPr>
          <a:xfrm>
            <a:off x="1981200" y="1816915"/>
            <a:ext cx="6705600" cy="1425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mj-lt"/>
                <a:ea typeface="+mn-ea"/>
                <a:cs typeface="Arial Narrow"/>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Narrow"/>
              </a:defRPr>
            </a:lvl2pPr>
            <a:lvl3pPr marL="1143000" indent="-228600" algn="l" defTabSz="457200" rtl="0" eaLnBrk="1" latinLnBrk="0" hangingPunct="1">
              <a:spcBef>
                <a:spcPct val="20000"/>
              </a:spcBef>
              <a:buFont typeface="Arial"/>
              <a:buChar char="•"/>
              <a:defRPr sz="1600" kern="1200">
                <a:solidFill>
                  <a:schemeClr val="tx1"/>
                </a:solidFill>
                <a:latin typeface="+mj-lt"/>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300"/>
              </a:spcAft>
            </a:pPr>
            <a:r>
              <a:rPr lang="en-US" sz="1800" dirty="0"/>
              <a:t>Limited visibility to which schools benefit from various central and shared services</a:t>
            </a:r>
          </a:p>
          <a:p>
            <a:pPr lvl="1">
              <a:spcBef>
                <a:spcPts val="300"/>
              </a:spcBef>
              <a:spcAft>
                <a:spcPts val="300"/>
              </a:spcAft>
            </a:pPr>
            <a:r>
              <a:rPr lang="en-US" sz="1800" dirty="0"/>
              <a:t>Intensive work with District finance team required</a:t>
            </a:r>
          </a:p>
        </p:txBody>
      </p:sp>
      <p:cxnSp>
        <p:nvCxnSpPr>
          <p:cNvPr id="11" name="Straight Connector 10"/>
          <p:cNvCxnSpPr/>
          <p:nvPr/>
        </p:nvCxnSpPr>
        <p:spPr>
          <a:xfrm>
            <a:off x="0" y="2840736"/>
            <a:ext cx="8610600" cy="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1712976"/>
            <a:ext cx="8610600" cy="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2"/>
          <p:cNvSpPr txBox="1">
            <a:spLocks/>
          </p:cNvSpPr>
          <p:nvPr/>
        </p:nvSpPr>
        <p:spPr>
          <a:xfrm>
            <a:off x="1981200" y="1134994"/>
            <a:ext cx="6705600" cy="52953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b="0" i="0" kern="1200">
                <a:solidFill>
                  <a:schemeClr val="tx1"/>
                </a:solidFill>
                <a:latin typeface="+mj-lt"/>
                <a:ea typeface="+mn-ea"/>
                <a:cs typeface="Arial Narrow"/>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Narrow"/>
              </a:defRPr>
            </a:lvl2pPr>
            <a:lvl3pPr marL="1143000" indent="-228600" algn="l" defTabSz="457200" rtl="0" eaLnBrk="1" latinLnBrk="0" hangingPunct="1">
              <a:spcBef>
                <a:spcPct val="20000"/>
              </a:spcBef>
              <a:buFont typeface="Arial"/>
              <a:buChar char="•"/>
              <a:defRPr sz="1600" kern="1200">
                <a:solidFill>
                  <a:schemeClr val="tx1"/>
                </a:solidFill>
                <a:latin typeface="+mj-lt"/>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300"/>
              </a:spcAft>
            </a:pPr>
            <a:r>
              <a:rPr lang="en-US" sz="1800" dirty="0"/>
              <a:t>Not all Districts fully utilize accounting strings</a:t>
            </a:r>
          </a:p>
        </p:txBody>
      </p:sp>
      <p:sp>
        <p:nvSpPr>
          <p:cNvPr id="14" name="Rectangle 13"/>
          <p:cNvSpPr/>
          <p:nvPr/>
        </p:nvSpPr>
        <p:spPr>
          <a:xfrm>
            <a:off x="0" y="4564478"/>
            <a:ext cx="1828800" cy="1519526"/>
          </a:xfrm>
          <a:prstGeom prst="rect">
            <a:avLst/>
          </a:prstGeom>
          <a:solidFill>
            <a:srgbClr val="1F4987"/>
          </a:solidFill>
          <a:ln>
            <a:solidFill>
              <a:schemeClr val="accent1">
                <a:shade val="95000"/>
                <a:satMod val="105000"/>
                <a:alpha val="99000"/>
              </a:schemeClr>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Teacher Salary</a:t>
            </a:r>
          </a:p>
        </p:txBody>
      </p:sp>
      <p:cxnSp>
        <p:nvCxnSpPr>
          <p:cNvPr id="15" name="Straight Connector 14"/>
          <p:cNvCxnSpPr/>
          <p:nvPr/>
        </p:nvCxnSpPr>
        <p:spPr>
          <a:xfrm>
            <a:off x="0" y="4521806"/>
            <a:ext cx="8610600" cy="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txBox="1">
            <a:spLocks/>
          </p:cNvSpPr>
          <p:nvPr/>
        </p:nvSpPr>
        <p:spPr>
          <a:xfrm>
            <a:off x="1981200" y="4658761"/>
            <a:ext cx="6705600" cy="1425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chemeClr val="tx1"/>
                </a:solidFill>
                <a:latin typeface="+mj-lt"/>
                <a:ea typeface="+mn-ea"/>
                <a:cs typeface="Arial Narrow"/>
              </a:defRPr>
            </a:lvl1pPr>
            <a:lvl2pPr marL="742950" indent="-285750" algn="l" defTabSz="457200" rtl="0" eaLnBrk="1" latinLnBrk="0" hangingPunct="1">
              <a:spcBef>
                <a:spcPct val="20000"/>
              </a:spcBef>
              <a:buFont typeface="Arial"/>
              <a:buChar char="–"/>
              <a:defRPr sz="2000" kern="1200">
                <a:solidFill>
                  <a:schemeClr val="tx1"/>
                </a:solidFill>
                <a:latin typeface="+mj-lt"/>
                <a:ea typeface="+mn-ea"/>
                <a:cs typeface="Arial Narrow"/>
              </a:defRPr>
            </a:lvl2pPr>
            <a:lvl3pPr marL="1143000" indent="-228600" algn="l" defTabSz="457200" rtl="0" eaLnBrk="1" latinLnBrk="0" hangingPunct="1">
              <a:spcBef>
                <a:spcPct val="20000"/>
              </a:spcBef>
              <a:buFont typeface="Arial"/>
              <a:buChar char="•"/>
              <a:defRPr sz="1600" kern="1200">
                <a:solidFill>
                  <a:schemeClr val="tx1"/>
                </a:solidFill>
                <a:latin typeface="+mj-lt"/>
                <a:ea typeface="+mn-ea"/>
                <a:cs typeface="Arial Narrow"/>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300"/>
              </a:spcAft>
            </a:pPr>
            <a:r>
              <a:rPr lang="en-US" sz="1800" dirty="0"/>
              <a:t>Average teacher salary varies between campuses</a:t>
            </a:r>
          </a:p>
          <a:p>
            <a:pPr>
              <a:spcBef>
                <a:spcPts val="300"/>
              </a:spcBef>
              <a:spcAft>
                <a:spcPts val="300"/>
              </a:spcAft>
            </a:pPr>
            <a:r>
              <a:rPr lang="en-US" sz="1800" dirty="0"/>
              <a:t>Affects equity analysis – some district’s point of view about equity in this regard differs</a:t>
            </a:r>
          </a:p>
        </p:txBody>
      </p:sp>
    </p:spTree>
    <p:extLst>
      <p:ext uri="{BB962C8B-B14F-4D97-AF65-F5344CB8AC3E}">
        <p14:creationId xmlns:p14="http://schemas.microsoft.com/office/powerpoint/2010/main" val="1352876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CHALLENGES </a:t>
            </a:r>
            <a:r>
              <a:rPr lang="en-US" dirty="0">
                <a:solidFill>
                  <a:schemeClr val="tx1"/>
                </a:solidFill>
              </a:rPr>
              <a:t>&amp;</a:t>
            </a:r>
            <a:r>
              <a:rPr lang="en-US" dirty="0">
                <a:solidFill>
                  <a:srgbClr val="FF0000"/>
                </a:solidFill>
              </a:rPr>
              <a:t> </a:t>
            </a:r>
            <a:r>
              <a:rPr lang="en-US" dirty="0">
                <a:solidFill>
                  <a:srgbClr val="007D00"/>
                </a:solidFill>
              </a:rPr>
              <a:t>OPPORTUNITIES</a:t>
            </a:r>
          </a:p>
        </p:txBody>
      </p:sp>
      <p:sp>
        <p:nvSpPr>
          <p:cNvPr id="3" name="Content Placeholder 2"/>
          <p:cNvSpPr>
            <a:spLocks noGrp="1"/>
          </p:cNvSpPr>
          <p:nvPr>
            <p:ph idx="1"/>
          </p:nvPr>
        </p:nvSpPr>
        <p:spPr/>
        <p:txBody>
          <a:bodyPr/>
          <a:lstStyle/>
          <a:p>
            <a:r>
              <a:rPr lang="en-US" dirty="0"/>
              <a:t>Insert picture of activity here</a:t>
            </a:r>
          </a:p>
        </p:txBody>
      </p:sp>
    </p:spTree>
    <p:extLst>
      <p:ext uri="{BB962C8B-B14F-4D97-AF65-F5344CB8AC3E}">
        <p14:creationId xmlns:p14="http://schemas.microsoft.com/office/powerpoint/2010/main" val="173229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to work!</a:t>
            </a:r>
          </a:p>
        </p:txBody>
      </p:sp>
      <p:sp>
        <p:nvSpPr>
          <p:cNvPr id="3" name="Content Placeholder 2"/>
          <p:cNvSpPr>
            <a:spLocks noGrp="1"/>
          </p:cNvSpPr>
          <p:nvPr>
            <p:ph idx="1"/>
          </p:nvPr>
        </p:nvSpPr>
        <p:spPr/>
        <p:txBody>
          <a:bodyPr/>
          <a:lstStyle/>
          <a:p>
            <a:pPr marL="0" indent="0">
              <a:buNone/>
            </a:pPr>
            <a:r>
              <a:rPr lang="en-US" dirty="0"/>
              <a:t>Write your thoughts on the two white papers on the walls.</a:t>
            </a:r>
          </a:p>
          <a:p>
            <a:pPr marL="0" indent="0">
              <a:buNone/>
            </a:pPr>
            <a:endParaRPr lang="en-US" dirty="0"/>
          </a:p>
          <a:p>
            <a:pPr marL="0" indent="0">
              <a:buNone/>
            </a:pPr>
            <a:r>
              <a:rPr lang="en-US" dirty="0"/>
              <a:t>As we prepare to meet ESSA Financial Transparency Requirements…</a:t>
            </a:r>
          </a:p>
          <a:p>
            <a:pPr marL="457200" indent="-457200">
              <a:buAutoNum type="arabicPeriod"/>
            </a:pPr>
            <a:r>
              <a:rPr lang="en-US" dirty="0"/>
              <a:t>What </a:t>
            </a:r>
            <a:r>
              <a:rPr lang="en-US" b="1" dirty="0">
                <a:solidFill>
                  <a:srgbClr val="008000"/>
                </a:solidFill>
              </a:rPr>
              <a:t>OPPORTUNITIES</a:t>
            </a:r>
            <a:r>
              <a:rPr lang="en-US" dirty="0"/>
              <a:t> do you foresee?</a:t>
            </a:r>
          </a:p>
          <a:p>
            <a:pPr marL="457200" indent="-457200">
              <a:buAutoNum type="arabicPeriod"/>
            </a:pPr>
            <a:r>
              <a:rPr lang="en-US" dirty="0"/>
              <a:t>What </a:t>
            </a:r>
            <a:r>
              <a:rPr lang="en-US" b="1" dirty="0">
                <a:solidFill>
                  <a:srgbClr val="FF0000"/>
                </a:solidFill>
              </a:rPr>
              <a:t>CHALLENGES</a:t>
            </a:r>
            <a:r>
              <a:rPr lang="en-US" dirty="0"/>
              <a:t> do you foresee or </a:t>
            </a:r>
            <a:r>
              <a:rPr lang="en-US" b="1" dirty="0">
                <a:solidFill>
                  <a:srgbClr val="FF0000"/>
                </a:solidFill>
              </a:rPr>
              <a:t>CONCERNS</a:t>
            </a:r>
            <a:r>
              <a:rPr lang="en-US" dirty="0"/>
              <a:t> do you have?</a:t>
            </a:r>
          </a:p>
        </p:txBody>
      </p:sp>
    </p:spTree>
    <p:extLst>
      <p:ext uri="{BB962C8B-B14F-4D97-AF65-F5344CB8AC3E}">
        <p14:creationId xmlns:p14="http://schemas.microsoft.com/office/powerpoint/2010/main" val="118625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05000" y="2097025"/>
            <a:ext cx="6934200" cy="2322575"/>
          </a:xfrm>
        </p:spPr>
        <p:txBody>
          <a:bodyPr anchor="ctr">
            <a:noAutofit/>
          </a:bodyPr>
          <a:lstStyle/>
          <a:p>
            <a:pPr marL="0" lvl="1" indent="0" fontAlgn="base">
              <a:lnSpc>
                <a:spcPct val="150000"/>
              </a:lnSpc>
              <a:spcBef>
                <a:spcPts val="600"/>
              </a:spcBef>
              <a:spcAft>
                <a:spcPts val="600"/>
              </a:spcAft>
              <a:buNone/>
            </a:pPr>
            <a:r>
              <a:rPr lang="en-US" sz="1600" dirty="0">
                <a:latin typeface="Arial" panose="020B0604020202020204" pitchFamily="34" charset="0"/>
              </a:rPr>
              <a:t>‘‘(C) MINIMUM REQUIREMENTS.—Each </a:t>
            </a:r>
            <a:r>
              <a:rPr lang="en-US" sz="1600" b="1" i="1" u="sng" dirty="0">
                <a:latin typeface="Arial" panose="020B0604020202020204" pitchFamily="34" charset="0"/>
              </a:rPr>
              <a:t>State report card </a:t>
            </a:r>
            <a:r>
              <a:rPr lang="en-US" sz="1600" dirty="0">
                <a:latin typeface="Arial" panose="020B0604020202020204" pitchFamily="34" charset="0"/>
              </a:rPr>
              <a:t>required under this subsection shall include the following information:</a:t>
            </a:r>
          </a:p>
          <a:p>
            <a:pPr marL="457200" lvl="1" indent="0" fontAlgn="base">
              <a:lnSpc>
                <a:spcPct val="150000"/>
              </a:lnSpc>
              <a:spcBef>
                <a:spcPts val="600"/>
              </a:spcBef>
              <a:spcAft>
                <a:spcPts val="600"/>
              </a:spcAft>
              <a:buNone/>
            </a:pPr>
            <a:r>
              <a:rPr lang="en-US" sz="1600" dirty="0">
                <a:latin typeface="Arial" panose="020B0604020202020204" pitchFamily="34" charset="0"/>
              </a:rPr>
              <a:t>…</a:t>
            </a:r>
          </a:p>
          <a:p>
            <a:pPr marL="457200" lvl="1" indent="0" fontAlgn="base">
              <a:lnSpc>
                <a:spcPct val="150000"/>
              </a:lnSpc>
              <a:spcBef>
                <a:spcPts val="600"/>
              </a:spcBef>
              <a:spcAft>
                <a:spcPts val="600"/>
              </a:spcAft>
              <a:buNone/>
            </a:pPr>
            <a:r>
              <a:rPr lang="en-US" sz="1600" dirty="0">
                <a:latin typeface="Arial" panose="020B0604020202020204" pitchFamily="34" charset="0"/>
              </a:rPr>
              <a:t>(x) The per-pupil expenditures of Federal, State, and local funds, including </a:t>
            </a:r>
            <a:r>
              <a:rPr lang="en-US" sz="1600" b="1" i="1" u="sng" dirty="0">
                <a:latin typeface="Arial" panose="020B0604020202020204" pitchFamily="34" charset="0"/>
              </a:rPr>
              <a:t>actual</a:t>
            </a:r>
            <a:r>
              <a:rPr lang="en-US" sz="1600" b="1" u="sng" dirty="0">
                <a:latin typeface="Arial" panose="020B0604020202020204" pitchFamily="34" charset="0"/>
              </a:rPr>
              <a:t> </a:t>
            </a:r>
            <a:r>
              <a:rPr lang="en-US" sz="1600" dirty="0">
                <a:latin typeface="Arial" panose="020B0604020202020204" pitchFamily="34" charset="0"/>
              </a:rPr>
              <a:t>personnel expenditures and </a:t>
            </a:r>
            <a:r>
              <a:rPr lang="en-US" sz="1600" b="1" i="1" u="sng" dirty="0">
                <a:latin typeface="Arial" panose="020B0604020202020204" pitchFamily="34" charset="0"/>
              </a:rPr>
              <a:t>actual</a:t>
            </a:r>
            <a:r>
              <a:rPr lang="en-US" sz="1600" dirty="0">
                <a:latin typeface="Arial" panose="020B0604020202020204" pitchFamily="34" charset="0"/>
              </a:rPr>
              <a:t> </a:t>
            </a:r>
            <a:r>
              <a:rPr lang="en-US" sz="1600" dirty="0" err="1">
                <a:latin typeface="Arial" panose="020B0604020202020204" pitchFamily="34" charset="0"/>
              </a:rPr>
              <a:t>nonpersonnel</a:t>
            </a:r>
            <a:r>
              <a:rPr lang="en-US" sz="1600" dirty="0">
                <a:latin typeface="Arial" panose="020B0604020202020204" pitchFamily="34" charset="0"/>
              </a:rPr>
              <a:t> expenditures of Federal, State, and local funds, </a:t>
            </a:r>
            <a:r>
              <a:rPr lang="en-US" sz="1600" b="1" i="1" u="sng" dirty="0">
                <a:latin typeface="Arial" panose="020B0604020202020204" pitchFamily="34" charset="0"/>
              </a:rPr>
              <a:t>disaggregated by source of funds</a:t>
            </a:r>
            <a:r>
              <a:rPr lang="en-US" sz="1600" dirty="0">
                <a:latin typeface="Arial" panose="020B0604020202020204" pitchFamily="34" charset="0"/>
              </a:rPr>
              <a:t>, for each local educational agency and </a:t>
            </a:r>
            <a:r>
              <a:rPr lang="en-US" sz="1600" b="1" i="1" u="sng" dirty="0">
                <a:latin typeface="Arial" panose="020B0604020202020204" pitchFamily="34" charset="0"/>
              </a:rPr>
              <a:t>each school in the State </a:t>
            </a:r>
            <a:r>
              <a:rPr lang="en-US" sz="1600" dirty="0">
                <a:latin typeface="Arial" panose="020B0604020202020204" pitchFamily="34" charset="0"/>
              </a:rPr>
              <a:t>for the preceding fiscal year.”</a:t>
            </a:r>
          </a:p>
        </p:txBody>
      </p:sp>
      <p:sp>
        <p:nvSpPr>
          <p:cNvPr id="5" name="TextBox 4"/>
          <p:cNvSpPr txBox="1"/>
          <p:nvPr/>
        </p:nvSpPr>
        <p:spPr>
          <a:xfrm>
            <a:off x="0" y="6248400"/>
            <a:ext cx="7467600" cy="553998"/>
          </a:xfrm>
          <a:prstGeom prst="rect">
            <a:avLst/>
          </a:prstGeom>
          <a:noFill/>
        </p:spPr>
        <p:txBody>
          <a:bodyPr wrap="square" rtlCol="0">
            <a:spAutoFit/>
          </a:bodyPr>
          <a:lstStyle/>
          <a:p>
            <a:pPr marL="0" lvl="1"/>
            <a:r>
              <a:rPr lang="en-US" sz="1200" dirty="0"/>
              <a:t>Source: S.1177 — 114th Congress.</a:t>
            </a:r>
          </a:p>
          <a:p>
            <a:endParaRPr lang="en-US" dirty="0"/>
          </a:p>
        </p:txBody>
      </p:sp>
      <p:sp>
        <p:nvSpPr>
          <p:cNvPr id="10" name="Title 1"/>
          <p:cNvSpPr>
            <a:spLocks noGrp="1"/>
          </p:cNvSpPr>
          <p:nvPr>
            <p:ph type="title"/>
          </p:nvPr>
        </p:nvSpPr>
        <p:spPr>
          <a:xfrm>
            <a:off x="0" y="274638"/>
            <a:ext cx="8229600" cy="1143000"/>
          </a:xfrm>
        </p:spPr>
        <p:txBody>
          <a:bodyPr/>
          <a:lstStyle/>
          <a:p>
            <a:r>
              <a:rPr lang="en-US" dirty="0"/>
              <a:t>ESSA adds school-level financial reporting</a:t>
            </a:r>
          </a:p>
        </p:txBody>
      </p:sp>
      <p:sp>
        <p:nvSpPr>
          <p:cNvPr id="11" name="Rectangle 10"/>
          <p:cNvSpPr/>
          <p:nvPr/>
        </p:nvSpPr>
        <p:spPr>
          <a:xfrm>
            <a:off x="0" y="1524000"/>
            <a:ext cx="1828800" cy="3733800"/>
          </a:xfrm>
          <a:prstGeom prst="rect">
            <a:avLst/>
          </a:prstGeom>
          <a:solidFill>
            <a:srgbClr val="1F4987"/>
          </a:solidFill>
          <a:ln>
            <a:solidFill>
              <a:schemeClr val="accent1">
                <a:shade val="95000"/>
                <a:satMod val="105000"/>
                <a:alpha val="99000"/>
              </a:schemeClr>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t>Actual Text From ‘Every Student Succeeds Act’</a:t>
            </a:r>
            <a:endParaRPr lang="en-US" sz="1600" b="1" dirty="0"/>
          </a:p>
        </p:txBody>
      </p:sp>
    </p:spTree>
    <p:extLst>
      <p:ext uri="{BB962C8B-B14F-4D97-AF65-F5344CB8AC3E}">
        <p14:creationId xmlns:p14="http://schemas.microsoft.com/office/powerpoint/2010/main" val="376917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8976" y="280035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88976" y="3505200"/>
            <a:ext cx="9345168" cy="0"/>
          </a:xfrm>
          <a:prstGeom prst="line">
            <a:avLst/>
          </a:prstGeom>
          <a:ln w="19050">
            <a:solidFill>
              <a:srgbClr val="BC5729"/>
            </a:solidFill>
          </a:ln>
          <a:effectLst/>
        </p:spPr>
        <p:style>
          <a:lnRef idx="2">
            <a:schemeClr val="accent1"/>
          </a:lnRef>
          <a:fillRef idx="0">
            <a:schemeClr val="accent1"/>
          </a:fillRef>
          <a:effectRef idx="1">
            <a:schemeClr val="accent1"/>
          </a:effectRef>
          <a:fontRef idx="minor">
            <a:schemeClr val="tx1"/>
          </a:fontRef>
        </p:style>
      </p:cxnSp>
      <p:sp>
        <p:nvSpPr>
          <p:cNvPr id="8" name="Title 3"/>
          <p:cNvSpPr txBox="1">
            <a:spLocks/>
          </p:cNvSpPr>
          <p:nvPr/>
        </p:nvSpPr>
        <p:spPr>
          <a:xfrm>
            <a:off x="-76200" y="2828925"/>
            <a:ext cx="9220200" cy="13620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0" i="0" kern="1200" cap="none" baseline="0">
                <a:solidFill>
                  <a:srgbClr val="BC5729"/>
                </a:solidFill>
                <a:latin typeface="+mj-lt"/>
                <a:ea typeface="+mj-ea"/>
                <a:cs typeface="Arial Narrow"/>
              </a:defRPr>
            </a:lvl1pPr>
          </a:lstStyle>
          <a:p>
            <a:r>
              <a:rPr lang="en-US" b="1" dirty="0"/>
              <a:t>Examples: Results of Site Level Reporting</a:t>
            </a:r>
          </a:p>
        </p:txBody>
      </p:sp>
    </p:spTree>
    <p:extLst>
      <p:ext uri="{BB962C8B-B14F-4D97-AF65-F5344CB8AC3E}">
        <p14:creationId xmlns:p14="http://schemas.microsoft.com/office/powerpoint/2010/main" val="374825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1</a:t>
            </a:r>
          </a:p>
        </p:txBody>
      </p:sp>
      <p:sp>
        <p:nvSpPr>
          <p:cNvPr id="5" name="Content Placeholder 4"/>
          <p:cNvSpPr>
            <a:spLocks noGrp="1"/>
          </p:cNvSpPr>
          <p:nvPr>
            <p:ph idx="1"/>
          </p:nvPr>
        </p:nvSpPr>
        <p:spPr/>
        <p:txBody>
          <a:bodyPr>
            <a:normAutofit/>
          </a:bodyPr>
          <a:lstStyle/>
          <a:p>
            <a:pPr marL="0" indent="0">
              <a:buNone/>
            </a:pPr>
            <a:r>
              <a:rPr lang="en-US" sz="2800" b="1" dirty="0"/>
              <a:t>Per-pupil resource allocation across and within schools, and identifying opportunities to (a) rebalance for equity, and/or (b) rectify unintended overspending</a:t>
            </a:r>
          </a:p>
        </p:txBody>
      </p:sp>
    </p:spTree>
    <p:extLst>
      <p:ext uri="{BB962C8B-B14F-4D97-AF65-F5344CB8AC3E}">
        <p14:creationId xmlns:p14="http://schemas.microsoft.com/office/powerpoint/2010/main" val="348307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Per pupil spending varies widely across the District’s schools (range of $3,273), due in part to varying student needs at each school</a:t>
            </a:r>
          </a:p>
        </p:txBody>
      </p:sp>
      <p:sp>
        <p:nvSpPr>
          <p:cNvPr id="6" name="Rectangle 5"/>
          <p:cNvSpPr/>
          <p:nvPr/>
        </p:nvSpPr>
        <p:spPr>
          <a:xfrm>
            <a:off x="152400" y="6201003"/>
            <a:ext cx="2422458" cy="230832"/>
          </a:xfrm>
          <a:prstGeom prst="rect">
            <a:avLst/>
          </a:prstGeom>
        </p:spPr>
        <p:txBody>
          <a:bodyPr wrap="none">
            <a:spAutoFit/>
          </a:bodyPr>
          <a:lstStyle/>
          <a:p>
            <a:r>
              <a:rPr lang="en-US" sz="900" dirty="0"/>
              <a:t>Source: District documents, Afton analysis. </a:t>
            </a:r>
          </a:p>
        </p:txBody>
      </p:sp>
      <p:pic>
        <p:nvPicPr>
          <p:cNvPr id="11" name="Picture 10"/>
          <p:cNvPicPr>
            <a:picLocks noChangeAspect="1"/>
          </p:cNvPicPr>
          <p:nvPr/>
        </p:nvPicPr>
        <p:blipFill>
          <a:blip r:embed="rId2"/>
          <a:stretch>
            <a:fillRect/>
          </a:stretch>
        </p:blipFill>
        <p:spPr>
          <a:xfrm>
            <a:off x="152400" y="1531426"/>
            <a:ext cx="8686800" cy="4001919"/>
          </a:xfrm>
          <a:prstGeom prst="rect">
            <a:avLst/>
          </a:prstGeom>
        </p:spPr>
      </p:pic>
    </p:spTree>
    <p:extLst>
      <p:ext uri="{BB962C8B-B14F-4D97-AF65-F5344CB8AC3E}">
        <p14:creationId xmlns:p14="http://schemas.microsoft.com/office/powerpoint/2010/main" val="323273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5100" y="1486449"/>
            <a:ext cx="8750300" cy="4076151"/>
          </a:xfrm>
          <a:prstGeom prst="rect">
            <a:avLst/>
          </a:prstGeom>
        </p:spPr>
      </p:pic>
      <p:sp>
        <p:nvSpPr>
          <p:cNvPr id="2" name="Title 1"/>
          <p:cNvSpPr>
            <a:spLocks noGrp="1"/>
          </p:cNvSpPr>
          <p:nvPr>
            <p:ph type="title"/>
          </p:nvPr>
        </p:nvSpPr>
        <p:spPr/>
        <p:txBody>
          <a:bodyPr>
            <a:noAutofit/>
          </a:bodyPr>
          <a:lstStyle/>
          <a:p>
            <a:r>
              <a:rPr lang="en-US" sz="2400" dirty="0"/>
              <a:t>After accounting for student need using these weights, the range of per pupil spend continues to vary widely ($2,437) among the district’s schools</a:t>
            </a:r>
            <a:endParaRPr lang="en-US" sz="2400" i="1" dirty="0"/>
          </a:p>
        </p:txBody>
      </p:sp>
      <p:cxnSp>
        <p:nvCxnSpPr>
          <p:cNvPr id="4" name="Straight Connector 3"/>
          <p:cNvCxnSpPr/>
          <p:nvPr/>
        </p:nvCxnSpPr>
        <p:spPr>
          <a:xfrm flipV="1">
            <a:off x="7924800" y="2486801"/>
            <a:ext cx="152400" cy="48499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924800" y="2209800"/>
            <a:ext cx="1066800" cy="276999"/>
          </a:xfrm>
          <a:prstGeom prst="rect">
            <a:avLst/>
          </a:prstGeom>
          <a:noFill/>
        </p:spPr>
        <p:txBody>
          <a:bodyPr wrap="square" rtlCol="0">
            <a:spAutoFit/>
          </a:bodyPr>
          <a:lstStyle/>
          <a:p>
            <a:r>
              <a:rPr lang="en-US" sz="1200" b="1" dirty="0"/>
              <a:t>Equitable</a:t>
            </a:r>
          </a:p>
        </p:txBody>
      </p:sp>
      <p:sp>
        <p:nvSpPr>
          <p:cNvPr id="9" name="Rectangle 8"/>
          <p:cNvSpPr/>
          <p:nvPr/>
        </p:nvSpPr>
        <p:spPr>
          <a:xfrm>
            <a:off x="152400" y="6201003"/>
            <a:ext cx="3466367" cy="369332"/>
          </a:xfrm>
          <a:prstGeom prst="rect">
            <a:avLst/>
          </a:prstGeom>
        </p:spPr>
        <p:txBody>
          <a:bodyPr wrap="square">
            <a:spAutoFit/>
          </a:bodyPr>
          <a:lstStyle/>
          <a:p>
            <a:r>
              <a:rPr lang="en-US" sz="900" dirty="0"/>
              <a:t>Source: District documents, Afton analysis. </a:t>
            </a:r>
          </a:p>
          <a:p>
            <a:endParaRPr lang="en-US" sz="900" dirty="0"/>
          </a:p>
        </p:txBody>
      </p:sp>
    </p:spTree>
    <p:extLst>
      <p:ext uri="{BB962C8B-B14F-4D97-AF65-F5344CB8AC3E}">
        <p14:creationId xmlns:p14="http://schemas.microsoft.com/office/powerpoint/2010/main" val="38501596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11101</TotalTime>
  <Words>2078</Words>
  <Application>Microsoft Macintosh PowerPoint</Application>
  <PresentationFormat>On-screen Show (4:3)</PresentationFormat>
  <Paragraphs>245</Paragraphs>
  <Slides>36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 (Body)</vt:lpstr>
      <vt:lpstr>Arial Narrow</vt:lpstr>
      <vt:lpstr>Arial Narrow Bold</vt:lpstr>
      <vt:lpstr>N Helvetica Narrow</vt:lpstr>
      <vt:lpstr>Tw Cen MT</vt:lpstr>
      <vt:lpstr>Wingdings</vt:lpstr>
      <vt:lpstr>Arial</vt:lpstr>
      <vt:lpstr>Calibri</vt:lpstr>
      <vt:lpstr>1_Office Theme</vt:lpstr>
      <vt:lpstr>PowerPoint Presentation</vt:lpstr>
      <vt:lpstr>Today’s Discussion</vt:lpstr>
      <vt:lpstr>Afton Partners: Who We Are</vt:lpstr>
      <vt:lpstr>Let’s get to work!</vt:lpstr>
      <vt:lpstr>ESSA adds school-level financial reporting</vt:lpstr>
      <vt:lpstr>PowerPoint Presentation</vt:lpstr>
      <vt:lpstr>Example 1</vt:lpstr>
      <vt:lpstr>Per pupil spending varies widely across the District’s schools (range of $3,273), due in part to varying student needs at each school</vt:lpstr>
      <vt:lpstr>After accounting for student need using these weights, the range of per pupil spend continues to vary widely ($2,437) among the district’s schools</vt:lpstr>
      <vt:lpstr>After accounting for student need, seven schools spend $214 - $1,355 more per pupil than the equitable average, representing $2.8 million</vt:lpstr>
      <vt:lpstr>When we charge district average teacher cost instead of actual teacher cost, students at fewer schools are funded above the average ($1.6M of overfunding)</vt:lpstr>
      <vt:lpstr>Example 2</vt:lpstr>
      <vt:lpstr>On average, District X spent approximately $100 more per pupil on district-run schools than charter schools under its purview</vt:lpstr>
      <vt:lpstr>31% of middle schools spend less than average, and had materially higher Academic Results</vt:lpstr>
      <vt:lpstr>Example 3</vt:lpstr>
      <vt:lpstr>Total per-pupil funding by school shows higher funding with higher poverty, as expected</vt:lpstr>
      <vt:lpstr>However, when we remove federal funding, we see an inverse relationship</vt:lpstr>
      <vt:lpstr>Site-level average teacher salary is higher in high poverty schools</vt:lpstr>
      <vt:lpstr>PowerPoint Presentation</vt:lpstr>
      <vt:lpstr>ESSA Financial Transparency Requirement brings new opportunities</vt:lpstr>
      <vt:lpstr>PowerPoint Presentation</vt:lpstr>
      <vt:lpstr>PowerPoint Presentation</vt:lpstr>
      <vt:lpstr>PowerPoint Presentation</vt:lpstr>
      <vt:lpstr>Site-Level Per-Pupil Expenditure Analysis - Overview</vt:lpstr>
      <vt:lpstr>Site-Level Per-Pupil Expenditures Analysis — Methodology </vt:lpstr>
      <vt:lpstr>Unweighted (Unadjusted) vs. Weighted (Needs Adjusted) Per-Pupil Expenditures</vt:lpstr>
      <vt:lpstr>Example: Weight Calculation</vt:lpstr>
      <vt:lpstr>PowerPoint Presentation</vt:lpstr>
      <vt:lpstr>Correcting for intra-district funding inequities</vt:lpstr>
      <vt:lpstr>Correcting for intra-district funding inequities</vt:lpstr>
      <vt:lpstr>Correcting for intra-district funding inequities</vt:lpstr>
      <vt:lpstr>District X should adjust its services and cost structure over the long term to match the needs of its projected mix of school operators</vt:lpstr>
      <vt:lpstr>PowerPoint Presentation</vt:lpstr>
      <vt:lpstr>PowerPoint Presentation</vt:lpstr>
      <vt:lpstr>Other Challenges to School Site Level Reporting</vt:lpstr>
      <vt:lpstr>CHALLENGES &amp; OPPORTUNITIES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Rosalyn Savarimuthu</dc:creator>
  <cp:lastModifiedBy>Microsoft Office User</cp:lastModifiedBy>
  <cp:revision>513</cp:revision>
  <dcterms:created xsi:type="dcterms:W3CDTF">2013-01-28T17:02:43Z</dcterms:created>
  <dcterms:modified xsi:type="dcterms:W3CDTF">2017-02-09T19:51:27Z</dcterms:modified>
</cp:coreProperties>
</file>