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66" r:id="rId2"/>
  </p:sldMasterIdLst>
  <p:notesMasterIdLst>
    <p:notesMasterId r:id="rId28"/>
  </p:notesMasterIdLst>
  <p:handoutMasterIdLst>
    <p:handoutMasterId r:id="rId29"/>
  </p:handoutMasterIdLst>
  <p:sldIdLst>
    <p:sldId id="257" r:id="rId3"/>
    <p:sldId id="259" r:id="rId4"/>
    <p:sldId id="313" r:id="rId5"/>
    <p:sldId id="309" r:id="rId6"/>
    <p:sldId id="310" r:id="rId7"/>
    <p:sldId id="312" r:id="rId8"/>
    <p:sldId id="311" r:id="rId9"/>
    <p:sldId id="303" r:id="rId10"/>
    <p:sldId id="315" r:id="rId11"/>
    <p:sldId id="314" r:id="rId12"/>
    <p:sldId id="292" r:id="rId13"/>
    <p:sldId id="316" r:id="rId14"/>
    <p:sldId id="304" r:id="rId15"/>
    <p:sldId id="289" r:id="rId16"/>
    <p:sldId id="293" r:id="rId17"/>
    <p:sldId id="261" r:id="rId18"/>
    <p:sldId id="267" r:id="rId19"/>
    <p:sldId id="273" r:id="rId20"/>
    <p:sldId id="275" r:id="rId21"/>
    <p:sldId id="276" r:id="rId22"/>
    <p:sldId id="265" r:id="rId23"/>
    <p:sldId id="268" r:id="rId24"/>
    <p:sldId id="269" r:id="rId25"/>
    <p:sldId id="270" r:id="rId26"/>
    <p:sldId id="272"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5581" autoAdjust="0"/>
  </p:normalViewPr>
  <p:slideViewPr>
    <p:cSldViewPr snapToGrid="0" snapToObjects="1">
      <p:cViewPr>
        <p:scale>
          <a:sx n="100" d="100"/>
          <a:sy n="100" d="100"/>
        </p:scale>
        <p:origin x="1960" y="63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notesMaster" Target="notesMasters/notesMaster1.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F5034C7-0C27-A747-9F4B-10342E9DE505}" type="datetimeFigureOut">
              <a:rPr lang="en-US" smtClean="0"/>
              <a:t>2/9/17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1745BFE-15D7-A240-BD67-18BDC3A545CA}" type="slidenum">
              <a:rPr lang="en-US" smtClean="0"/>
              <a:t>‹#›</a:t>
            </a:fld>
            <a:endParaRPr lang="en-US"/>
          </a:p>
        </p:txBody>
      </p:sp>
    </p:spTree>
    <p:extLst>
      <p:ext uri="{BB962C8B-B14F-4D97-AF65-F5344CB8AC3E}">
        <p14:creationId xmlns:p14="http://schemas.microsoft.com/office/powerpoint/2010/main" val="21949221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90F024-5FDB-4148-A3CD-94C31A94099C}" type="datetimeFigureOut">
              <a:rPr lang="en-US" smtClean="0"/>
              <a:t>2/9/17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3417C18-AEF7-9E42-A46C-7529BE805583}" type="slidenum">
              <a:rPr lang="en-US" smtClean="0"/>
              <a:t>‹#›</a:t>
            </a:fld>
            <a:endParaRPr lang="en-US"/>
          </a:p>
        </p:txBody>
      </p:sp>
    </p:spTree>
    <p:extLst>
      <p:ext uri="{BB962C8B-B14F-4D97-AF65-F5344CB8AC3E}">
        <p14:creationId xmlns:p14="http://schemas.microsoft.com/office/powerpoint/2010/main" val="240089637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20482" name="Notes Placeholder 2"/>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Calibri" charset="0"/>
            </a:endParaRPr>
          </a:p>
        </p:txBody>
      </p:sp>
      <p:sp>
        <p:nvSpPr>
          <p:cNvPr id="2048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53DF8C3-AF80-CC44-8209-F9A03FCD44B2}" type="slidenum">
              <a:rPr lang="en-US" sz="1200">
                <a:latin typeface="Calibri" charset="0"/>
              </a:rPr>
              <a:pPr/>
              <a:t>6</a:t>
            </a:fld>
            <a:endParaRPr lang="en-US" sz="1200">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69634" name="Notes Placeholder 2"/>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Calibri" charset="0"/>
            </a:endParaRPr>
          </a:p>
        </p:txBody>
      </p:sp>
      <p:sp>
        <p:nvSpPr>
          <p:cNvPr id="6963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D7D683D-E1A8-854E-9DFE-27B3B5B4FD2C}" type="slidenum">
              <a:rPr lang="en-US" sz="1200">
                <a:latin typeface="Calibri" charset="0"/>
              </a:rPr>
              <a:pPr/>
              <a:t>22</a:t>
            </a:fld>
            <a:endParaRPr lang="en-US" sz="1200">
              <a:latin typeface="Calibri" charset="0"/>
            </a:endParaRPr>
          </a:p>
        </p:txBody>
      </p:sp>
    </p:spTree>
    <p:extLst>
      <p:ext uri="{BB962C8B-B14F-4D97-AF65-F5344CB8AC3E}">
        <p14:creationId xmlns:p14="http://schemas.microsoft.com/office/powerpoint/2010/main" val="18855633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a:solidFill>
                <a:srgbClr val="FFFFFF"/>
              </a:solidFill>
              <a:latin typeface="Lucida Sans Unicode" charset="0"/>
              <a:ea typeface="ＭＳ Ｐゴシック" charset="0"/>
              <a:cs typeface="ＭＳ Ｐゴシック" charset="0"/>
            </a:endParaRPr>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defTabSz="914400">
                <a:defRPr/>
              </a:pPr>
              <a:endParaRPr lang="en-US">
                <a:solidFill>
                  <a:prstClr val="black"/>
                </a:solidFill>
                <a:latin typeface="Lucida Sans Unicode"/>
                <a:ea typeface="ＭＳ Ｐゴシック" charset="0"/>
                <a:cs typeface="ＭＳ Ｐゴシック" charset="0"/>
              </a:endParaRPr>
            </a:p>
          </p:txBody>
        </p:sp>
        <p:sp>
          <p:nvSpPr>
            <p:cNvPr id="7" name="Freeform 18"/>
            <p:cNvSpPr>
              <a:spLocks/>
            </p:cNvSpPr>
            <p:nvPr/>
          </p:nvSpPr>
          <p:spPr bwMode="auto">
            <a:xfrm>
              <a:off x="35926" y="5135025"/>
              <a:ext cx="9108074" cy="838869"/>
            </a:xfrm>
            <a:custGeom>
              <a:avLst/>
              <a:gdLst>
                <a:gd name="T0" fmla="*/ 0 w 5760"/>
                <a:gd name="T1" fmla="*/ 0 h 528"/>
                <a:gd name="T2" fmla="*/ 2147483647 w 5760"/>
                <a:gd name="T3" fmla="*/ 0 h 528"/>
                <a:gd name="T4" fmla="*/ 2147483647 w 5760"/>
                <a:gd name="T5" fmla="*/ 2147483647 h 528"/>
                <a:gd name="T6" fmla="*/ 2147483647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a:lstStyle/>
            <a:p>
              <a:pPr defTabSz="914400" eaLnBrk="0" fontAlgn="base" hangingPunct="0">
                <a:spcBef>
                  <a:spcPct val="0"/>
                </a:spcBef>
                <a:spcAft>
                  <a:spcPct val="0"/>
                </a:spcAft>
              </a:pPr>
              <a:endParaRPr lang="en-US">
                <a:solidFill>
                  <a:prstClr val="black"/>
                </a:solidFill>
                <a:latin typeface="Arial" charset="0"/>
                <a:ea typeface="ＭＳ Ｐゴシック" charset="0"/>
                <a:cs typeface="ＭＳ Ｐゴシック" charset="0"/>
              </a:endParaRPr>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defTabSz="914400" fontAlgn="base">
                <a:spcBef>
                  <a:spcPct val="0"/>
                </a:spcBef>
                <a:spcAft>
                  <a:spcPct val="0"/>
                </a:spcAft>
                <a:defRPr/>
              </a:pPr>
              <a:endParaRPr lang="en-US" smtClean="0">
                <a:solidFill>
                  <a:srgbClr val="FFFFFF"/>
                </a:solidFill>
                <a:latin typeface="Lucida Sans Unicode" charset="0"/>
              </a:endParaRPr>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pic>
        <p:nvPicPr>
          <p:cNvPr id="11" name="Picture 22" descr="BSCP-2013_5x3.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28600" y="304800"/>
            <a:ext cx="2089150" cy="1306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itle 8"/>
          <p:cNvSpPr>
            <a:spLocks noGrp="1"/>
          </p:cNvSpPr>
          <p:nvPr>
            <p:ph type="ctrTitle"/>
          </p:nvPr>
        </p:nvSpPr>
        <p:spPr>
          <a:xfrm>
            <a:off x="685800" y="1752601"/>
            <a:ext cx="7772400" cy="1829761"/>
          </a:xfrm>
        </p:spPr>
        <p:txBody>
          <a:bodyPr anchor="b"/>
          <a:lstStyle>
            <a:lvl1pPr algn="ctr">
              <a:defRPr sz="4800" b="1">
                <a:solidFill>
                  <a:schemeClr val="tx2"/>
                </a:solidFill>
                <a:effectLst>
                  <a:outerShdw blurRad="31750" dist="25400" dir="5400000" algn="tl" rotWithShape="0">
                    <a:srgbClr val="000000">
                      <a:alpha val="25000"/>
                    </a:srgbClr>
                  </a:outerShdw>
                </a:effectLst>
              </a:defRPr>
            </a:lvl1pPr>
            <a:extLst/>
          </a:lstStyle>
          <a:p>
            <a:r>
              <a:rPr lang="en-US" dirty="0" smtClean="0"/>
              <a:t>Click to edit Master title style</a:t>
            </a:r>
            <a:endParaRPr lang="en-US" dirty="0"/>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ct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endParaRPr lang="en-US" dirty="0" smtClean="0"/>
          </a:p>
          <a:p>
            <a:r>
              <a:rPr lang="en-US" dirty="0" smtClean="0"/>
              <a:t>Click to edit Master subtitle style</a:t>
            </a:r>
            <a:endParaRPr lang="en-US" dirty="0"/>
          </a:p>
        </p:txBody>
      </p:sp>
      <p:sp>
        <p:nvSpPr>
          <p:cNvPr id="12" name="Footer Placeholder 18"/>
          <p:cNvSpPr>
            <a:spLocks noGrp="1"/>
          </p:cNvSpPr>
          <p:nvPr>
            <p:ph type="ftr" sz="quarter" idx="10"/>
          </p:nvPr>
        </p:nvSpPr>
        <p:spPr>
          <a:xfrm>
            <a:off x="6259513" y="6408738"/>
            <a:ext cx="2351087" cy="365125"/>
          </a:xfrm>
        </p:spPr>
        <p:txBody>
          <a:bodyPr/>
          <a:lstStyle>
            <a:lvl1pPr>
              <a:defRPr smtClean="0">
                <a:solidFill>
                  <a:srgbClr val="E8F0F4"/>
                </a:solidFill>
              </a:defRPr>
            </a:lvl1pPr>
          </a:lstStyle>
          <a:p>
            <a:pPr>
              <a:defRPr/>
            </a:pPr>
            <a:r>
              <a:rPr lang="en-US"/>
              <a:t>© 2013 Edvance Research, Inc. </a:t>
            </a:r>
          </a:p>
        </p:txBody>
      </p:sp>
      <p:sp>
        <p:nvSpPr>
          <p:cNvPr id="13" name="Slide Number Placeholder 26"/>
          <p:cNvSpPr>
            <a:spLocks noGrp="1"/>
          </p:cNvSpPr>
          <p:nvPr>
            <p:ph type="sldNum" sz="quarter" idx="11"/>
          </p:nvPr>
        </p:nvSpPr>
        <p:spPr/>
        <p:txBody>
          <a:bodyPr/>
          <a:lstStyle>
            <a:lvl1pPr>
              <a:defRPr smtClean="0">
                <a:solidFill>
                  <a:srgbClr val="FFFFFF"/>
                </a:solidFill>
              </a:defRPr>
            </a:lvl1pPr>
          </a:lstStyle>
          <a:p>
            <a:pPr>
              <a:defRPr/>
            </a:pPr>
            <a:fld id="{54757A5E-76FC-4F4F-8C4B-9405711063D0}" type="slidenum">
              <a:rPr lang="en-US"/>
              <a:pPr>
                <a:defRPr/>
              </a:pPr>
              <a:t>‹#›</a:t>
            </a:fld>
            <a:endParaRPr lang="en-US"/>
          </a:p>
        </p:txBody>
      </p:sp>
    </p:spTree>
    <p:extLst>
      <p:ext uri="{BB962C8B-B14F-4D97-AF65-F5344CB8AC3E}">
        <p14:creationId xmlns:p14="http://schemas.microsoft.com/office/powerpoint/2010/main" val="1093329548"/>
      </p:ext>
    </p:extLst>
  </p:cSld>
  <p:clrMapOvr>
    <a:masterClrMapping/>
  </p:clrMapOvr>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AAB5308-1B62-2641-B710-B6B0A3913CC0}" type="datetimeFigureOut">
              <a:rPr lang="en-US" smtClean="0">
                <a:solidFill>
                  <a:prstClr val="black">
                    <a:tint val="75000"/>
                  </a:prstClr>
                </a:solidFill>
                <a:latin typeface="Calibri"/>
              </a:rPr>
              <a:pPr/>
              <a:t>2/9/17</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082194A5-B67C-BF47-A247-CAB1534755F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0372300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AAB5308-1B62-2641-B710-B6B0A3913CC0}" type="datetimeFigureOut">
              <a:rPr lang="en-US" smtClean="0">
                <a:solidFill>
                  <a:prstClr val="black">
                    <a:tint val="75000"/>
                  </a:prstClr>
                </a:solidFill>
                <a:latin typeface="Calibri"/>
              </a:rPr>
              <a:pPr/>
              <a:t>2/9/17</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082194A5-B67C-BF47-A247-CAB1534755F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2229590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AB5308-1B62-2641-B710-B6B0A3913CC0}" type="datetimeFigureOut">
              <a:rPr lang="en-US" smtClean="0">
                <a:solidFill>
                  <a:prstClr val="black">
                    <a:tint val="75000"/>
                  </a:prstClr>
                </a:solidFill>
                <a:latin typeface="Calibri"/>
              </a:rPr>
              <a:pPr/>
              <a:t>2/9/17</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082194A5-B67C-BF47-A247-CAB1534755F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0207491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AB5308-1B62-2641-B710-B6B0A3913CC0}" type="datetimeFigureOut">
              <a:rPr lang="en-US" smtClean="0">
                <a:solidFill>
                  <a:prstClr val="black">
                    <a:tint val="75000"/>
                  </a:prstClr>
                </a:solidFill>
                <a:latin typeface="Calibri"/>
              </a:rPr>
              <a:pPr/>
              <a:t>2/9/17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082194A5-B67C-BF47-A247-CAB1534755F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6108375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AB5308-1B62-2641-B710-B6B0A3913CC0}" type="datetimeFigureOut">
              <a:rPr lang="en-US" smtClean="0">
                <a:solidFill>
                  <a:prstClr val="black">
                    <a:tint val="75000"/>
                  </a:prstClr>
                </a:solidFill>
                <a:latin typeface="Calibri"/>
              </a:rPr>
              <a:pPr/>
              <a:t>2/9/17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082194A5-B67C-BF47-A247-CAB1534755F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9158689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AB5308-1B62-2641-B710-B6B0A3913CC0}" type="datetimeFigureOut">
              <a:rPr lang="en-US" smtClean="0">
                <a:solidFill>
                  <a:prstClr val="black">
                    <a:tint val="75000"/>
                  </a:prstClr>
                </a:solidFill>
                <a:latin typeface="Calibri"/>
              </a:rPr>
              <a:pPr/>
              <a:t>2/9/17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82194A5-B67C-BF47-A247-CAB1534755F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1908506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AB5308-1B62-2641-B710-B6B0A3913CC0}" type="datetimeFigureOut">
              <a:rPr lang="en-US" smtClean="0">
                <a:solidFill>
                  <a:prstClr val="black">
                    <a:tint val="75000"/>
                  </a:prstClr>
                </a:solidFill>
                <a:latin typeface="Calibri"/>
              </a:rPr>
              <a:pPr/>
              <a:t>2/9/17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82194A5-B67C-BF47-A247-CAB1534755F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1185206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blue bar">
    <p:spTree>
      <p:nvGrpSpPr>
        <p:cNvPr id="1" name=""/>
        <p:cNvGrpSpPr/>
        <p:nvPr/>
      </p:nvGrpSpPr>
      <p:grpSpPr>
        <a:xfrm>
          <a:off x="0" y="0"/>
          <a:ext cx="0" cy="0"/>
          <a:chOff x="0" y="0"/>
          <a:chExt cx="0" cy="0"/>
        </a:xfrm>
      </p:grpSpPr>
      <p:pic>
        <p:nvPicPr>
          <p:cNvPr id="4" name="Picture 10" descr="BSCP-2013_5x3.JPG"/>
          <p:cNvPicPr>
            <a:picLocks noChangeAspect="1"/>
          </p:cNvPicPr>
          <p:nvPr userDrawn="1"/>
        </p:nvPicPr>
        <p:blipFill>
          <a:blip r:embed="rId2">
            <a:extLst>
              <a:ext uri="{28A0092B-C50C-407E-A947-70E740481C1C}">
                <a14:useLocalDpi xmlns:a14="http://schemas.microsoft.com/office/drawing/2010/main" val="0"/>
              </a:ext>
            </a:extLst>
          </a:blip>
          <a:srcRect l="2856" t="4568" r="62857" b="17758"/>
          <a:stretch>
            <a:fillRect/>
          </a:stretch>
        </p:blipFill>
        <p:spPr bwMode="auto">
          <a:xfrm>
            <a:off x="8404225" y="5464175"/>
            <a:ext cx="6985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5" name="Date Placeholder 3"/>
          <p:cNvSpPr>
            <a:spLocks noGrp="1"/>
          </p:cNvSpPr>
          <p:nvPr>
            <p:ph type="dt" sz="half" idx="10"/>
          </p:nvPr>
        </p:nvSpPr>
        <p:spPr/>
        <p:txBody>
          <a:bodyPr/>
          <a:lstStyle>
            <a:lvl1pPr>
              <a:defRPr smtClean="0"/>
            </a:lvl1pPr>
          </a:lstStyle>
          <a:p>
            <a:pPr>
              <a:defRPr/>
            </a:pPr>
            <a:fld id="{F4BA7F4F-A309-754B-A569-23768BBDD4F0}" type="datetime1">
              <a:rPr lang="en-US"/>
              <a:pPr>
                <a:defRPr/>
              </a:pPr>
              <a:t>2/9/17</a:t>
            </a:fld>
            <a:endParaRPr lang="en-US"/>
          </a:p>
        </p:txBody>
      </p:sp>
      <p:sp>
        <p:nvSpPr>
          <p:cNvPr id="6" name="Footer Placeholder 4"/>
          <p:cNvSpPr>
            <a:spLocks noGrp="1"/>
          </p:cNvSpPr>
          <p:nvPr>
            <p:ph type="ftr" sz="quarter" idx="11"/>
          </p:nvPr>
        </p:nvSpPr>
        <p:spPr/>
        <p:txBody>
          <a:bodyPr/>
          <a:lstStyle>
            <a:lvl1pPr>
              <a:defRPr smtClean="0"/>
            </a:lvl1pPr>
          </a:lstStyle>
          <a:p>
            <a:pPr>
              <a:defRPr/>
            </a:pPr>
            <a:endParaRPr lang="en-US"/>
          </a:p>
        </p:txBody>
      </p:sp>
      <p:sp>
        <p:nvSpPr>
          <p:cNvPr id="8" name="Slide Number Placeholder 5"/>
          <p:cNvSpPr>
            <a:spLocks noGrp="1"/>
          </p:cNvSpPr>
          <p:nvPr>
            <p:ph type="sldNum" sz="quarter" idx="12"/>
          </p:nvPr>
        </p:nvSpPr>
        <p:spPr>
          <a:xfrm>
            <a:off x="8582025" y="6408738"/>
            <a:ext cx="365125" cy="365125"/>
          </a:xfrm>
        </p:spPr>
        <p:txBody>
          <a:bodyPr/>
          <a:lstStyle>
            <a:lvl1pPr>
              <a:defRPr smtClean="0"/>
            </a:lvl1pPr>
          </a:lstStyle>
          <a:p>
            <a:pPr>
              <a:defRPr/>
            </a:pPr>
            <a:fld id="{30DB4A26-621D-B044-875E-BFD9EAFD0D4E}" type="slidenum">
              <a:rPr lang="en-US"/>
              <a:pPr>
                <a:defRPr/>
              </a:pPr>
              <a:t>‹#›</a:t>
            </a:fld>
            <a:endParaRPr lang="en-US"/>
          </a:p>
        </p:txBody>
      </p:sp>
    </p:spTree>
    <p:extLst>
      <p:ext uri="{BB962C8B-B14F-4D97-AF65-F5344CB8AC3E}">
        <p14:creationId xmlns:p14="http://schemas.microsoft.com/office/powerpoint/2010/main" val="1428927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slide - blue bar">
    <p:spTree>
      <p:nvGrpSpPr>
        <p:cNvPr id="1" name=""/>
        <p:cNvGrpSpPr/>
        <p:nvPr/>
      </p:nvGrpSpPr>
      <p:grpSpPr>
        <a:xfrm>
          <a:off x="0" y="0"/>
          <a:ext cx="0" cy="0"/>
          <a:chOff x="0" y="0"/>
          <a:chExt cx="0" cy="0"/>
        </a:xfrm>
      </p:grpSpPr>
      <p:pic>
        <p:nvPicPr>
          <p:cNvPr id="2" name="Picture 10" descr="BSCP-2013_5x3.JPG"/>
          <p:cNvPicPr>
            <a:picLocks noChangeAspect="1"/>
          </p:cNvPicPr>
          <p:nvPr userDrawn="1"/>
        </p:nvPicPr>
        <p:blipFill>
          <a:blip r:embed="rId2">
            <a:extLst>
              <a:ext uri="{28A0092B-C50C-407E-A947-70E740481C1C}">
                <a14:useLocalDpi xmlns:a14="http://schemas.microsoft.com/office/drawing/2010/main" val="0"/>
              </a:ext>
            </a:extLst>
          </a:blip>
          <a:srcRect l="2856" t="4568" r="62857" b="17758"/>
          <a:stretch>
            <a:fillRect/>
          </a:stretch>
        </p:blipFill>
        <p:spPr bwMode="auto">
          <a:xfrm>
            <a:off x="8404225" y="5464175"/>
            <a:ext cx="6985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Date Placeholder 1"/>
          <p:cNvSpPr>
            <a:spLocks noGrp="1"/>
          </p:cNvSpPr>
          <p:nvPr>
            <p:ph type="dt" sz="half" idx="10"/>
          </p:nvPr>
        </p:nvSpPr>
        <p:spPr/>
        <p:txBody>
          <a:bodyPr/>
          <a:lstStyle>
            <a:lvl1pPr>
              <a:defRPr smtClean="0"/>
            </a:lvl1pPr>
          </a:lstStyle>
          <a:p>
            <a:pPr>
              <a:defRPr/>
            </a:pPr>
            <a:fld id="{E4DE876A-07C8-B042-A115-84B29C4601B0}" type="datetime1">
              <a:rPr lang="en-US"/>
              <a:pPr>
                <a:defRPr/>
              </a:pPr>
              <a:t>2/9/17</a:t>
            </a:fld>
            <a:endParaRPr lang="en-US"/>
          </a:p>
        </p:txBody>
      </p:sp>
      <p:sp>
        <p:nvSpPr>
          <p:cNvPr id="4" name="Footer Placeholder 2"/>
          <p:cNvSpPr>
            <a:spLocks noGrp="1"/>
          </p:cNvSpPr>
          <p:nvPr>
            <p:ph type="ftr" sz="quarter" idx="11"/>
          </p:nvPr>
        </p:nvSpPr>
        <p:spPr/>
        <p:txBody>
          <a:bodyPr/>
          <a:lstStyle>
            <a:lvl1pPr>
              <a:defRPr smtClean="0"/>
            </a:lvl1pPr>
          </a:lstStyle>
          <a:p>
            <a:pPr>
              <a:defRPr/>
            </a:pPr>
            <a:endParaRPr lang="en-US"/>
          </a:p>
        </p:txBody>
      </p:sp>
      <p:sp>
        <p:nvSpPr>
          <p:cNvPr id="5" name="Slide Number Placeholder 3"/>
          <p:cNvSpPr>
            <a:spLocks noGrp="1"/>
          </p:cNvSpPr>
          <p:nvPr>
            <p:ph type="sldNum" sz="quarter" idx="12"/>
          </p:nvPr>
        </p:nvSpPr>
        <p:spPr>
          <a:xfrm>
            <a:off x="8570913" y="6408738"/>
            <a:ext cx="365125" cy="365125"/>
          </a:xfrm>
        </p:spPr>
        <p:txBody>
          <a:bodyPr/>
          <a:lstStyle>
            <a:lvl1pPr>
              <a:defRPr smtClean="0"/>
            </a:lvl1pPr>
          </a:lstStyle>
          <a:p>
            <a:pPr>
              <a:defRPr/>
            </a:pPr>
            <a:fld id="{9FFD090E-727B-E64E-B6AD-4E3620AD8F2E}" type="slidenum">
              <a:rPr lang="en-US"/>
              <a:pPr>
                <a:defRPr/>
              </a:pPr>
              <a:t>‹#›</a:t>
            </a:fld>
            <a:endParaRPr lang="en-US"/>
          </a:p>
        </p:txBody>
      </p:sp>
    </p:spTree>
    <p:extLst>
      <p:ext uri="{BB962C8B-B14F-4D97-AF65-F5344CB8AC3E}">
        <p14:creationId xmlns:p14="http://schemas.microsoft.com/office/powerpoint/2010/main" val="1262380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mparison slide - no blue bar">
    <p:bg>
      <p:bgRef idx="1003">
        <a:schemeClr val="bg1"/>
      </p:bgRef>
    </p:bg>
    <p:spTree>
      <p:nvGrpSpPr>
        <p:cNvPr id="1" name=""/>
        <p:cNvGrpSpPr/>
        <p:nvPr/>
      </p:nvGrpSpPr>
      <p:grpSpPr>
        <a:xfrm>
          <a:off x="0" y="0"/>
          <a:ext cx="0" cy="0"/>
          <a:chOff x="0" y="0"/>
          <a:chExt cx="0" cy="0"/>
        </a:xfrm>
      </p:grpSpPr>
      <p:pic>
        <p:nvPicPr>
          <p:cNvPr id="7" name="Picture 10" descr="BSCP-2013_5x3.JPG"/>
          <p:cNvPicPr>
            <a:picLocks noChangeAspect="1"/>
          </p:cNvPicPr>
          <p:nvPr userDrawn="1"/>
        </p:nvPicPr>
        <p:blipFill>
          <a:blip r:embed="rId2">
            <a:extLst>
              <a:ext uri="{28A0092B-C50C-407E-A947-70E740481C1C}">
                <a14:useLocalDpi xmlns:a14="http://schemas.microsoft.com/office/drawing/2010/main" val="0"/>
              </a:ext>
            </a:extLst>
          </a:blip>
          <a:srcRect l="2856" t="4568" r="62857" b="17758"/>
          <a:stretch>
            <a:fillRect/>
          </a:stretch>
        </p:blipFill>
        <p:spPr bwMode="auto">
          <a:xfrm>
            <a:off x="8404225" y="5464175"/>
            <a:ext cx="6985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5" name="Content Placeholder 4"/>
          <p:cNvSpPr>
            <a:spLocks noGrp="1"/>
          </p:cNvSpPr>
          <p:nvPr>
            <p:ph sz="quarter" idx="2"/>
          </p:nvPr>
        </p:nvSpPr>
        <p:spPr>
          <a:xfrm>
            <a:off x="457200" y="1444294"/>
            <a:ext cx="4040188" cy="3965906"/>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6"/>
          <p:cNvSpPr>
            <a:spLocks noGrp="1"/>
          </p:cNvSpPr>
          <p:nvPr>
            <p:ph type="dt" sz="half" idx="10"/>
          </p:nvPr>
        </p:nvSpPr>
        <p:spPr/>
        <p:txBody>
          <a:bodyPr/>
          <a:lstStyle>
            <a:lvl1pPr>
              <a:defRPr smtClean="0"/>
            </a:lvl1pPr>
          </a:lstStyle>
          <a:p>
            <a:pPr>
              <a:defRPr/>
            </a:pPr>
            <a:fld id="{54B65767-BF51-F345-B439-C6D65CB8AAA1}" type="datetime1">
              <a:rPr lang="en-US"/>
              <a:pPr>
                <a:defRPr/>
              </a:pPr>
              <a:t>2/9/17</a:t>
            </a:fld>
            <a:endParaRPr lang="en-US"/>
          </a:p>
        </p:txBody>
      </p:sp>
      <p:sp>
        <p:nvSpPr>
          <p:cNvPr id="9" name="Footer Placeholder 7"/>
          <p:cNvSpPr>
            <a:spLocks noGrp="1"/>
          </p:cNvSpPr>
          <p:nvPr>
            <p:ph type="ftr" sz="quarter" idx="11"/>
          </p:nvPr>
        </p:nvSpPr>
        <p:spPr/>
        <p:txBody>
          <a:bodyPr/>
          <a:lstStyle>
            <a:lvl1pPr>
              <a:defRPr smtClean="0"/>
            </a:lvl1pPr>
          </a:lstStyle>
          <a:p>
            <a:pPr>
              <a:defRPr/>
            </a:pPr>
            <a:endParaRPr lang="en-US"/>
          </a:p>
        </p:txBody>
      </p:sp>
      <p:sp>
        <p:nvSpPr>
          <p:cNvPr id="10" name="Slide Number Placeholder 8"/>
          <p:cNvSpPr>
            <a:spLocks noGrp="1"/>
          </p:cNvSpPr>
          <p:nvPr>
            <p:ph type="sldNum" sz="quarter" idx="12"/>
          </p:nvPr>
        </p:nvSpPr>
        <p:spPr>
          <a:xfrm>
            <a:off x="8570913" y="6408738"/>
            <a:ext cx="365125" cy="365125"/>
          </a:xfrm>
        </p:spPr>
        <p:txBody>
          <a:bodyPr/>
          <a:lstStyle>
            <a:lvl1pPr>
              <a:defRPr smtClean="0"/>
            </a:lvl1pPr>
          </a:lstStyle>
          <a:p>
            <a:pPr>
              <a:defRPr/>
            </a:pPr>
            <a:fld id="{568A76E3-2FD4-5743-8D04-E154DD113B03}" type="slidenum">
              <a:rPr lang="en-US"/>
              <a:pPr>
                <a:defRPr/>
              </a:pPr>
              <a:t>‹#›</a:t>
            </a:fld>
            <a:endParaRPr lang="en-US"/>
          </a:p>
        </p:txBody>
      </p:sp>
    </p:spTree>
    <p:extLst>
      <p:ext uri="{BB962C8B-B14F-4D97-AF65-F5344CB8AC3E}">
        <p14:creationId xmlns:p14="http://schemas.microsoft.com/office/powerpoint/2010/main" val="1963601055"/>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 no bar">
    <p:bg>
      <p:bgRef idx="1003">
        <a:schemeClr val="bg1"/>
      </p:bgRef>
    </p:bg>
    <p:spTree>
      <p:nvGrpSpPr>
        <p:cNvPr id="1" name=""/>
        <p:cNvGrpSpPr/>
        <p:nvPr/>
      </p:nvGrpSpPr>
      <p:grpSpPr>
        <a:xfrm>
          <a:off x="0" y="0"/>
          <a:ext cx="0" cy="0"/>
          <a:chOff x="0" y="0"/>
          <a:chExt cx="0" cy="0"/>
        </a:xfrm>
      </p:grpSpPr>
      <p:pic>
        <p:nvPicPr>
          <p:cNvPr id="5" name="Picture 10" descr="BSCP-2013_5x3.JPG"/>
          <p:cNvPicPr>
            <a:picLocks noChangeAspect="1"/>
          </p:cNvPicPr>
          <p:nvPr userDrawn="1"/>
        </p:nvPicPr>
        <p:blipFill>
          <a:blip r:embed="rId2">
            <a:extLst>
              <a:ext uri="{28A0092B-C50C-407E-A947-70E740481C1C}">
                <a14:useLocalDpi xmlns:a14="http://schemas.microsoft.com/office/drawing/2010/main" val="0"/>
              </a:ext>
            </a:extLst>
          </a:blip>
          <a:srcRect l="2856" t="4568" r="62857" b="17758"/>
          <a:stretch>
            <a:fillRect/>
          </a:stretch>
        </p:blipFill>
        <p:spPr bwMode="auto">
          <a:xfrm>
            <a:off x="8404225" y="5464175"/>
            <a:ext cx="6985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l">
              <a:buNone/>
              <a:defRPr sz="2500" b="0">
                <a:solidFill>
                  <a:schemeClr val="accent1"/>
                </a:solidFill>
                <a:effectLst/>
              </a:defRPr>
            </a:lvl1pPr>
            <a:extLst/>
          </a:lstStyle>
          <a:p>
            <a:r>
              <a:rPr lang="en-US" dirty="0" smtClean="0"/>
              <a:t>Click to edit Master title style</a:t>
            </a:r>
            <a:endParaRPr lang="en-US" dirty="0"/>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p:txBody>
          <a:bodyPr/>
          <a:lstStyle>
            <a:lvl1pPr>
              <a:defRPr smtClean="0"/>
            </a:lvl1pPr>
          </a:lstStyle>
          <a:p>
            <a:pPr>
              <a:defRPr/>
            </a:pPr>
            <a:fld id="{341B3715-E0BB-9849-A6ED-00F318B4CCE3}" type="datetime1">
              <a:rPr lang="en-US"/>
              <a:pPr>
                <a:defRPr/>
              </a:pPr>
              <a:t>2/9/17</a:t>
            </a:fld>
            <a:endParaRPr lang="en-US"/>
          </a:p>
        </p:txBody>
      </p:sp>
      <p:sp>
        <p:nvSpPr>
          <p:cNvPr id="7" name="Footer Placeholder 5"/>
          <p:cNvSpPr>
            <a:spLocks noGrp="1"/>
          </p:cNvSpPr>
          <p:nvPr>
            <p:ph type="ftr" sz="quarter" idx="11"/>
          </p:nvPr>
        </p:nvSpPr>
        <p:spPr/>
        <p:txBody>
          <a:bodyPr/>
          <a:lstStyle>
            <a:lvl1pPr>
              <a:defRPr smtClean="0"/>
            </a:lvl1pPr>
          </a:lstStyle>
          <a:p>
            <a:pPr>
              <a:defRPr/>
            </a:pPr>
            <a:endParaRPr lang="en-US"/>
          </a:p>
        </p:txBody>
      </p:sp>
      <p:sp>
        <p:nvSpPr>
          <p:cNvPr id="8" name="Slide Number Placeholder 6"/>
          <p:cNvSpPr>
            <a:spLocks noGrp="1"/>
          </p:cNvSpPr>
          <p:nvPr>
            <p:ph type="sldNum" sz="quarter" idx="12"/>
          </p:nvPr>
        </p:nvSpPr>
        <p:spPr>
          <a:xfrm>
            <a:off x="8570913" y="6408738"/>
            <a:ext cx="365125" cy="365125"/>
          </a:xfrm>
        </p:spPr>
        <p:txBody>
          <a:bodyPr/>
          <a:lstStyle>
            <a:lvl1pPr>
              <a:defRPr smtClean="0"/>
            </a:lvl1pPr>
          </a:lstStyle>
          <a:p>
            <a:pPr>
              <a:defRPr/>
            </a:pPr>
            <a:fld id="{A3D5D1AA-8238-4A4D-A8E6-345C46289FA0}" type="slidenum">
              <a:rPr lang="en-US"/>
              <a:pPr>
                <a:defRPr/>
              </a:pPr>
              <a:t>‹#›</a:t>
            </a:fld>
            <a:endParaRPr lang="en-US"/>
          </a:p>
        </p:txBody>
      </p:sp>
    </p:spTree>
    <p:extLst>
      <p:ext uri="{BB962C8B-B14F-4D97-AF65-F5344CB8AC3E}">
        <p14:creationId xmlns:p14="http://schemas.microsoft.com/office/powerpoint/2010/main" val="4234386818"/>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AAB5308-1B62-2641-B710-B6B0A3913CC0}" type="datetimeFigureOut">
              <a:rPr lang="en-US" smtClean="0">
                <a:solidFill>
                  <a:prstClr val="black">
                    <a:tint val="75000"/>
                  </a:prstClr>
                </a:solidFill>
                <a:latin typeface="Calibri"/>
              </a:rPr>
              <a:pPr/>
              <a:t>2/9/17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82194A5-B67C-BF47-A247-CAB1534755F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93394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AB5308-1B62-2641-B710-B6B0A3913CC0}" type="datetimeFigureOut">
              <a:rPr lang="en-US" smtClean="0">
                <a:solidFill>
                  <a:prstClr val="black">
                    <a:tint val="75000"/>
                  </a:prstClr>
                </a:solidFill>
                <a:latin typeface="Calibri"/>
              </a:rPr>
              <a:pPr/>
              <a:t>2/9/17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82194A5-B67C-BF47-A247-CAB1534755F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699922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AB5308-1B62-2641-B710-B6B0A3913CC0}" type="datetimeFigureOut">
              <a:rPr lang="en-US" smtClean="0">
                <a:solidFill>
                  <a:prstClr val="black">
                    <a:tint val="75000"/>
                  </a:prstClr>
                </a:solidFill>
                <a:latin typeface="Calibri"/>
              </a:rPr>
              <a:pPr/>
              <a:t>2/9/17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82194A5-B67C-BF47-A247-CAB1534755F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302929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AAB5308-1B62-2641-B710-B6B0A3913CC0}" type="datetimeFigureOut">
              <a:rPr lang="en-US" smtClean="0">
                <a:solidFill>
                  <a:prstClr val="black">
                    <a:tint val="75000"/>
                  </a:prstClr>
                </a:solidFill>
                <a:latin typeface="Calibri"/>
              </a:rPr>
              <a:pPr/>
              <a:t>2/9/17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082194A5-B67C-BF47-A247-CAB1534755F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66570628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7"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6.xml"/><Relationship Id="rId12" Type="http://schemas.openxmlformats.org/officeDocument/2006/relationships/theme" Target="../theme/theme2.xml"/><Relationship Id="rId1" Type="http://schemas.openxmlformats.org/officeDocument/2006/relationships/slideLayout" Target="../slideLayouts/slideLayout6.xml"/><Relationship Id="rId2" Type="http://schemas.openxmlformats.org/officeDocument/2006/relationships/slideLayout" Target="../slideLayouts/slideLayout7.xml"/><Relationship Id="rId3" Type="http://schemas.openxmlformats.org/officeDocument/2006/relationships/slideLayout" Target="../slideLayouts/slideLayout8.xml"/><Relationship Id="rId4" Type="http://schemas.openxmlformats.org/officeDocument/2006/relationships/slideLayout" Target="../slideLayouts/slideLayout9.xml"/><Relationship Id="rId5" Type="http://schemas.openxmlformats.org/officeDocument/2006/relationships/slideLayout" Target="../slideLayouts/slideLayout10.xml"/><Relationship Id="rId6" Type="http://schemas.openxmlformats.org/officeDocument/2006/relationships/slideLayout" Target="../slideLayouts/slideLayout11.xml"/><Relationship Id="rId7" Type="http://schemas.openxmlformats.org/officeDocument/2006/relationships/slideLayout" Target="../slideLayouts/slideLayout12.xml"/><Relationship Id="rId8" Type="http://schemas.openxmlformats.org/officeDocument/2006/relationships/slideLayout" Target="../slideLayouts/slideLayout13.xml"/><Relationship Id="rId9" Type="http://schemas.openxmlformats.org/officeDocument/2006/relationships/slideLayout" Target="../slideLayouts/slideLayout14.xml"/><Relationship Id="rId10"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defTabSz="914400">
              <a:defRPr/>
            </a:pPr>
            <a:endParaRPr lang="en-US">
              <a:solidFill>
                <a:prstClr val="black"/>
              </a:solidFill>
              <a:latin typeface="Lucida Sans Unicode"/>
              <a:ea typeface="ＭＳ Ｐゴシック" charset="0"/>
              <a:cs typeface="ＭＳ Ｐゴシック" charset="0"/>
            </a:endParaRPr>
          </a:p>
        </p:txBody>
      </p:sp>
      <p:sp>
        <p:nvSpPr>
          <p:cNvPr id="49155" name="Freeform 11"/>
          <p:cNvSpPr>
            <a:spLocks/>
          </p:cNvSpPr>
          <p:nvPr/>
        </p:nvSpPr>
        <p:spPr bwMode="auto">
          <a:xfrm>
            <a:off x="485775" y="5938838"/>
            <a:ext cx="3690938" cy="93345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a:lstStyle/>
          <a:p>
            <a:pPr defTabSz="914400" eaLnBrk="0" fontAlgn="base" hangingPunct="0">
              <a:spcBef>
                <a:spcPct val="0"/>
              </a:spcBef>
              <a:spcAft>
                <a:spcPct val="0"/>
              </a:spcAft>
            </a:pPr>
            <a:endParaRPr lang="en-US">
              <a:solidFill>
                <a:prstClr val="black"/>
              </a:solidFill>
              <a:latin typeface="Arial" charset="0"/>
              <a:ea typeface="ＭＳ Ｐゴシック" charset="0"/>
              <a:cs typeface="ＭＳ Ｐゴシック" charset="0"/>
            </a:endParaRPr>
          </a:p>
        </p:txBody>
      </p:sp>
      <p:sp>
        <p:nvSpPr>
          <p:cNvPr id="14" name="Right Triangle 13"/>
          <p:cNvSpPr>
            <a:spLocks/>
          </p:cNvSpPr>
          <p:nvPr/>
        </p:nvSpPr>
        <p:spPr bwMode="auto">
          <a:xfrm>
            <a:off x="-6042" y="5791253"/>
            <a:ext cx="3402314" cy="1080868"/>
          </a:xfrm>
          <a:prstGeom prst="rtTriangle">
            <a:avLst/>
          </a:prstGeom>
          <a:blipFill>
            <a:blip r:embed="rId7"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defTabSz="914400" fontAlgn="base">
              <a:spcBef>
                <a:spcPct val="0"/>
              </a:spcBef>
              <a:spcAft>
                <a:spcPct val="0"/>
              </a:spcAft>
              <a:defRPr/>
            </a:pPr>
            <a:endParaRPr lang="en-US" smtClean="0">
              <a:solidFill>
                <a:srgbClr val="FFFFFF"/>
              </a:solidFill>
              <a:latin typeface="Lucida Sans Unicode" charset="0"/>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49161" name="Text Placeholder 29"/>
          <p:cNvSpPr>
            <a:spLocks noGrp="1"/>
          </p:cNvSpPr>
          <p:nvPr>
            <p:ph type="body" idx="1"/>
          </p:nvPr>
        </p:nvSpPr>
        <p:spPr bwMode="auto">
          <a:xfrm>
            <a:off x="457200" y="1481138"/>
            <a:ext cx="8229600" cy="4525962"/>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wrap="square" lIns="91440" tIns="45720" rIns="91440" bIns="45720" numCol="1" anchor="b" anchorCtr="0" compatLnSpc="1">
            <a:prstTxWarp prst="textNoShape">
              <a:avLst/>
            </a:prstTxWarp>
          </a:bodyPr>
          <a:lstStyle>
            <a:lvl1pPr eaLnBrk="1" hangingPunct="1">
              <a:defRPr sz="1000" smtClean="0">
                <a:solidFill>
                  <a:prstClr val="black"/>
                </a:solidFill>
                <a:latin typeface="Lucida Sans Unicode" charset="0"/>
              </a:defRPr>
            </a:lvl1pPr>
          </a:lstStyle>
          <a:p>
            <a:pPr defTabSz="914400" fontAlgn="base">
              <a:spcBef>
                <a:spcPct val="0"/>
              </a:spcBef>
              <a:spcAft>
                <a:spcPct val="0"/>
              </a:spcAft>
              <a:defRPr/>
            </a:pPr>
            <a:fld id="{83D378D0-6EAA-8149-8896-F51E20620A84}" type="datetime1">
              <a:rPr lang="en-US">
                <a:ea typeface="ＭＳ Ｐゴシック" charset="0"/>
                <a:cs typeface="ＭＳ Ｐゴシック" charset="0"/>
              </a:rPr>
              <a:pPr defTabSz="914400" fontAlgn="base">
                <a:spcBef>
                  <a:spcPct val="0"/>
                </a:spcBef>
                <a:spcAft>
                  <a:spcPct val="0"/>
                </a:spcAft>
                <a:defRPr/>
              </a:pPr>
              <a:t>2/9/17</a:t>
            </a:fld>
            <a:endParaRPr lang="en-US">
              <a:ea typeface="ＭＳ Ｐゴシック" charset="0"/>
              <a:cs typeface="ＭＳ Ｐゴシック" charset="0"/>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000" smtClean="0">
                <a:solidFill>
                  <a:prstClr val="black"/>
                </a:solidFill>
                <a:latin typeface="Lucida Sans Unicode" charset="0"/>
              </a:defRPr>
            </a:lvl1pPr>
          </a:lstStyle>
          <a:p>
            <a:pPr defTabSz="914400" fontAlgn="base">
              <a:spcBef>
                <a:spcPct val="0"/>
              </a:spcBef>
              <a:spcAft>
                <a:spcPct val="0"/>
              </a:spcAft>
              <a:defRPr/>
            </a:pPr>
            <a:endParaRPr lang="en-US">
              <a:ea typeface="ＭＳ Ｐゴシック" charset="0"/>
              <a:cs typeface="ＭＳ Ｐゴシック" charset="0"/>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000" smtClean="0">
                <a:solidFill>
                  <a:prstClr val="black"/>
                </a:solidFill>
                <a:latin typeface="Lucida Sans Unicode" charset="0"/>
              </a:defRPr>
            </a:lvl1pPr>
          </a:lstStyle>
          <a:p>
            <a:pPr defTabSz="914400" fontAlgn="base">
              <a:spcBef>
                <a:spcPct val="0"/>
              </a:spcBef>
              <a:spcAft>
                <a:spcPct val="0"/>
              </a:spcAft>
              <a:defRPr/>
            </a:pPr>
            <a:fld id="{1DAC95FC-63A1-504A-977A-6C0017A4F524}" type="slidenum">
              <a:rPr lang="en-US">
                <a:ea typeface="ＭＳ Ｐゴシック" charset="0"/>
                <a:cs typeface="ＭＳ Ｐゴシック" charset="0"/>
              </a:rPr>
              <a:pPr defTabSz="914400" fontAlgn="base">
                <a:spcBef>
                  <a:spcPct val="0"/>
                </a:spcBef>
                <a:spcAft>
                  <a:spcPct val="0"/>
                </a:spcAft>
                <a:defRPr/>
              </a:pPr>
              <a:t>‹#›</a:t>
            </a:fld>
            <a:endParaRPr lang="en-US">
              <a:ea typeface="ＭＳ Ｐゴシック" charset="0"/>
              <a:cs typeface="ＭＳ Ｐゴシック"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ftr="0" dt="0"/>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ＭＳ Ｐゴシック" charset="0"/>
          <a:cs typeface="ＭＳ Ｐゴシック" charset="0"/>
        </a:defRPr>
      </a:lvl1pPr>
      <a:lvl2pPr algn="l" rtl="0" eaLnBrk="0" fontAlgn="base" hangingPunct="0">
        <a:spcBef>
          <a:spcPct val="0"/>
        </a:spcBef>
        <a:spcAft>
          <a:spcPct val="0"/>
        </a:spcAft>
        <a:defRPr sz="4100" b="1">
          <a:solidFill>
            <a:schemeClr val="tx2"/>
          </a:solidFill>
          <a:latin typeface="Lucida Sans Unicode" pitchFamily="34" charset="0"/>
          <a:ea typeface="ＭＳ Ｐゴシック" charset="0"/>
          <a:cs typeface="ＭＳ Ｐゴシック" charset="0"/>
        </a:defRPr>
      </a:lvl2pPr>
      <a:lvl3pPr algn="l" rtl="0" eaLnBrk="0" fontAlgn="base" hangingPunct="0">
        <a:spcBef>
          <a:spcPct val="0"/>
        </a:spcBef>
        <a:spcAft>
          <a:spcPct val="0"/>
        </a:spcAft>
        <a:defRPr sz="4100" b="1">
          <a:solidFill>
            <a:schemeClr val="tx2"/>
          </a:solidFill>
          <a:latin typeface="Lucida Sans Unicode" pitchFamily="34" charset="0"/>
          <a:ea typeface="ＭＳ Ｐゴシック" charset="0"/>
          <a:cs typeface="ＭＳ Ｐゴシック" charset="0"/>
        </a:defRPr>
      </a:lvl3pPr>
      <a:lvl4pPr algn="l" rtl="0" eaLnBrk="0" fontAlgn="base" hangingPunct="0">
        <a:spcBef>
          <a:spcPct val="0"/>
        </a:spcBef>
        <a:spcAft>
          <a:spcPct val="0"/>
        </a:spcAft>
        <a:defRPr sz="4100" b="1">
          <a:solidFill>
            <a:schemeClr val="tx2"/>
          </a:solidFill>
          <a:latin typeface="Lucida Sans Unicode" pitchFamily="34" charset="0"/>
          <a:ea typeface="ＭＳ Ｐゴシック" charset="0"/>
          <a:cs typeface="ＭＳ Ｐゴシック" charset="0"/>
        </a:defRPr>
      </a:lvl4pPr>
      <a:lvl5pPr algn="l" rtl="0" eaLnBrk="0" fontAlgn="base" hangingPunct="0">
        <a:spcBef>
          <a:spcPct val="0"/>
        </a:spcBef>
        <a:spcAft>
          <a:spcPct val="0"/>
        </a:spcAft>
        <a:defRPr sz="4100" b="1">
          <a:solidFill>
            <a:schemeClr val="tx2"/>
          </a:solidFill>
          <a:latin typeface="Lucida Sans Unicode" pitchFamily="34" charset="0"/>
          <a:ea typeface="ＭＳ Ｐゴシック" charset="0"/>
          <a:cs typeface="ＭＳ Ｐゴシック"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charset="0"/>
        <a:buChar char=""/>
        <a:defRPr sz="2700" kern="1200">
          <a:solidFill>
            <a:schemeClr val="tx1"/>
          </a:solidFill>
          <a:latin typeface="+mn-lt"/>
          <a:ea typeface="ＭＳ Ｐゴシック" charset="0"/>
          <a:cs typeface="ＭＳ Ｐゴシック" charset="0"/>
        </a:defRPr>
      </a:lvl1pPr>
      <a:lvl2pPr marL="620713" indent="-228600" algn="l" rtl="0" eaLnBrk="0" fontAlgn="base" hangingPunct="0">
        <a:spcBef>
          <a:spcPts val="325"/>
        </a:spcBef>
        <a:spcAft>
          <a:spcPct val="0"/>
        </a:spcAft>
        <a:buClr>
          <a:schemeClr val="accent1"/>
        </a:buClr>
        <a:buFont typeface="Verdana" charset="0"/>
        <a:buChar char="◦"/>
        <a:defRPr sz="2300" kern="1200">
          <a:solidFill>
            <a:schemeClr val="tx1"/>
          </a:solidFill>
          <a:latin typeface="+mn-lt"/>
          <a:ea typeface="ＭＳ Ｐゴシック" charset="0"/>
          <a:cs typeface="+mn-cs"/>
        </a:defRPr>
      </a:lvl2pPr>
      <a:lvl3pPr marL="858838" indent="-228600" algn="l" rtl="0" eaLnBrk="0" fontAlgn="base" hangingPunct="0">
        <a:spcBef>
          <a:spcPts val="350"/>
        </a:spcBef>
        <a:spcAft>
          <a:spcPct val="0"/>
        </a:spcAft>
        <a:buClr>
          <a:schemeClr val="accent2"/>
        </a:buClr>
        <a:buSzPct val="100000"/>
        <a:buFont typeface="Wingdings 2" charset="0"/>
        <a:buChar char=""/>
        <a:defRPr sz="2100" kern="1200">
          <a:solidFill>
            <a:schemeClr val="tx1"/>
          </a:solidFill>
          <a:latin typeface="+mn-lt"/>
          <a:ea typeface="ＭＳ Ｐゴシック" charset="0"/>
          <a:cs typeface="+mn-cs"/>
        </a:defRPr>
      </a:lvl3pPr>
      <a:lvl4pPr marL="1143000" indent="-228600" algn="l" rtl="0" eaLnBrk="0" fontAlgn="base" hangingPunct="0">
        <a:spcBef>
          <a:spcPts val="350"/>
        </a:spcBef>
        <a:spcAft>
          <a:spcPct val="0"/>
        </a:spcAft>
        <a:buClr>
          <a:schemeClr val="accent2"/>
        </a:buClr>
        <a:buFont typeface="Wingdings 2" charset="0"/>
        <a:buChar char=""/>
        <a:defRPr sz="1900" kern="1200">
          <a:solidFill>
            <a:schemeClr val="tx1"/>
          </a:solidFill>
          <a:latin typeface="+mn-lt"/>
          <a:ea typeface="ＭＳ Ｐゴシック" charset="0"/>
          <a:cs typeface="+mn-cs"/>
        </a:defRPr>
      </a:lvl4pPr>
      <a:lvl5pPr marL="1371600" indent="-228600" algn="l" rtl="0" eaLnBrk="0" fontAlgn="base" hangingPunct="0">
        <a:spcBef>
          <a:spcPts val="350"/>
        </a:spcBef>
        <a:spcAft>
          <a:spcPct val="0"/>
        </a:spcAft>
        <a:buClr>
          <a:schemeClr val="accent2"/>
        </a:buClr>
        <a:buFont typeface="Wingdings 2" charset="0"/>
        <a:buChar char=""/>
        <a:defRPr kern="1200">
          <a:solidFill>
            <a:schemeClr val="tx1"/>
          </a:solidFill>
          <a:latin typeface="+mn-lt"/>
          <a:ea typeface="ＭＳ Ｐゴシック" charset="0"/>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AB5308-1B62-2641-B710-B6B0A3913CC0}" type="datetimeFigureOut">
              <a:rPr lang="en-US" smtClean="0">
                <a:solidFill>
                  <a:prstClr val="black">
                    <a:tint val="75000"/>
                  </a:prstClr>
                </a:solidFill>
                <a:latin typeface="Calibri"/>
              </a:rPr>
              <a:pPr/>
              <a:t>2/9/17</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2194A5-B67C-BF47-A247-CAB1534755F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982833275"/>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1.xml"/><Relationship Id="rId2" Type="http://schemas.openxmlformats.org/officeDocument/2006/relationships/image" Target="../media/image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www.fitwig.blog"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5.emf"/><Relationship Id="rId4" Type="http://schemas.openxmlformats.org/officeDocument/2006/relationships/image" Target="../media/image9.emf"/><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www2.ed.gov/policy/elsec/leg/essa/essaaccountstplans1129.pdf"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4" Type="http://schemas.openxmlformats.org/officeDocument/2006/relationships/image" Target="../media/image4.pn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122612"/>
            <a:ext cx="7772400" cy="1830388"/>
          </a:xfrm>
        </p:spPr>
        <p:txBody>
          <a:bodyPr>
            <a:noAutofit/>
          </a:bodyPr>
          <a:lstStyle/>
          <a:p>
            <a:pPr eaLnBrk="1" fontAlgn="auto" hangingPunct="1">
              <a:spcAft>
                <a:spcPts val="0"/>
              </a:spcAft>
              <a:defRPr/>
            </a:pPr>
            <a:r>
              <a:rPr lang="en-US" altLang="en-US" sz="4000" dirty="0" smtClean="0">
                <a:solidFill>
                  <a:srgbClr val="000000"/>
                </a:solidFill>
                <a:cs typeface="+mj-cs"/>
              </a:rPr>
              <a:t>Financial Transparency Working Group</a:t>
            </a:r>
            <a:r>
              <a:rPr lang="en-US" altLang="en-US" sz="4000" dirty="0">
                <a:solidFill>
                  <a:srgbClr val="000000"/>
                </a:solidFill>
                <a:cs typeface="+mj-cs"/>
              </a:rPr>
              <a:t/>
            </a:r>
            <a:br>
              <a:rPr lang="en-US" altLang="en-US" sz="4000" dirty="0">
                <a:solidFill>
                  <a:srgbClr val="000000"/>
                </a:solidFill>
                <a:cs typeface="+mj-cs"/>
              </a:rPr>
            </a:br>
            <a:r>
              <a:rPr lang="en-US" altLang="en-US" sz="4000" dirty="0">
                <a:solidFill>
                  <a:srgbClr val="000000"/>
                </a:solidFill>
                <a:cs typeface="+mj-cs"/>
              </a:rPr>
              <a:t>“</a:t>
            </a:r>
            <a:r>
              <a:rPr lang="en-US" altLang="ja-JP" sz="4000" dirty="0" err="1" smtClean="0">
                <a:solidFill>
                  <a:srgbClr val="000000"/>
                </a:solidFill>
                <a:cs typeface="+mj-cs"/>
              </a:rPr>
              <a:t>FiTWiG</a:t>
            </a:r>
            <a:r>
              <a:rPr lang="en-US" altLang="en-US" sz="4000" dirty="0" smtClean="0">
                <a:solidFill>
                  <a:srgbClr val="000000"/>
                </a:solidFill>
                <a:cs typeface="+mj-cs"/>
              </a:rPr>
              <a:t>”</a:t>
            </a:r>
            <a:br>
              <a:rPr lang="en-US" altLang="en-US" sz="4000" dirty="0" smtClean="0">
                <a:solidFill>
                  <a:srgbClr val="000000"/>
                </a:solidFill>
                <a:cs typeface="+mj-cs"/>
              </a:rPr>
            </a:br>
            <a:r>
              <a:rPr lang="en-US" altLang="en-US" sz="3000" dirty="0" smtClean="0">
                <a:solidFill>
                  <a:srgbClr val="000000"/>
                </a:solidFill>
                <a:cs typeface="+mj-cs"/>
              </a:rPr>
              <a:t>Uniform Procedure Work Session</a:t>
            </a:r>
            <a:r>
              <a:rPr lang="en-US" altLang="ja-JP" sz="4000" dirty="0">
                <a:solidFill>
                  <a:srgbClr val="000000"/>
                </a:solidFill>
                <a:cs typeface="+mj-cs"/>
              </a:rPr>
              <a:t/>
            </a:r>
            <a:br>
              <a:rPr lang="en-US" altLang="ja-JP" sz="4000" dirty="0">
                <a:solidFill>
                  <a:srgbClr val="000000"/>
                </a:solidFill>
                <a:cs typeface="+mj-cs"/>
              </a:rPr>
            </a:br>
            <a:r>
              <a:rPr lang="en-US" altLang="ja-JP" sz="3000" dirty="0" smtClean="0">
                <a:solidFill>
                  <a:srgbClr val="000000"/>
                </a:solidFill>
                <a:cs typeface="+mj-cs"/>
              </a:rPr>
              <a:t>Feb. 9, 2017</a:t>
            </a:r>
            <a:r>
              <a:rPr lang="en-US" altLang="ja-JP" sz="3000" dirty="0">
                <a:solidFill>
                  <a:srgbClr val="000000"/>
                </a:solidFill>
                <a:cs typeface="+mj-cs"/>
              </a:rPr>
              <a:t/>
            </a:r>
            <a:br>
              <a:rPr lang="en-US" altLang="ja-JP" sz="3000" dirty="0">
                <a:solidFill>
                  <a:srgbClr val="000000"/>
                </a:solidFill>
                <a:cs typeface="+mj-cs"/>
              </a:rPr>
            </a:br>
            <a:endParaRPr lang="en-US" sz="3000" dirty="0">
              <a:ea typeface="+mj-ea"/>
              <a:cs typeface="+mj-cs"/>
            </a:endParaRPr>
          </a:p>
        </p:txBody>
      </p:sp>
      <p:sp>
        <p:nvSpPr>
          <p:cNvPr id="3" name="Subtitle 1"/>
          <p:cNvSpPr txBox="1">
            <a:spLocks/>
          </p:cNvSpPr>
          <p:nvPr/>
        </p:nvSpPr>
        <p:spPr>
          <a:xfrm>
            <a:off x="355731" y="5914403"/>
            <a:ext cx="4857400" cy="1490134"/>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lnSpc>
                <a:spcPct val="80000"/>
              </a:lnSpc>
            </a:pPr>
            <a:r>
              <a:rPr lang="en-US" sz="1800" dirty="0" smtClean="0">
                <a:solidFill>
                  <a:prstClr val="white"/>
                </a:solidFill>
                <a:latin typeface="Helvetica Neue"/>
                <a:cs typeface="Helvetica Neue"/>
              </a:rPr>
              <a:t>Hosted by:</a:t>
            </a:r>
          </a:p>
          <a:p>
            <a:pPr algn="l">
              <a:lnSpc>
                <a:spcPct val="80000"/>
              </a:lnSpc>
            </a:pPr>
            <a:r>
              <a:rPr lang="en-US" sz="1800" dirty="0" err="1" smtClean="0">
                <a:solidFill>
                  <a:prstClr val="white"/>
                </a:solidFill>
                <a:latin typeface="Helvetica Neue"/>
                <a:cs typeface="Helvetica Neue"/>
              </a:rPr>
              <a:t>Edunomics</a:t>
            </a:r>
            <a:r>
              <a:rPr lang="en-US" sz="1800" dirty="0" smtClean="0">
                <a:solidFill>
                  <a:prstClr val="white"/>
                </a:solidFill>
                <a:latin typeface="Helvetica Neue"/>
                <a:cs typeface="Helvetica Neue"/>
              </a:rPr>
              <a:t> Lab at Georgetown University</a:t>
            </a:r>
            <a:endParaRPr lang="en-US" sz="1800" dirty="0">
              <a:solidFill>
                <a:prstClr val="white"/>
              </a:solidFill>
              <a:latin typeface="Helvetica Neue"/>
              <a:cs typeface="Helvetica Neue"/>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1" y="71253"/>
            <a:ext cx="2311402" cy="1143000"/>
          </a:xfrm>
        </p:spPr>
        <p:txBody>
          <a:bodyPr>
            <a:noAutofit/>
          </a:bodyPr>
          <a:lstStyle/>
          <a:p>
            <a:pPr>
              <a:lnSpc>
                <a:spcPct val="90000"/>
              </a:lnSpc>
            </a:pPr>
            <a:r>
              <a:rPr lang="en-US" sz="2400" dirty="0" smtClean="0"/>
              <a:t>Basic approach to site-level accounting</a:t>
            </a:r>
            <a:endParaRPr lang="en-US" sz="2400" dirty="0"/>
          </a:p>
        </p:txBody>
      </p:sp>
      <p:sp>
        <p:nvSpPr>
          <p:cNvPr id="4" name="TextBox 3"/>
          <p:cNvSpPr txBox="1"/>
          <p:nvPr/>
        </p:nvSpPr>
        <p:spPr>
          <a:xfrm>
            <a:off x="139701" y="1218130"/>
            <a:ext cx="1955800" cy="1477328"/>
          </a:xfrm>
          <a:prstGeom prst="rect">
            <a:avLst/>
          </a:prstGeom>
          <a:noFill/>
          <a:ln>
            <a:solidFill>
              <a:srgbClr val="2DA2BF"/>
            </a:solidFill>
          </a:ln>
        </p:spPr>
        <p:txBody>
          <a:bodyPr wrap="square" rtlCol="0">
            <a:spAutoFit/>
          </a:bodyPr>
          <a:lstStyle/>
          <a:p>
            <a:r>
              <a:rPr lang="en-US" dirty="0" smtClean="0"/>
              <a:t>1. Specify objects and/or functions (or programs) to be coded to schools</a:t>
            </a:r>
            <a:endParaRPr lang="en-US" dirty="0"/>
          </a:p>
        </p:txBody>
      </p:sp>
      <p:sp>
        <p:nvSpPr>
          <p:cNvPr id="5" name="TextBox 4"/>
          <p:cNvSpPr txBox="1"/>
          <p:nvPr/>
        </p:nvSpPr>
        <p:spPr>
          <a:xfrm>
            <a:off x="139032" y="5028719"/>
            <a:ext cx="2241215" cy="1520123"/>
          </a:xfrm>
          <a:prstGeom prst="rect">
            <a:avLst/>
          </a:prstGeom>
          <a:noFill/>
          <a:ln>
            <a:solidFill>
              <a:srgbClr val="2DA2BF"/>
            </a:solidFill>
          </a:ln>
        </p:spPr>
        <p:txBody>
          <a:bodyPr wrap="square" rtlCol="0">
            <a:spAutoFit/>
          </a:bodyPr>
          <a:lstStyle/>
          <a:p>
            <a:r>
              <a:rPr lang="en-US" dirty="0" smtClean="0"/>
              <a:t>3. Neutral/LEA choice (about what coded directly to schools), but also apportion all central costs</a:t>
            </a:r>
            <a:endParaRPr lang="en-US" dirty="0"/>
          </a:p>
        </p:txBody>
      </p:sp>
      <p:sp>
        <p:nvSpPr>
          <p:cNvPr id="7" name="TextBox 6"/>
          <p:cNvSpPr txBox="1"/>
          <p:nvPr/>
        </p:nvSpPr>
        <p:spPr>
          <a:xfrm>
            <a:off x="139701" y="3163417"/>
            <a:ext cx="1924385" cy="1477328"/>
          </a:xfrm>
          <a:prstGeom prst="rect">
            <a:avLst/>
          </a:prstGeom>
          <a:noFill/>
          <a:ln>
            <a:solidFill>
              <a:srgbClr val="2DA2BF"/>
            </a:solidFill>
          </a:ln>
        </p:spPr>
        <p:txBody>
          <a:bodyPr wrap="square" rtlCol="0">
            <a:spAutoFit/>
          </a:bodyPr>
          <a:lstStyle/>
          <a:p>
            <a:r>
              <a:rPr lang="en-US" dirty="0" smtClean="0"/>
              <a:t>2. Specify a set of conditions for when costs are to be reported to school-level</a:t>
            </a:r>
            <a:endParaRPr lang="en-US" dirty="0"/>
          </a:p>
        </p:txBody>
      </p:sp>
      <p:sp>
        <p:nvSpPr>
          <p:cNvPr id="8" name="Title 1"/>
          <p:cNvSpPr txBox="1">
            <a:spLocks/>
          </p:cNvSpPr>
          <p:nvPr/>
        </p:nvSpPr>
        <p:spPr>
          <a:xfrm>
            <a:off x="2209801" y="71253"/>
            <a:ext cx="13462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ct val="90000"/>
              </a:lnSpc>
            </a:pPr>
            <a:r>
              <a:rPr lang="en-US" sz="2200" dirty="0" smtClean="0"/>
              <a:t>Examples</a:t>
            </a:r>
            <a:endParaRPr lang="en-US" sz="2200" dirty="0"/>
          </a:p>
        </p:txBody>
      </p:sp>
      <p:sp>
        <p:nvSpPr>
          <p:cNvPr id="9" name="TextBox 8"/>
          <p:cNvSpPr txBox="1"/>
          <p:nvPr/>
        </p:nvSpPr>
        <p:spPr>
          <a:xfrm>
            <a:off x="2197101" y="1365584"/>
            <a:ext cx="1625599" cy="861774"/>
          </a:xfrm>
          <a:prstGeom prst="rect">
            <a:avLst/>
          </a:prstGeom>
          <a:noFill/>
          <a:ln>
            <a:solidFill>
              <a:srgbClr val="2DA2BF"/>
            </a:solidFill>
          </a:ln>
        </p:spPr>
        <p:txBody>
          <a:bodyPr wrap="square" rtlCol="0">
            <a:spAutoFit/>
          </a:bodyPr>
          <a:lstStyle/>
          <a:p>
            <a:r>
              <a:rPr lang="en-US" sz="1600" dirty="0" smtClean="0"/>
              <a:t>SLFS categories</a:t>
            </a:r>
          </a:p>
          <a:p>
            <a:r>
              <a:rPr lang="en-US" sz="1600" dirty="0" smtClean="0"/>
              <a:t>RI COA</a:t>
            </a:r>
          </a:p>
          <a:p>
            <a:endParaRPr lang="en-US" dirty="0"/>
          </a:p>
        </p:txBody>
      </p:sp>
      <p:sp>
        <p:nvSpPr>
          <p:cNvPr id="10" name="Title 1"/>
          <p:cNvSpPr txBox="1">
            <a:spLocks/>
          </p:cNvSpPr>
          <p:nvPr/>
        </p:nvSpPr>
        <p:spPr>
          <a:xfrm>
            <a:off x="4435307" y="0"/>
            <a:ext cx="3381207" cy="805046"/>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ct val="90000"/>
              </a:lnSpc>
            </a:pPr>
            <a:r>
              <a:rPr lang="en-US" sz="2400" dirty="0" smtClean="0"/>
              <a:t>What is the work ahead?</a:t>
            </a:r>
            <a:endParaRPr lang="en-US" sz="2400" dirty="0"/>
          </a:p>
        </p:txBody>
      </p:sp>
      <p:sp>
        <p:nvSpPr>
          <p:cNvPr id="11" name="TextBox 10"/>
          <p:cNvSpPr txBox="1"/>
          <p:nvPr/>
        </p:nvSpPr>
        <p:spPr>
          <a:xfrm>
            <a:off x="3949031" y="1237514"/>
            <a:ext cx="5156870" cy="1815882"/>
          </a:xfrm>
          <a:prstGeom prst="rect">
            <a:avLst/>
          </a:prstGeom>
          <a:noFill/>
          <a:ln>
            <a:solidFill>
              <a:srgbClr val="2DA2BF"/>
            </a:solidFill>
          </a:ln>
        </p:spPr>
        <p:txBody>
          <a:bodyPr wrap="square" rtlCol="0">
            <a:spAutoFit/>
          </a:bodyPr>
          <a:lstStyle/>
          <a:p>
            <a:pPr marL="285750" indent="-285750">
              <a:buFont typeface="Arial"/>
              <a:buChar char="•"/>
            </a:pPr>
            <a:r>
              <a:rPr lang="en-US" sz="1600" i="1" dirty="0" smtClean="0"/>
              <a:t>Select objects, functions, etc.  </a:t>
            </a:r>
          </a:p>
          <a:p>
            <a:pPr marL="285750" indent="-285750">
              <a:buFont typeface="Arial"/>
              <a:buChar char="•"/>
            </a:pPr>
            <a:r>
              <a:rPr lang="en-US" sz="1600" i="1" dirty="0" smtClean="0"/>
              <a:t>Explore applicability across all school types</a:t>
            </a:r>
          </a:p>
          <a:p>
            <a:pPr marL="285750" indent="-285750">
              <a:buFont typeface="Arial"/>
              <a:buChar char="•"/>
            </a:pPr>
            <a:r>
              <a:rPr lang="en-US" sz="1600" i="1" dirty="0" smtClean="0"/>
              <a:t>Ensure training for proper coding</a:t>
            </a:r>
          </a:p>
          <a:p>
            <a:pPr marL="285750" indent="-285750">
              <a:buFont typeface="Arial"/>
              <a:buChar char="•"/>
            </a:pPr>
            <a:r>
              <a:rPr lang="en-US" sz="1600" i="1" dirty="0" smtClean="0"/>
              <a:t>Investigate patterns and practices</a:t>
            </a:r>
          </a:p>
          <a:p>
            <a:pPr marL="285750" indent="-285750">
              <a:buFont typeface="Arial"/>
              <a:buChar char="•"/>
            </a:pPr>
            <a:r>
              <a:rPr lang="en-US" sz="1600" i="1" dirty="0" smtClean="0"/>
              <a:t>See what $ is left at LEA</a:t>
            </a:r>
          </a:p>
          <a:p>
            <a:pPr marL="285750" indent="-285750">
              <a:buFont typeface="Arial"/>
              <a:buChar char="•"/>
            </a:pPr>
            <a:endParaRPr lang="en-US" sz="1600" i="1" dirty="0"/>
          </a:p>
          <a:p>
            <a:pPr marL="285750" indent="-285750">
              <a:buFont typeface="Arial"/>
              <a:buChar char="•"/>
            </a:pPr>
            <a:endParaRPr lang="en-US" sz="1600" i="1" dirty="0"/>
          </a:p>
        </p:txBody>
      </p:sp>
      <p:sp>
        <p:nvSpPr>
          <p:cNvPr id="12" name="TextBox 11"/>
          <p:cNvSpPr txBox="1"/>
          <p:nvPr/>
        </p:nvSpPr>
        <p:spPr>
          <a:xfrm>
            <a:off x="4127500" y="3196343"/>
            <a:ext cx="4864100" cy="1077218"/>
          </a:xfrm>
          <a:prstGeom prst="rect">
            <a:avLst/>
          </a:prstGeom>
          <a:noFill/>
          <a:ln>
            <a:solidFill>
              <a:srgbClr val="2DA2BF"/>
            </a:solidFill>
          </a:ln>
        </p:spPr>
        <p:txBody>
          <a:bodyPr wrap="square" rtlCol="0">
            <a:spAutoFit/>
          </a:bodyPr>
          <a:lstStyle/>
          <a:p>
            <a:pPr marL="114300" indent="-114300">
              <a:buFont typeface="Arial"/>
              <a:buChar char="•"/>
            </a:pPr>
            <a:r>
              <a:rPr lang="en-US" sz="1600" dirty="0" smtClean="0"/>
              <a:t>Understand conditions in place</a:t>
            </a:r>
          </a:p>
          <a:p>
            <a:pPr marL="114300" indent="-114300">
              <a:buFont typeface="Arial"/>
              <a:buChar char="•"/>
            </a:pPr>
            <a:r>
              <a:rPr lang="en-US" sz="1600" dirty="0" smtClean="0"/>
              <a:t>Explore accounting practices for </a:t>
            </a:r>
            <a:r>
              <a:rPr lang="en-US" sz="1600" dirty="0" err="1" smtClean="0"/>
              <a:t>feasiblity</a:t>
            </a:r>
            <a:endParaRPr lang="en-US" sz="1600" dirty="0" smtClean="0"/>
          </a:p>
          <a:p>
            <a:pPr marL="114300" indent="-114300">
              <a:buFont typeface="Arial"/>
              <a:buChar char="•"/>
            </a:pPr>
            <a:endParaRPr lang="en-US" sz="1600" dirty="0" smtClean="0"/>
          </a:p>
          <a:p>
            <a:pPr marL="114300" indent="-114300">
              <a:buFont typeface="Arial"/>
              <a:buChar char="•"/>
            </a:pPr>
            <a:endParaRPr lang="en-US" sz="1600" dirty="0"/>
          </a:p>
        </p:txBody>
      </p:sp>
      <p:sp>
        <p:nvSpPr>
          <p:cNvPr id="13" name="TextBox 12"/>
          <p:cNvSpPr txBox="1"/>
          <p:nvPr/>
        </p:nvSpPr>
        <p:spPr>
          <a:xfrm>
            <a:off x="2119561" y="3026876"/>
            <a:ext cx="1829470" cy="1815882"/>
          </a:xfrm>
          <a:prstGeom prst="rect">
            <a:avLst/>
          </a:prstGeom>
          <a:noFill/>
          <a:ln>
            <a:solidFill>
              <a:srgbClr val="2DA2BF"/>
            </a:solidFill>
          </a:ln>
        </p:spPr>
        <p:txBody>
          <a:bodyPr wrap="square" rtlCol="0">
            <a:spAutoFit/>
          </a:bodyPr>
          <a:lstStyle/>
          <a:p>
            <a:r>
              <a:rPr lang="en-US" sz="1600" dirty="0" smtClean="0"/>
              <a:t>E.g.:</a:t>
            </a:r>
          </a:p>
          <a:p>
            <a:pPr marL="114300" indent="-114300">
              <a:buFont typeface="Arial"/>
              <a:buChar char="•"/>
            </a:pPr>
            <a:r>
              <a:rPr lang="en-US" sz="1600" dirty="0"/>
              <a:t>W</a:t>
            </a:r>
            <a:r>
              <a:rPr lang="en-US" sz="1600" dirty="0" smtClean="0"/>
              <a:t>hen staff are assigned solely to school.</a:t>
            </a:r>
          </a:p>
          <a:p>
            <a:pPr marL="114300" indent="-114300">
              <a:buFont typeface="Arial"/>
              <a:buChar char="•"/>
            </a:pPr>
            <a:r>
              <a:rPr lang="en-US" sz="1600" dirty="0" smtClean="0"/>
              <a:t>When school has “control” over dollars</a:t>
            </a:r>
          </a:p>
        </p:txBody>
      </p:sp>
      <p:sp>
        <p:nvSpPr>
          <p:cNvPr id="14" name="TextBox 13"/>
          <p:cNvSpPr txBox="1"/>
          <p:nvPr/>
        </p:nvSpPr>
        <p:spPr>
          <a:xfrm>
            <a:off x="4241801" y="5211285"/>
            <a:ext cx="4864100" cy="1077218"/>
          </a:xfrm>
          <a:prstGeom prst="rect">
            <a:avLst/>
          </a:prstGeom>
          <a:noFill/>
          <a:ln>
            <a:solidFill>
              <a:srgbClr val="2DA2BF"/>
            </a:solidFill>
          </a:ln>
        </p:spPr>
        <p:txBody>
          <a:bodyPr wrap="square" rtlCol="0">
            <a:spAutoFit/>
          </a:bodyPr>
          <a:lstStyle/>
          <a:p>
            <a:pPr marL="114300" indent="-114300">
              <a:buFont typeface="Arial"/>
              <a:buChar char="•"/>
            </a:pPr>
            <a:r>
              <a:rPr lang="en-US" sz="1600" dirty="0" smtClean="0"/>
              <a:t>Select or advise on allocation basis</a:t>
            </a:r>
          </a:p>
          <a:p>
            <a:pPr marL="114300" indent="-114300">
              <a:buFont typeface="Arial"/>
              <a:buChar char="•"/>
            </a:pPr>
            <a:r>
              <a:rPr lang="en-US" sz="1600" dirty="0" smtClean="0"/>
              <a:t>Help LEAs make choices that yield valuable data</a:t>
            </a:r>
          </a:p>
          <a:p>
            <a:pPr marL="114300" indent="-114300">
              <a:buFont typeface="Arial"/>
              <a:buChar char="•"/>
            </a:pPr>
            <a:endParaRPr lang="en-US" sz="1600" dirty="0" smtClean="0"/>
          </a:p>
          <a:p>
            <a:pPr marL="114300" indent="-114300">
              <a:buFont typeface="Arial"/>
              <a:buChar char="•"/>
            </a:pPr>
            <a:endParaRPr lang="en-US" sz="1600" dirty="0"/>
          </a:p>
        </p:txBody>
      </p:sp>
      <p:sp>
        <p:nvSpPr>
          <p:cNvPr id="15" name="TextBox 14"/>
          <p:cNvSpPr txBox="1"/>
          <p:nvPr/>
        </p:nvSpPr>
        <p:spPr>
          <a:xfrm>
            <a:off x="2558716" y="5211285"/>
            <a:ext cx="1568784" cy="1323439"/>
          </a:xfrm>
          <a:prstGeom prst="rect">
            <a:avLst/>
          </a:prstGeom>
          <a:noFill/>
          <a:ln>
            <a:solidFill>
              <a:srgbClr val="2DA2BF"/>
            </a:solidFill>
          </a:ln>
        </p:spPr>
        <p:txBody>
          <a:bodyPr wrap="square" rtlCol="0">
            <a:spAutoFit/>
          </a:bodyPr>
          <a:lstStyle/>
          <a:p>
            <a:pPr marL="114300" indent="-114300">
              <a:buFont typeface="Arial"/>
              <a:buChar char="•"/>
            </a:pPr>
            <a:r>
              <a:rPr lang="en-US" sz="1600" dirty="0" smtClean="0"/>
              <a:t>CO example from last webinar</a:t>
            </a:r>
          </a:p>
          <a:p>
            <a:pPr marL="114300" indent="-114300">
              <a:buFont typeface="Arial"/>
              <a:buChar char="•"/>
            </a:pPr>
            <a:r>
              <a:rPr lang="en-US" sz="1600" dirty="0" smtClean="0"/>
              <a:t>OH existing COA</a:t>
            </a:r>
          </a:p>
        </p:txBody>
      </p:sp>
    </p:spTree>
    <p:extLst>
      <p:ext uri="{BB962C8B-B14F-4D97-AF65-F5344CB8AC3E}">
        <p14:creationId xmlns:p14="http://schemas.microsoft.com/office/powerpoint/2010/main" val="3008094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1360683965"/>
              </p:ext>
            </p:extLst>
          </p:nvPr>
        </p:nvGraphicFramePr>
        <p:xfrm>
          <a:off x="241300" y="381000"/>
          <a:ext cx="8737599" cy="5168901"/>
        </p:xfrm>
        <a:graphic>
          <a:graphicData uri="http://schemas.openxmlformats.org/drawingml/2006/table">
            <a:tbl>
              <a:tblPr/>
              <a:tblGrid>
                <a:gridCol w="2436184"/>
                <a:gridCol w="2994193"/>
                <a:gridCol w="3307222"/>
              </a:tblGrid>
              <a:tr h="323057">
                <a:tc>
                  <a:txBody>
                    <a:bodyPr/>
                    <a:lstStyle/>
                    <a:p>
                      <a:pPr algn="l" fontAlgn="b"/>
                      <a:r>
                        <a:rPr lang="en-US" sz="1800" b="1" i="0" u="none" strike="noStrike">
                          <a:solidFill>
                            <a:srgbClr val="000000"/>
                          </a:solidFill>
                          <a:effectLst/>
                          <a:latin typeface="Calibri"/>
                        </a:rPr>
                        <a:t>Allocation options</a:t>
                      </a:r>
                    </a:p>
                  </a:txBody>
                  <a:tcPr marL="9754" marR="9754" marT="9754"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1" i="0" u="none" strike="noStrike">
                          <a:solidFill>
                            <a:srgbClr val="000000"/>
                          </a:solidFill>
                          <a:effectLst/>
                          <a:latin typeface="Calibri"/>
                        </a:rPr>
                        <a:t>Notes</a:t>
                      </a:r>
                    </a:p>
                  </a:txBody>
                  <a:tcPr marL="9754" marR="9754" marT="97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1" i="0" u="none" strike="noStrike">
                          <a:solidFill>
                            <a:srgbClr val="000000"/>
                          </a:solidFill>
                          <a:effectLst/>
                          <a:latin typeface="Calibri"/>
                        </a:rPr>
                        <a:t>To ask:</a:t>
                      </a:r>
                    </a:p>
                  </a:txBody>
                  <a:tcPr marL="9754" marR="9754" marT="9754"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90930">
                <a:tc>
                  <a:txBody>
                    <a:bodyPr/>
                    <a:lstStyle/>
                    <a:p>
                      <a:pPr algn="l" fontAlgn="t"/>
                      <a:r>
                        <a:rPr lang="en-US" sz="1200" b="0" i="0" u="none" strike="noStrike" dirty="0">
                          <a:solidFill>
                            <a:srgbClr val="000000"/>
                          </a:solidFill>
                          <a:effectLst/>
                          <a:latin typeface="Calibri"/>
                        </a:rPr>
                        <a:t>a) Which if any objects do you want to specify must be coded to schools?</a:t>
                      </a:r>
                    </a:p>
                  </a:txBody>
                  <a:tcPr marL="9754" marR="9754" marT="9754"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 </a:t>
                      </a:r>
                    </a:p>
                  </a:txBody>
                  <a:tcPr marL="9754" marR="9754" marT="97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a:solidFill>
                            <a:srgbClr val="000000"/>
                          </a:solidFill>
                          <a:effectLst/>
                          <a:latin typeface="Calibri"/>
                        </a:rPr>
                        <a:t>Do all schools and all LEAs (and charters) use this object?  Do all LEAs keep records of school assignment for this object?</a:t>
                      </a:r>
                    </a:p>
                  </a:txBody>
                  <a:tcPr marL="9754" marR="9754" marT="9754"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80050">
                <a:tc>
                  <a:txBody>
                    <a:bodyPr/>
                    <a:lstStyle/>
                    <a:p>
                      <a:pPr algn="l" fontAlgn="t"/>
                      <a:r>
                        <a:rPr lang="en-US" sz="1200" b="0" i="0" u="none" strike="noStrike">
                          <a:solidFill>
                            <a:srgbClr val="000000"/>
                          </a:solidFill>
                          <a:effectLst/>
                          <a:latin typeface="Calibri"/>
                        </a:rPr>
                        <a:t>b)Which if any functions or programs do you want to specify must be coded to schools?</a:t>
                      </a:r>
                    </a:p>
                  </a:txBody>
                  <a:tcPr marL="9754" marR="9754" marT="9754"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 </a:t>
                      </a:r>
                    </a:p>
                  </a:txBody>
                  <a:tcPr marL="9754" marR="9754" marT="97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a:solidFill>
                            <a:srgbClr val="000000"/>
                          </a:solidFill>
                          <a:effectLst/>
                          <a:latin typeface="Calibri"/>
                        </a:rPr>
                        <a:t>Do all LEAs and all schools (and charters) deliver services in a similar manner (e.g. do some contract for a service whereas others hire staff)?</a:t>
                      </a:r>
                    </a:p>
                  </a:txBody>
                  <a:tcPr marL="9754" marR="9754" marT="9754"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80050">
                <a:tc>
                  <a:txBody>
                    <a:bodyPr/>
                    <a:lstStyle/>
                    <a:p>
                      <a:pPr algn="l" fontAlgn="t"/>
                      <a:r>
                        <a:rPr lang="en-US" sz="1200" b="0" i="0" u="none" strike="noStrike">
                          <a:solidFill>
                            <a:srgbClr val="000000"/>
                          </a:solidFill>
                          <a:effectLst/>
                          <a:latin typeface="Calibri"/>
                        </a:rPr>
                        <a:t>Under what </a:t>
                      </a:r>
                      <a:r>
                        <a:rPr lang="en-US" sz="1200" b="0" i="1" u="none" strike="noStrike">
                          <a:solidFill>
                            <a:srgbClr val="000000"/>
                          </a:solidFill>
                          <a:effectLst/>
                          <a:latin typeface="Calibri"/>
                        </a:rPr>
                        <a:t>conditions</a:t>
                      </a:r>
                      <a:r>
                        <a:rPr lang="en-US" sz="1200" b="0" i="0" u="none" strike="noStrike">
                          <a:solidFill>
                            <a:srgbClr val="000000"/>
                          </a:solidFill>
                          <a:effectLst/>
                          <a:latin typeface="Calibri"/>
                        </a:rPr>
                        <a:t> should an expenditure be coded to schools?</a:t>
                      </a:r>
                    </a:p>
                  </a:txBody>
                  <a:tcPr marL="9754" marR="9754" marT="9754"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 </a:t>
                      </a:r>
                    </a:p>
                  </a:txBody>
                  <a:tcPr marL="9754" marR="9754" marT="97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a:solidFill>
                            <a:srgbClr val="000000"/>
                          </a:solidFill>
                          <a:effectLst/>
                          <a:latin typeface="Calibri"/>
                        </a:rPr>
                        <a:t>Do all LEAS keep records of assignment? How much do conditions vary across LEAs.  </a:t>
                      </a:r>
                    </a:p>
                  </a:txBody>
                  <a:tcPr marL="9754" marR="9754" marT="9754"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14246">
                <a:tc>
                  <a:txBody>
                    <a:bodyPr/>
                    <a:lstStyle/>
                    <a:p>
                      <a:pPr algn="l" fontAlgn="t"/>
                      <a:r>
                        <a:rPr lang="en-US" sz="1200" b="0" i="0" u="none" strike="noStrike">
                          <a:solidFill>
                            <a:srgbClr val="000000"/>
                          </a:solidFill>
                          <a:effectLst/>
                          <a:latin typeface="Calibri"/>
                        </a:rPr>
                        <a:t>a) Do you want to specify a methodology for attributing any central costs to schools or leave it to LEAs to decide?</a:t>
                      </a:r>
                    </a:p>
                  </a:txBody>
                  <a:tcPr marL="9754" marR="9754" marT="9754"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 </a:t>
                      </a:r>
                    </a:p>
                  </a:txBody>
                  <a:tcPr marL="9754" marR="9754" marT="97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a:solidFill>
                            <a:srgbClr val="000000"/>
                          </a:solidFill>
                          <a:effectLst/>
                          <a:latin typeface="Calibri"/>
                        </a:rPr>
                        <a:t> </a:t>
                      </a:r>
                    </a:p>
                  </a:txBody>
                  <a:tcPr marL="9754" marR="9754" marT="9754"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80568">
                <a:tc>
                  <a:txBody>
                    <a:bodyPr/>
                    <a:lstStyle/>
                    <a:p>
                      <a:pPr algn="l" fontAlgn="t"/>
                      <a:r>
                        <a:rPr lang="en-US" sz="1200" b="0" i="0" u="none" strike="noStrike">
                          <a:solidFill>
                            <a:srgbClr val="000000"/>
                          </a:solidFill>
                          <a:effectLst/>
                          <a:latin typeface="Calibri"/>
                        </a:rPr>
                        <a:t>b) If yes, what methodologies and for what types of allocations?</a:t>
                      </a:r>
                    </a:p>
                  </a:txBody>
                  <a:tcPr marL="9754" marR="9754" marT="9754"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 </a:t>
                      </a:r>
                    </a:p>
                  </a:txBody>
                  <a:tcPr marL="9754" marR="9754" marT="97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t"/>
                      <a:r>
                        <a:rPr lang="en-US" sz="1200" b="0" i="0" u="none" strike="noStrike" dirty="0">
                          <a:solidFill>
                            <a:srgbClr val="000000"/>
                          </a:solidFill>
                          <a:effectLst/>
                          <a:latin typeface="Calibri"/>
                        </a:rPr>
                        <a:t>Which allocation method: ADM, Weighted students, Student Type</a:t>
                      </a:r>
                      <a:r>
                        <a:rPr lang="en-US" sz="1200" b="0" i="0" u="none" strike="noStrike" dirty="0" smtClean="0">
                          <a:solidFill>
                            <a:srgbClr val="000000"/>
                          </a:solidFill>
                          <a:effectLst/>
                          <a:latin typeface="Calibri"/>
                        </a:rPr>
                        <a:t>, Utilization</a:t>
                      </a:r>
                      <a:r>
                        <a:rPr lang="en-US" sz="1200" b="0" i="0" u="none" strike="noStrike" dirty="0">
                          <a:solidFill>
                            <a:srgbClr val="000000"/>
                          </a:solidFill>
                          <a:effectLst/>
                          <a:latin typeface="Calibri"/>
                        </a:rPr>
                        <a:t>, Sq. footage, Salaries, Other</a:t>
                      </a:r>
                      <a:br>
                        <a:rPr lang="en-US" sz="1200" b="0" i="0" u="none" strike="noStrike" dirty="0">
                          <a:solidFill>
                            <a:srgbClr val="000000"/>
                          </a:solidFill>
                          <a:effectLst/>
                          <a:latin typeface="Calibri"/>
                        </a:rPr>
                      </a:br>
                      <a:endParaRPr lang="en-US" sz="1200" b="0" i="0" u="none" strike="noStrike" dirty="0">
                        <a:solidFill>
                          <a:srgbClr val="000000"/>
                        </a:solidFill>
                        <a:effectLst/>
                        <a:latin typeface="Calibri"/>
                      </a:endParaRPr>
                    </a:p>
                  </a:txBody>
                  <a:tcPr marL="9754" marR="9754" marT="9754"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08725"/>
            <a:ext cx="9144000" cy="612648"/>
          </a:xfrm>
          <a:prstGeom prst="rect">
            <a:avLst/>
          </a:prstGeom>
        </p:spPr>
      </p:pic>
      <p:sp>
        <p:nvSpPr>
          <p:cNvPr id="4" name="TextBox 3"/>
          <p:cNvSpPr txBox="1"/>
          <p:nvPr/>
        </p:nvSpPr>
        <p:spPr>
          <a:xfrm>
            <a:off x="76199" y="6373120"/>
            <a:ext cx="4999149" cy="369332"/>
          </a:xfrm>
          <a:prstGeom prst="rect">
            <a:avLst/>
          </a:prstGeom>
          <a:noFill/>
        </p:spPr>
        <p:txBody>
          <a:bodyPr wrap="square" rtlCol="0">
            <a:spAutoFit/>
          </a:bodyPr>
          <a:lstStyle/>
          <a:p>
            <a:r>
              <a:rPr lang="en-US" dirty="0" smtClean="0">
                <a:solidFill>
                  <a:schemeClr val="bg1"/>
                </a:solidFill>
              </a:rPr>
              <a:t>Building State Capacity &amp; Productivity Center</a:t>
            </a:r>
            <a:endParaRPr lang="en-US" dirty="0">
              <a:solidFill>
                <a:schemeClr val="bg1"/>
              </a:solidFill>
            </a:endParaRPr>
          </a:p>
        </p:txBody>
      </p:sp>
      <p:sp>
        <p:nvSpPr>
          <p:cNvPr id="5" name="TextBox 4"/>
          <p:cNvSpPr txBox="1"/>
          <p:nvPr/>
        </p:nvSpPr>
        <p:spPr>
          <a:xfrm>
            <a:off x="5962922" y="6373120"/>
            <a:ext cx="3110248" cy="369332"/>
          </a:xfrm>
          <a:prstGeom prst="rect">
            <a:avLst/>
          </a:prstGeom>
          <a:noFill/>
        </p:spPr>
        <p:txBody>
          <a:bodyPr wrap="square" rtlCol="0">
            <a:spAutoFit/>
          </a:bodyPr>
          <a:lstStyle/>
          <a:p>
            <a:pPr algn="r"/>
            <a:r>
              <a:rPr lang="en-US" smtClean="0">
                <a:solidFill>
                  <a:schemeClr val="bg1"/>
                </a:solidFill>
              </a:rPr>
              <a:t>bscpcenter.org</a:t>
            </a:r>
            <a:endParaRPr lang="en-US" dirty="0">
              <a:solidFill>
                <a:schemeClr val="bg1"/>
              </a:solidFill>
            </a:endParaRPr>
          </a:p>
        </p:txBody>
      </p:sp>
    </p:spTree>
    <p:extLst>
      <p:ext uri="{BB962C8B-B14F-4D97-AF65-F5344CB8AC3E}">
        <p14:creationId xmlns:p14="http://schemas.microsoft.com/office/powerpoint/2010/main" val="38163597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Basis for Apportioning Central/Shared Services</a:t>
            </a:r>
            <a:endParaRPr lang="en-US" dirty="0"/>
          </a:p>
        </p:txBody>
      </p:sp>
      <p:sp>
        <p:nvSpPr>
          <p:cNvPr id="3" name="Content Placeholder 2"/>
          <p:cNvSpPr>
            <a:spLocks noGrp="1"/>
          </p:cNvSpPr>
          <p:nvPr>
            <p:ph idx="1"/>
          </p:nvPr>
        </p:nvSpPr>
        <p:spPr/>
        <p:txBody>
          <a:bodyPr>
            <a:normAutofit/>
          </a:bodyPr>
          <a:lstStyle/>
          <a:p>
            <a:r>
              <a:rPr lang="en-US" dirty="0" smtClean="0"/>
              <a:t>ADM</a:t>
            </a:r>
            <a:r>
              <a:rPr lang="en-US" dirty="0"/>
              <a:t> </a:t>
            </a:r>
            <a:r>
              <a:rPr lang="en-US" dirty="0" smtClean="0"/>
              <a:t>or weighted students</a:t>
            </a:r>
          </a:p>
          <a:p>
            <a:r>
              <a:rPr lang="en-US" dirty="0" smtClean="0"/>
              <a:t>Student subgroup (i.e. special education, grade-level)</a:t>
            </a:r>
          </a:p>
          <a:p>
            <a:r>
              <a:rPr lang="en-US" dirty="0" smtClean="0"/>
              <a:t>Student utilization or participation (i.e. transportation, online classes)</a:t>
            </a:r>
          </a:p>
          <a:p>
            <a:r>
              <a:rPr lang="en-US" dirty="0" smtClean="0"/>
              <a:t>Square footage</a:t>
            </a:r>
          </a:p>
          <a:p>
            <a:r>
              <a:rPr lang="en-US" dirty="0" smtClean="0"/>
              <a:t>Salaries</a:t>
            </a:r>
          </a:p>
          <a:p>
            <a:endParaRPr lang="en-US" dirty="0" smtClean="0"/>
          </a:p>
          <a:p>
            <a:endParaRPr lang="en-US"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08725"/>
            <a:ext cx="9144000" cy="612648"/>
          </a:xfrm>
          <a:prstGeom prst="rect">
            <a:avLst/>
          </a:prstGeom>
        </p:spPr>
      </p:pic>
      <p:sp>
        <p:nvSpPr>
          <p:cNvPr id="5" name="TextBox 4"/>
          <p:cNvSpPr txBox="1"/>
          <p:nvPr/>
        </p:nvSpPr>
        <p:spPr>
          <a:xfrm>
            <a:off x="76199" y="6373120"/>
            <a:ext cx="4999149" cy="369332"/>
          </a:xfrm>
          <a:prstGeom prst="rect">
            <a:avLst/>
          </a:prstGeom>
          <a:noFill/>
        </p:spPr>
        <p:txBody>
          <a:bodyPr wrap="square" rtlCol="0">
            <a:spAutoFit/>
          </a:bodyPr>
          <a:lstStyle/>
          <a:p>
            <a:r>
              <a:rPr lang="en-US" dirty="0" smtClean="0">
                <a:solidFill>
                  <a:schemeClr val="bg1"/>
                </a:solidFill>
              </a:rPr>
              <a:t>Building State Capacity &amp; Productivity Center</a:t>
            </a:r>
            <a:endParaRPr lang="en-US" dirty="0">
              <a:solidFill>
                <a:schemeClr val="bg1"/>
              </a:solidFill>
            </a:endParaRPr>
          </a:p>
        </p:txBody>
      </p:sp>
      <p:sp>
        <p:nvSpPr>
          <p:cNvPr id="6" name="TextBox 5"/>
          <p:cNvSpPr txBox="1"/>
          <p:nvPr/>
        </p:nvSpPr>
        <p:spPr>
          <a:xfrm>
            <a:off x="5962922" y="6373120"/>
            <a:ext cx="3110248" cy="369332"/>
          </a:xfrm>
          <a:prstGeom prst="rect">
            <a:avLst/>
          </a:prstGeom>
          <a:noFill/>
        </p:spPr>
        <p:txBody>
          <a:bodyPr wrap="square" rtlCol="0">
            <a:spAutoFit/>
          </a:bodyPr>
          <a:lstStyle/>
          <a:p>
            <a:pPr algn="r"/>
            <a:r>
              <a:rPr lang="en-US" smtClean="0">
                <a:solidFill>
                  <a:schemeClr val="bg1"/>
                </a:solidFill>
              </a:rPr>
              <a:t>bscpcenter.org</a:t>
            </a:r>
            <a:endParaRPr lang="en-US" dirty="0">
              <a:solidFill>
                <a:schemeClr val="bg1"/>
              </a:solidFill>
            </a:endParaRPr>
          </a:p>
        </p:txBody>
      </p:sp>
    </p:spTree>
    <p:extLst>
      <p:ext uri="{BB962C8B-B14F-4D97-AF65-F5344CB8AC3E}">
        <p14:creationId xmlns:p14="http://schemas.microsoft.com/office/powerpoint/2010/main" val="33943463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738"/>
            <a:ext cx="4483100" cy="1143000"/>
          </a:xfrm>
        </p:spPr>
        <p:txBody>
          <a:bodyPr/>
          <a:lstStyle/>
          <a:p>
            <a:pPr algn="l"/>
            <a:r>
              <a:rPr lang="en-US" dirty="0" smtClean="0"/>
              <a:t>Rhode Island -- #1</a:t>
            </a:r>
            <a:endParaRPr lang="en-US" dirty="0"/>
          </a:p>
        </p:txBody>
      </p:sp>
      <p:sp>
        <p:nvSpPr>
          <p:cNvPr id="3" name="Content Placeholder 2"/>
          <p:cNvSpPr>
            <a:spLocks noGrp="1"/>
          </p:cNvSpPr>
          <p:nvPr>
            <p:ph idx="1"/>
          </p:nvPr>
        </p:nvSpPr>
        <p:spPr>
          <a:xfrm>
            <a:off x="457200" y="1003300"/>
            <a:ext cx="8229600" cy="4525963"/>
          </a:xfrm>
        </p:spPr>
        <p:txBody>
          <a:bodyPr>
            <a:normAutofit/>
          </a:bodyPr>
          <a:lstStyle/>
          <a:p>
            <a:r>
              <a:rPr lang="en-US" sz="2400" dirty="0" smtClean="0"/>
              <a:t>Serves students = school-level</a:t>
            </a:r>
          </a:p>
          <a:p>
            <a:r>
              <a:rPr lang="en-US" sz="2400" dirty="0"/>
              <a:t>B</a:t>
            </a:r>
            <a:r>
              <a:rPr lang="en-US" sz="2400" dirty="0" smtClean="0"/>
              <a:t>usiness-related = central </a:t>
            </a:r>
          </a:p>
          <a:p>
            <a:r>
              <a:rPr lang="en-US" sz="2400" dirty="0" smtClean="0"/>
              <a:t>Allocation methodology assigned to every object code </a:t>
            </a:r>
          </a:p>
          <a:p>
            <a:pPr lvl="1"/>
            <a:r>
              <a:rPr lang="en-US" sz="2000" dirty="0" smtClean="0"/>
              <a:t>Example: Contacted Nurses (professional nursing service that support the operation of the district), use weighted students method </a:t>
            </a:r>
            <a:endParaRPr lang="en-US" sz="2000" dirty="0"/>
          </a:p>
        </p:txBody>
      </p:sp>
      <p:sp>
        <p:nvSpPr>
          <p:cNvPr id="4" name="Title 1"/>
          <p:cNvSpPr txBox="1">
            <a:spLocks/>
          </p:cNvSpPr>
          <p:nvPr/>
        </p:nvSpPr>
        <p:spPr>
          <a:xfrm>
            <a:off x="355600" y="306863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dirty="0" smtClean="0"/>
              <a:t>Mississippi -- </a:t>
            </a:r>
            <a:r>
              <a:rPr lang="en-US" sz="3600" dirty="0" smtClean="0"/>
              <a:t>hybrid</a:t>
            </a:r>
            <a:endParaRPr lang="en-US" dirty="0"/>
          </a:p>
        </p:txBody>
      </p:sp>
      <p:sp>
        <p:nvSpPr>
          <p:cNvPr id="5" name="Content Placeholder 2"/>
          <p:cNvSpPr txBox="1">
            <a:spLocks/>
          </p:cNvSpPr>
          <p:nvPr/>
        </p:nvSpPr>
        <p:spPr>
          <a:xfrm>
            <a:off x="355600" y="4211638"/>
            <a:ext cx="8229600" cy="45259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smtClean="0"/>
              <a:t>Specifies some functions that must be coded to school-level</a:t>
            </a:r>
          </a:p>
          <a:p>
            <a:r>
              <a:rPr lang="en-US" sz="2400" dirty="0" smtClean="0"/>
              <a:t>All other expenditure (beyond specified functions) are at discretion of the LEA </a:t>
            </a:r>
            <a:endParaRPr lang="en-US" sz="24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08725"/>
            <a:ext cx="9144000" cy="612648"/>
          </a:xfrm>
          <a:prstGeom prst="rect">
            <a:avLst/>
          </a:prstGeom>
        </p:spPr>
      </p:pic>
      <p:sp>
        <p:nvSpPr>
          <p:cNvPr id="7" name="TextBox 6"/>
          <p:cNvSpPr txBox="1"/>
          <p:nvPr/>
        </p:nvSpPr>
        <p:spPr>
          <a:xfrm>
            <a:off x="76199" y="6373120"/>
            <a:ext cx="4999149" cy="369332"/>
          </a:xfrm>
          <a:prstGeom prst="rect">
            <a:avLst/>
          </a:prstGeom>
          <a:noFill/>
        </p:spPr>
        <p:txBody>
          <a:bodyPr wrap="square" rtlCol="0">
            <a:spAutoFit/>
          </a:bodyPr>
          <a:lstStyle/>
          <a:p>
            <a:r>
              <a:rPr lang="en-US" dirty="0" smtClean="0">
                <a:solidFill>
                  <a:schemeClr val="bg1"/>
                </a:solidFill>
              </a:rPr>
              <a:t>Building State Capacity &amp; Productivity Center</a:t>
            </a:r>
            <a:endParaRPr lang="en-US" dirty="0">
              <a:solidFill>
                <a:schemeClr val="bg1"/>
              </a:solidFill>
            </a:endParaRPr>
          </a:p>
        </p:txBody>
      </p:sp>
      <p:sp>
        <p:nvSpPr>
          <p:cNvPr id="8" name="TextBox 7"/>
          <p:cNvSpPr txBox="1"/>
          <p:nvPr/>
        </p:nvSpPr>
        <p:spPr>
          <a:xfrm>
            <a:off x="5962922" y="6373120"/>
            <a:ext cx="3110248" cy="369332"/>
          </a:xfrm>
          <a:prstGeom prst="rect">
            <a:avLst/>
          </a:prstGeom>
          <a:noFill/>
        </p:spPr>
        <p:txBody>
          <a:bodyPr wrap="square" rtlCol="0">
            <a:spAutoFit/>
          </a:bodyPr>
          <a:lstStyle/>
          <a:p>
            <a:pPr algn="r"/>
            <a:r>
              <a:rPr lang="en-US" smtClean="0">
                <a:solidFill>
                  <a:schemeClr val="bg1"/>
                </a:solidFill>
              </a:rPr>
              <a:t>bscpcenter.org</a:t>
            </a:r>
            <a:endParaRPr lang="en-US" dirty="0">
              <a:solidFill>
                <a:schemeClr val="bg1"/>
              </a:solidFill>
            </a:endParaRPr>
          </a:p>
        </p:txBody>
      </p:sp>
    </p:spTree>
    <p:extLst>
      <p:ext uri="{BB962C8B-B14F-4D97-AF65-F5344CB8AC3E}">
        <p14:creationId xmlns:p14="http://schemas.microsoft.com/office/powerpoint/2010/main" val="248815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t>Ohio – </a:t>
            </a:r>
            <a:r>
              <a:rPr lang="en-US" sz="3600" dirty="0" smtClean="0"/>
              <a:t>Could be #3 </a:t>
            </a:r>
            <a:endParaRPr lang="en-US" dirty="0"/>
          </a:p>
        </p:txBody>
      </p:sp>
      <p:sp>
        <p:nvSpPr>
          <p:cNvPr id="3" name="Content Placeholder 2"/>
          <p:cNvSpPr>
            <a:spLocks noGrp="1"/>
          </p:cNvSpPr>
          <p:nvPr>
            <p:ph idx="1"/>
          </p:nvPr>
        </p:nvSpPr>
        <p:spPr/>
        <p:txBody>
          <a:bodyPr>
            <a:normAutofit/>
          </a:bodyPr>
          <a:lstStyle/>
          <a:p>
            <a:r>
              <a:rPr lang="en-US" sz="2800" dirty="0" smtClean="0"/>
              <a:t>LEA discretion to assign expenditures to schools, but school-level code is built into the common COA</a:t>
            </a:r>
          </a:p>
          <a:p>
            <a:r>
              <a:rPr lang="en-US" sz="2800" dirty="0" smtClean="0"/>
              <a:t>Methodologies for parsing central expenditures defined in district manual</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08725"/>
            <a:ext cx="9144000" cy="612648"/>
          </a:xfrm>
          <a:prstGeom prst="rect">
            <a:avLst/>
          </a:prstGeom>
        </p:spPr>
      </p:pic>
      <p:sp>
        <p:nvSpPr>
          <p:cNvPr id="5" name="TextBox 4"/>
          <p:cNvSpPr txBox="1"/>
          <p:nvPr/>
        </p:nvSpPr>
        <p:spPr>
          <a:xfrm>
            <a:off x="76199" y="6373120"/>
            <a:ext cx="4999149" cy="369332"/>
          </a:xfrm>
          <a:prstGeom prst="rect">
            <a:avLst/>
          </a:prstGeom>
          <a:noFill/>
        </p:spPr>
        <p:txBody>
          <a:bodyPr wrap="square" rtlCol="0">
            <a:spAutoFit/>
          </a:bodyPr>
          <a:lstStyle/>
          <a:p>
            <a:r>
              <a:rPr lang="en-US" dirty="0" smtClean="0">
                <a:solidFill>
                  <a:schemeClr val="bg1"/>
                </a:solidFill>
              </a:rPr>
              <a:t>Building State Capacity &amp; Productivity Center</a:t>
            </a:r>
            <a:endParaRPr lang="en-US" dirty="0">
              <a:solidFill>
                <a:schemeClr val="bg1"/>
              </a:solidFill>
            </a:endParaRPr>
          </a:p>
        </p:txBody>
      </p:sp>
      <p:sp>
        <p:nvSpPr>
          <p:cNvPr id="6" name="TextBox 5"/>
          <p:cNvSpPr txBox="1"/>
          <p:nvPr/>
        </p:nvSpPr>
        <p:spPr>
          <a:xfrm>
            <a:off x="5962922" y="6373120"/>
            <a:ext cx="3110248" cy="369332"/>
          </a:xfrm>
          <a:prstGeom prst="rect">
            <a:avLst/>
          </a:prstGeom>
          <a:noFill/>
        </p:spPr>
        <p:txBody>
          <a:bodyPr wrap="square" rtlCol="0">
            <a:spAutoFit/>
          </a:bodyPr>
          <a:lstStyle/>
          <a:p>
            <a:pPr algn="r"/>
            <a:r>
              <a:rPr lang="en-US" smtClean="0">
                <a:solidFill>
                  <a:schemeClr val="bg1"/>
                </a:solidFill>
              </a:rPr>
              <a:t>bscpcenter.org</a:t>
            </a:r>
            <a:endParaRPr lang="en-US" dirty="0">
              <a:solidFill>
                <a:schemeClr val="bg1"/>
              </a:solidFill>
            </a:endParaRPr>
          </a:p>
        </p:txBody>
      </p:sp>
    </p:spTree>
    <p:extLst>
      <p:ext uri="{BB962C8B-B14F-4D97-AF65-F5344CB8AC3E}">
        <p14:creationId xmlns:p14="http://schemas.microsoft.com/office/powerpoint/2010/main" val="29304896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a:t>
            </a:r>
            <a:r>
              <a:rPr lang="fr-FR" dirty="0" smtClean="0"/>
              <a:t>’s </a:t>
            </a:r>
            <a:r>
              <a:rPr lang="fr-FR" dirty="0" err="1" smtClean="0"/>
              <a:t>your</a:t>
            </a:r>
            <a:r>
              <a:rPr lang="fr-FR" dirty="0" smtClean="0"/>
              <a:t> goal?</a:t>
            </a:r>
            <a:endParaRPr lang="en-US" dirty="0"/>
          </a:p>
        </p:txBody>
      </p:sp>
      <p:sp>
        <p:nvSpPr>
          <p:cNvPr id="3" name="Content Placeholder 2"/>
          <p:cNvSpPr>
            <a:spLocks noGrp="1"/>
          </p:cNvSpPr>
          <p:nvPr>
            <p:ph idx="1"/>
          </p:nvPr>
        </p:nvSpPr>
        <p:spPr>
          <a:xfrm>
            <a:off x="457200" y="1417638"/>
            <a:ext cx="8229600" cy="4525963"/>
          </a:xfrm>
        </p:spPr>
        <p:txBody>
          <a:bodyPr/>
          <a:lstStyle/>
          <a:p>
            <a:pPr marL="514350" indent="-514350">
              <a:buFont typeface="+mj-lt"/>
              <a:buAutoNum type="arabicPeriod"/>
            </a:pPr>
            <a:r>
              <a:rPr lang="en-US" dirty="0" smtClean="0"/>
              <a:t>Provide transparency on </a:t>
            </a:r>
            <a:r>
              <a:rPr lang="en-US" u="sng" dirty="0" smtClean="0"/>
              <a:t>how</a:t>
            </a:r>
            <a:r>
              <a:rPr lang="en-US" dirty="0" smtClean="0"/>
              <a:t> the money was spent at each school</a:t>
            </a:r>
          </a:p>
          <a:p>
            <a:pPr marL="514350" indent="-514350">
              <a:buFont typeface="+mj-lt"/>
              <a:buAutoNum type="arabicPeriod"/>
            </a:pPr>
            <a:r>
              <a:rPr lang="en-US" dirty="0" smtClean="0"/>
              <a:t>Provide transparency on </a:t>
            </a:r>
            <a:r>
              <a:rPr lang="en-US" u="sng" dirty="0" smtClean="0"/>
              <a:t>how much </a:t>
            </a:r>
            <a:r>
              <a:rPr lang="en-US" dirty="0" smtClean="0"/>
              <a:t>money was spent on behalf of each school</a:t>
            </a:r>
          </a:p>
          <a:p>
            <a:pPr marL="514350" indent="-514350">
              <a:buFont typeface="+mj-lt"/>
              <a:buAutoNum type="arabicPeriod"/>
            </a:pPr>
            <a:r>
              <a:rPr lang="en-US" dirty="0" smtClean="0"/>
              <a:t>Enable comparisons in how much is spent across schools across the state</a:t>
            </a:r>
          </a:p>
          <a:p>
            <a:pPr marL="514350" indent="-514350">
              <a:buFont typeface="+mj-lt"/>
              <a:buAutoNum type="arabicPeriod"/>
            </a:pPr>
            <a:r>
              <a:rPr lang="en-US" dirty="0" smtClean="0"/>
              <a:t>Highlight inequity across schools within a district.</a:t>
            </a:r>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08725"/>
            <a:ext cx="9144000" cy="612648"/>
          </a:xfrm>
          <a:prstGeom prst="rect">
            <a:avLst/>
          </a:prstGeom>
        </p:spPr>
      </p:pic>
      <p:sp>
        <p:nvSpPr>
          <p:cNvPr id="5" name="TextBox 4"/>
          <p:cNvSpPr txBox="1"/>
          <p:nvPr/>
        </p:nvSpPr>
        <p:spPr>
          <a:xfrm>
            <a:off x="76199" y="6373120"/>
            <a:ext cx="4999149" cy="369332"/>
          </a:xfrm>
          <a:prstGeom prst="rect">
            <a:avLst/>
          </a:prstGeom>
          <a:noFill/>
        </p:spPr>
        <p:txBody>
          <a:bodyPr wrap="square" rtlCol="0">
            <a:spAutoFit/>
          </a:bodyPr>
          <a:lstStyle/>
          <a:p>
            <a:r>
              <a:rPr lang="en-US" dirty="0" smtClean="0">
                <a:solidFill>
                  <a:schemeClr val="bg1"/>
                </a:solidFill>
              </a:rPr>
              <a:t>Building State Capacity &amp; Productivity Center</a:t>
            </a:r>
            <a:endParaRPr lang="en-US" dirty="0">
              <a:solidFill>
                <a:schemeClr val="bg1"/>
              </a:solidFill>
            </a:endParaRPr>
          </a:p>
        </p:txBody>
      </p:sp>
      <p:sp>
        <p:nvSpPr>
          <p:cNvPr id="6" name="TextBox 5"/>
          <p:cNvSpPr txBox="1"/>
          <p:nvPr/>
        </p:nvSpPr>
        <p:spPr>
          <a:xfrm>
            <a:off x="5962922" y="6373120"/>
            <a:ext cx="3110248" cy="369332"/>
          </a:xfrm>
          <a:prstGeom prst="rect">
            <a:avLst/>
          </a:prstGeom>
          <a:noFill/>
        </p:spPr>
        <p:txBody>
          <a:bodyPr wrap="square" rtlCol="0">
            <a:spAutoFit/>
          </a:bodyPr>
          <a:lstStyle/>
          <a:p>
            <a:pPr algn="r"/>
            <a:r>
              <a:rPr lang="en-US" smtClean="0">
                <a:solidFill>
                  <a:schemeClr val="bg1"/>
                </a:solidFill>
              </a:rPr>
              <a:t>bscpcenter.org</a:t>
            </a:r>
            <a:endParaRPr lang="en-US" dirty="0">
              <a:solidFill>
                <a:schemeClr val="bg1"/>
              </a:solidFill>
            </a:endParaRPr>
          </a:p>
        </p:txBody>
      </p:sp>
    </p:spTree>
    <p:extLst>
      <p:ext uri="{BB962C8B-B14F-4D97-AF65-F5344CB8AC3E}">
        <p14:creationId xmlns:p14="http://schemas.microsoft.com/office/powerpoint/2010/main" val="35718213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1"/>
          <p:cNvSpPr txBox="1">
            <a:spLocks/>
          </p:cNvSpPr>
          <p:nvPr/>
        </p:nvSpPr>
        <p:spPr>
          <a:xfrm>
            <a:off x="355731" y="5914403"/>
            <a:ext cx="4857400" cy="1490134"/>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lnSpc>
                <a:spcPct val="80000"/>
              </a:lnSpc>
            </a:pPr>
            <a:endParaRPr lang="en-US" sz="1800" dirty="0">
              <a:solidFill>
                <a:prstClr val="white"/>
              </a:solidFill>
              <a:latin typeface="Helvetica Neue"/>
              <a:cs typeface="Helvetica Neue"/>
            </a:endParaRPr>
          </a:p>
        </p:txBody>
      </p:sp>
      <p:sp>
        <p:nvSpPr>
          <p:cNvPr id="4" name="Rectangle 3"/>
          <p:cNvSpPr/>
          <p:nvPr/>
        </p:nvSpPr>
        <p:spPr>
          <a:xfrm>
            <a:off x="210207" y="273269"/>
            <a:ext cx="2280745" cy="15765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Lucida Sans Unicode"/>
            </a:endParaRPr>
          </a:p>
        </p:txBody>
      </p:sp>
      <p:pic>
        <p:nvPicPr>
          <p:cNvPr id="5" name="Picture 4" descr="bscpc_log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62817" y="1011621"/>
            <a:ext cx="2946400" cy="1816100"/>
          </a:xfrm>
          <a:prstGeom prst="rect">
            <a:avLst/>
          </a:prstGeom>
        </p:spPr>
      </p:pic>
      <p:pic>
        <p:nvPicPr>
          <p:cNvPr id="6" name="Picture 5" descr="Screen Shot 2016-11-28 at 8.54.18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7567" y="3234776"/>
            <a:ext cx="2730500" cy="13843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6800" y="3595531"/>
            <a:ext cx="2774293" cy="865408"/>
          </a:xfrm>
          <a:prstGeom prst="rect">
            <a:avLst/>
          </a:prstGeom>
        </p:spPr>
      </p:pic>
    </p:spTree>
    <p:extLst>
      <p:ext uri="{BB962C8B-B14F-4D97-AF65-F5344CB8AC3E}">
        <p14:creationId xmlns:p14="http://schemas.microsoft.com/office/powerpoint/2010/main" val="19156824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3835" y="763020"/>
            <a:ext cx="8229600" cy="1143000"/>
          </a:xfrm>
        </p:spPr>
        <p:txBody>
          <a:bodyPr>
            <a:normAutofit/>
          </a:bodyPr>
          <a:lstStyle/>
          <a:p>
            <a:pPr algn="l"/>
            <a:r>
              <a:rPr lang="en-US" sz="2800" dirty="0" smtClean="0"/>
              <a:t>Pick an LEA and select two schools within the LEA. Does the state have the data needed to complete this chart?</a:t>
            </a:r>
            <a:endParaRPr lang="en-US" sz="2800" dirty="0"/>
          </a:p>
        </p:txBody>
      </p:sp>
      <p:sp>
        <p:nvSpPr>
          <p:cNvPr id="5" name="Title 1"/>
          <p:cNvSpPr txBox="1">
            <a:spLocks/>
          </p:cNvSpPr>
          <p:nvPr/>
        </p:nvSpPr>
        <p:spPr>
          <a:xfrm>
            <a:off x="457200" y="5333256"/>
            <a:ext cx="8229600" cy="1143000"/>
          </a:xfrm>
          <a:prstGeom prst="rect">
            <a:avLst/>
          </a:prstGeom>
        </p:spPr>
        <p:txBody>
          <a:bodyPr vert="horz" lIns="91440" tIns="45720" rIns="91440" bIns="45720" rtlCol="0" anchor="ctr">
            <a:normAutofit fontScale="9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t>Post results, questions, comments at </a:t>
            </a:r>
            <a:r>
              <a:rPr lang="en-US" dirty="0" smtClean="0">
                <a:hlinkClick r:id="rId2"/>
              </a:rPr>
              <a:t>www.fitwig.blog</a:t>
            </a:r>
            <a:r>
              <a:rPr lang="en-US" dirty="0" smtClean="0"/>
              <a:t> </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3123046512"/>
              </p:ext>
            </p:extLst>
          </p:nvPr>
        </p:nvGraphicFramePr>
        <p:xfrm>
          <a:off x="553836" y="2084663"/>
          <a:ext cx="7522011" cy="2806810"/>
        </p:xfrm>
        <a:graphic>
          <a:graphicData uri="http://schemas.openxmlformats.org/drawingml/2006/table">
            <a:tbl>
              <a:tblPr/>
              <a:tblGrid>
                <a:gridCol w="462892"/>
                <a:gridCol w="1504404"/>
                <a:gridCol w="1128302"/>
                <a:gridCol w="1475471"/>
                <a:gridCol w="1475471"/>
                <a:gridCol w="1475471"/>
              </a:tblGrid>
              <a:tr h="538292">
                <a:tc>
                  <a:txBody>
                    <a:bodyPr/>
                    <a:lstStyle/>
                    <a:p>
                      <a:pPr algn="l" fontAlgn="b"/>
                      <a:endParaRPr lang="en-US" sz="1600" b="0" i="0" u="none" strike="noStrike">
                        <a:solidFill>
                          <a:srgbClr val="000000"/>
                        </a:solidFill>
                        <a:effectLst/>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fontAlgn="b"/>
                      <a:endParaRPr lang="en-US" sz="1600" b="0" i="0" u="none" strike="noStrike" dirty="0">
                        <a:solidFill>
                          <a:srgbClr val="000000"/>
                        </a:solidFill>
                        <a:effectLst/>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gridSpan="3">
                  <a:txBody>
                    <a:bodyPr/>
                    <a:lstStyle/>
                    <a:p>
                      <a:pPr algn="ctr" fontAlgn="ctr"/>
                      <a:r>
                        <a:rPr lang="en-US" sz="1600" b="1" i="0" u="none" strike="noStrike" dirty="0">
                          <a:solidFill>
                            <a:srgbClr val="000000"/>
                          </a:solidFill>
                          <a:effectLst/>
                          <a:latin typeface="Calibri"/>
                        </a:rPr>
                        <a:t>School district # </a:t>
                      </a:r>
                      <a:r>
                        <a:rPr lang="en-US" sz="1600" b="1" i="0" u="none" strike="noStrike" dirty="0" smtClean="0">
                          <a:solidFill>
                            <a:srgbClr val="000000"/>
                          </a:solidFill>
                          <a:effectLst/>
                          <a:latin typeface="Calibri"/>
                        </a:rPr>
                        <a:t>________________</a:t>
                      </a:r>
                      <a:endParaRPr lang="en-US" sz="1600" b="1" i="0" u="none" strike="noStrike" dirty="0">
                        <a:solidFill>
                          <a:srgbClr val="00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B8CCE4"/>
                    </a:solidFill>
                  </a:tcPr>
                </a:tc>
                <a:tc hMerge="1">
                  <a:txBody>
                    <a:bodyPr/>
                    <a:lstStyle/>
                    <a:p>
                      <a:endParaRPr lang="en-US"/>
                    </a:p>
                  </a:txBody>
                  <a:tcPr/>
                </a:tc>
                <a:tc hMerge="1">
                  <a:txBody>
                    <a:bodyPr/>
                    <a:lstStyle/>
                    <a:p>
                      <a:endParaRPr lang="en-US"/>
                    </a:p>
                  </a:txBody>
                  <a:tcPr/>
                </a:tc>
              </a:tr>
              <a:tr h="538292">
                <a:tc>
                  <a:txBody>
                    <a:bodyPr/>
                    <a:lstStyle/>
                    <a:p>
                      <a:pPr algn="l" fontAlgn="b"/>
                      <a:endParaRPr lang="en-US" sz="1600" b="0" i="0" u="none" strike="noStrike">
                        <a:solidFill>
                          <a:srgbClr val="000000"/>
                        </a:solidFill>
                        <a:effectLst/>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a:rPr>
                        <a:t>Elem #1</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B8CCE4"/>
                    </a:solidFill>
                  </a:tcPr>
                </a:tc>
                <a:tc>
                  <a:txBody>
                    <a:bodyPr/>
                    <a:lstStyle/>
                    <a:p>
                      <a:pPr algn="ctr" fontAlgn="b"/>
                      <a:r>
                        <a:rPr lang="en-US" sz="1600" b="0" i="0" u="none" strike="noStrike" dirty="0">
                          <a:solidFill>
                            <a:srgbClr val="000000"/>
                          </a:solidFill>
                          <a:effectLst/>
                          <a:latin typeface="Calibri"/>
                        </a:rPr>
                        <a:t>High School #2</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B8CCE4"/>
                    </a:solidFill>
                  </a:tcPr>
                </a:tc>
                <a:tc>
                  <a:txBody>
                    <a:bodyPr/>
                    <a:lstStyle/>
                    <a:p>
                      <a:pPr algn="ctr" fontAlgn="b"/>
                      <a:r>
                        <a:rPr lang="en-US" sz="1600" b="0" i="0" u="none" strike="noStrike" dirty="0">
                          <a:solidFill>
                            <a:srgbClr val="000000"/>
                          </a:solidFill>
                          <a:effectLst/>
                          <a:latin typeface="Calibri"/>
                        </a:rPr>
                        <a:t>LEA average</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B8CCE4"/>
                    </a:solidFill>
                  </a:tcPr>
                </a:tc>
              </a:tr>
              <a:tr h="288371">
                <a:tc>
                  <a:txBody>
                    <a:bodyPr/>
                    <a:lstStyle/>
                    <a:p>
                      <a:pPr algn="l" fontAlgn="b"/>
                      <a:r>
                        <a:rPr lang="en-US" sz="1600" b="0" i="0" u="none" strike="noStrike" dirty="0">
                          <a:solidFill>
                            <a:srgbClr val="000000"/>
                          </a:solidFill>
                          <a:effectLst/>
                          <a:latin typeface="Calibri"/>
                        </a:rPr>
                        <a:t> A </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Calibri"/>
                        </a:rPr>
                        <a:t>School level</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Federal</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B8CCE4"/>
                    </a:solidFill>
                  </a:tcPr>
                </a:tc>
                <a:tc>
                  <a:txBody>
                    <a:bodyPr/>
                    <a:lstStyle/>
                    <a:p>
                      <a:pPr algn="l" fontAlgn="b"/>
                      <a:r>
                        <a:rPr lang="en-US" sz="1600" b="0" i="0" u="none" strike="noStrike" dirty="0">
                          <a:solidFill>
                            <a:srgbClr val="000000"/>
                          </a:solidFill>
                          <a:effectLst/>
                          <a:latin typeface="Calibri"/>
                        </a:rPr>
                        <a:t> </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B8CCE4"/>
                    </a:solidFill>
                  </a:tcPr>
                </a:tc>
                <a:tc>
                  <a:txBody>
                    <a:bodyPr/>
                    <a:lstStyle/>
                    <a:p>
                      <a:pPr algn="l" fontAlgn="b"/>
                      <a:r>
                        <a:rPr lang="en-US" sz="1600" b="0" i="0" u="none" strike="noStrike" dirty="0">
                          <a:solidFill>
                            <a:srgbClr val="000000"/>
                          </a:solidFill>
                          <a:effectLst/>
                          <a:latin typeface="Calibri"/>
                        </a:rPr>
                        <a:t> </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B8CCE4"/>
                    </a:solidFill>
                  </a:tcPr>
                </a:tc>
              </a:tr>
              <a:tr h="288371">
                <a:tc>
                  <a:txBody>
                    <a:bodyPr/>
                    <a:lstStyle/>
                    <a:p>
                      <a:pPr algn="l" fontAlgn="b"/>
                      <a:r>
                        <a:rPr lang="en-US" sz="1600" b="0" i="0" u="none" strike="noStrike" dirty="0">
                          <a:solidFill>
                            <a:srgbClr val="000000"/>
                          </a:solidFill>
                          <a:effectLst/>
                          <a:latin typeface="Calibri"/>
                        </a:rPr>
                        <a:t> B </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Calibri"/>
                        </a:rPr>
                        <a:t>S/L</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Calibri"/>
                        </a:rPr>
                        <a:t> </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B8CCE4"/>
                    </a:solidFill>
                  </a:tcPr>
                </a:tc>
                <a:tc>
                  <a:txBody>
                    <a:bodyPr/>
                    <a:lstStyle/>
                    <a:p>
                      <a:pPr algn="l" fontAlgn="b"/>
                      <a:r>
                        <a:rPr lang="en-US" sz="1600" b="0" i="0" u="none" strike="noStrike" dirty="0">
                          <a:solidFill>
                            <a:srgbClr val="000000"/>
                          </a:solidFill>
                          <a:effectLst/>
                          <a:latin typeface="Calibri"/>
                        </a:rPr>
                        <a:t> </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B8CCE4"/>
                    </a:solidFill>
                  </a:tcPr>
                </a:tc>
                <a:tc>
                  <a:txBody>
                    <a:bodyPr/>
                    <a:lstStyle/>
                    <a:p>
                      <a:pPr algn="l" fontAlgn="b"/>
                      <a:r>
                        <a:rPr lang="en-US" sz="1600" b="0" i="0" u="none" strike="noStrike">
                          <a:solidFill>
                            <a:srgbClr val="000000"/>
                          </a:solidFill>
                          <a:effectLst/>
                          <a:latin typeface="Calibri"/>
                        </a:rPr>
                        <a:t> </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B8CCE4"/>
                    </a:solidFill>
                  </a:tcPr>
                </a:tc>
              </a:tr>
              <a:tr h="288371">
                <a:tc>
                  <a:txBody>
                    <a:bodyPr/>
                    <a:lstStyle/>
                    <a:p>
                      <a:pPr algn="l" fontAlgn="b"/>
                      <a:r>
                        <a:rPr lang="en-US" sz="1600" b="0" i="0" u="none" strike="noStrike">
                          <a:solidFill>
                            <a:srgbClr val="000000"/>
                          </a:solidFill>
                          <a:effectLst/>
                          <a:latin typeface="Calibri"/>
                        </a:rPr>
                        <a:t> C </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Sch total </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B8CCE4"/>
                    </a:solidFill>
                  </a:tcPr>
                </a:tc>
                <a:tc>
                  <a:txBody>
                    <a:bodyPr/>
                    <a:lstStyle/>
                    <a:p>
                      <a:pPr algn="l" fontAlgn="b"/>
                      <a:r>
                        <a:rPr lang="en-US" sz="1600" b="0" i="0" u="none" strike="noStrike">
                          <a:solidFill>
                            <a:srgbClr val="000000"/>
                          </a:solidFill>
                          <a:effectLst/>
                          <a:latin typeface="Calibri"/>
                        </a:rPr>
                        <a:t> </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B8CCE4"/>
                    </a:solidFill>
                  </a:tcPr>
                </a:tc>
                <a:tc>
                  <a:txBody>
                    <a:bodyPr/>
                    <a:lstStyle/>
                    <a:p>
                      <a:pPr algn="l" fontAlgn="b"/>
                      <a:r>
                        <a:rPr lang="en-US" sz="1600" b="0" i="0" u="none" strike="noStrike">
                          <a:solidFill>
                            <a:srgbClr val="000000"/>
                          </a:solidFill>
                          <a:effectLst/>
                          <a:latin typeface="Calibri"/>
                        </a:rPr>
                        <a:t> </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B8CCE4"/>
                    </a:solidFill>
                  </a:tcPr>
                </a:tc>
              </a:tr>
              <a:tr h="288371">
                <a:tc>
                  <a:txBody>
                    <a:bodyPr/>
                    <a:lstStyle/>
                    <a:p>
                      <a:pPr algn="l" fontAlgn="b"/>
                      <a:r>
                        <a:rPr lang="en-US" sz="1600" b="0" i="0" u="none" strike="noStrike">
                          <a:solidFill>
                            <a:srgbClr val="000000"/>
                          </a:solidFill>
                          <a:effectLst/>
                          <a:latin typeface="Calibri"/>
                        </a:rPr>
                        <a:t> D </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LEA level</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Federal</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Calibri"/>
                        </a:rPr>
                        <a:t> </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B8CCE4"/>
                    </a:solidFill>
                  </a:tcPr>
                </a:tc>
                <a:tc>
                  <a:txBody>
                    <a:bodyPr/>
                    <a:lstStyle/>
                    <a:p>
                      <a:pPr algn="l" fontAlgn="b"/>
                      <a:r>
                        <a:rPr lang="en-US" sz="1600" b="0" i="0" u="none" strike="noStrike">
                          <a:solidFill>
                            <a:srgbClr val="000000"/>
                          </a:solidFill>
                          <a:effectLst/>
                          <a:latin typeface="Calibri"/>
                        </a:rPr>
                        <a:t> </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B8CCE4"/>
                    </a:solidFill>
                  </a:tcPr>
                </a:tc>
                <a:tc>
                  <a:txBody>
                    <a:bodyPr/>
                    <a:lstStyle/>
                    <a:p>
                      <a:pPr algn="l" fontAlgn="b"/>
                      <a:r>
                        <a:rPr lang="en-US" sz="1600" b="0" i="0" u="none" strike="noStrike">
                          <a:solidFill>
                            <a:srgbClr val="000000"/>
                          </a:solidFill>
                          <a:effectLst/>
                          <a:latin typeface="Calibri"/>
                        </a:rPr>
                        <a:t> </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B8CCE4"/>
                    </a:solidFill>
                  </a:tcPr>
                </a:tc>
              </a:tr>
              <a:tr h="288371">
                <a:tc>
                  <a:txBody>
                    <a:bodyPr/>
                    <a:lstStyle/>
                    <a:p>
                      <a:pPr algn="l" fontAlgn="b"/>
                      <a:r>
                        <a:rPr lang="en-US" sz="1600" b="0" i="0" u="none" strike="noStrike" dirty="0">
                          <a:solidFill>
                            <a:srgbClr val="000000"/>
                          </a:solidFill>
                          <a:effectLst/>
                          <a:latin typeface="Calibri"/>
                        </a:rPr>
                        <a:t> E </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S/L</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B8CCE4"/>
                    </a:solidFill>
                  </a:tcPr>
                </a:tc>
                <a:tc>
                  <a:txBody>
                    <a:bodyPr/>
                    <a:lstStyle/>
                    <a:p>
                      <a:pPr algn="l" fontAlgn="b"/>
                      <a:r>
                        <a:rPr lang="en-US" sz="1600" b="0" i="0" u="none" strike="noStrike">
                          <a:solidFill>
                            <a:srgbClr val="000000"/>
                          </a:solidFill>
                          <a:effectLst/>
                          <a:latin typeface="Calibri"/>
                        </a:rPr>
                        <a:t> </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B8CCE4"/>
                    </a:solidFill>
                  </a:tcPr>
                </a:tc>
                <a:tc>
                  <a:txBody>
                    <a:bodyPr/>
                    <a:lstStyle/>
                    <a:p>
                      <a:pPr algn="l" fontAlgn="b"/>
                      <a:r>
                        <a:rPr lang="en-US" sz="1600" b="0" i="0" u="none" strike="noStrike">
                          <a:solidFill>
                            <a:srgbClr val="000000"/>
                          </a:solidFill>
                          <a:effectLst/>
                          <a:latin typeface="Calibri"/>
                        </a:rPr>
                        <a:t> </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B8CCE4"/>
                    </a:solidFill>
                  </a:tcPr>
                </a:tc>
              </a:tr>
              <a:tr h="288371">
                <a:tc>
                  <a:txBody>
                    <a:bodyPr/>
                    <a:lstStyle/>
                    <a:p>
                      <a:pPr algn="l" fontAlgn="b"/>
                      <a:r>
                        <a:rPr lang="en-US" sz="1600" b="0" i="0" u="none" strike="noStrike" dirty="0">
                          <a:solidFill>
                            <a:srgbClr val="000000"/>
                          </a:solidFill>
                          <a:effectLst/>
                          <a:latin typeface="Calibri"/>
                        </a:rPr>
                        <a:t> F </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Grand Total</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r" fontAlgn="b"/>
                      <a:endParaRPr lang="en-US" sz="1600" b="0" i="0" u="none" strike="noStrike">
                        <a:solidFill>
                          <a:srgbClr val="000000"/>
                        </a:solidFill>
                        <a:effectLst/>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fontAlgn="b"/>
                      <a:r>
                        <a:rPr lang="en-US" sz="1600" b="1" i="0" u="none" strike="noStrike">
                          <a:solidFill>
                            <a:srgbClr val="000000"/>
                          </a:solidFill>
                          <a:effectLst/>
                          <a:latin typeface="Calibri"/>
                        </a:rPr>
                        <a:t> </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B8CCE4"/>
                    </a:solidFill>
                  </a:tcPr>
                </a:tc>
                <a:tc>
                  <a:txBody>
                    <a:bodyPr/>
                    <a:lstStyle/>
                    <a:p>
                      <a:pPr algn="l" fontAlgn="b"/>
                      <a:r>
                        <a:rPr lang="en-US" sz="1600" b="1" i="0" u="none" strike="noStrike">
                          <a:solidFill>
                            <a:srgbClr val="000000"/>
                          </a:solidFill>
                          <a:effectLst/>
                          <a:latin typeface="Calibri"/>
                        </a:rPr>
                        <a:t> </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B8CCE4"/>
                    </a:solidFill>
                  </a:tcPr>
                </a:tc>
                <a:tc>
                  <a:txBody>
                    <a:bodyPr/>
                    <a:lstStyle/>
                    <a:p>
                      <a:pPr algn="l" fontAlgn="b"/>
                      <a:r>
                        <a:rPr lang="en-US" sz="1600" b="1" i="0" u="none" strike="noStrike" dirty="0">
                          <a:solidFill>
                            <a:srgbClr val="000000"/>
                          </a:solidFill>
                          <a:effectLst/>
                          <a:latin typeface="Calibri"/>
                        </a:rPr>
                        <a:t> </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B8CCE4"/>
                    </a:solidFill>
                  </a:tcPr>
                </a:tc>
              </a:tr>
            </a:tbl>
          </a:graphicData>
        </a:graphic>
      </p:graphicFrame>
      <p:sp>
        <p:nvSpPr>
          <p:cNvPr id="6" name="Title 1"/>
          <p:cNvSpPr txBox="1">
            <a:spLocks/>
          </p:cNvSpPr>
          <p:nvPr/>
        </p:nvSpPr>
        <p:spPr>
          <a:xfrm>
            <a:off x="457200" y="-412101"/>
            <a:ext cx="7772400" cy="147002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t>Exploring early data</a:t>
            </a:r>
            <a:endParaRPr lang="en-US" dirty="0"/>
          </a:p>
        </p:txBody>
      </p:sp>
    </p:spTree>
    <p:extLst>
      <p:ext uri="{BB962C8B-B14F-4D97-AF65-F5344CB8AC3E}">
        <p14:creationId xmlns:p14="http://schemas.microsoft.com/office/powerpoint/2010/main" val="34552921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08" y="314289"/>
            <a:ext cx="8736622" cy="1325562"/>
          </a:xfrm>
        </p:spPr>
        <p:txBody>
          <a:bodyPr>
            <a:noAutofit/>
          </a:bodyPr>
          <a:lstStyle/>
          <a:p>
            <a:r>
              <a:rPr lang="en-US" sz="3000" b="1" dirty="0" smtClean="0"/>
              <a:t>Department of Education Regulation </a:t>
            </a:r>
            <a:br>
              <a:rPr lang="en-US" sz="3000" b="1" dirty="0" smtClean="0"/>
            </a:br>
            <a:r>
              <a:rPr lang="en-US" sz="3000" b="1" dirty="0" smtClean="0"/>
              <a:t>on Uniform </a:t>
            </a:r>
            <a:r>
              <a:rPr lang="en-US" sz="3000" b="1" dirty="0"/>
              <a:t>P</a:t>
            </a:r>
            <a:r>
              <a:rPr lang="en-US" sz="3000" b="1" dirty="0" smtClean="0"/>
              <a:t>rocedures</a:t>
            </a:r>
            <a:r>
              <a:rPr lang="en-US" sz="3000" dirty="0" smtClean="0"/>
              <a:t>: </a:t>
            </a:r>
            <a:br>
              <a:rPr lang="en-US" sz="3000" dirty="0" smtClean="0"/>
            </a:br>
            <a:endParaRPr lang="en-US" sz="3000" dirty="0"/>
          </a:p>
        </p:txBody>
      </p:sp>
      <p:sp>
        <p:nvSpPr>
          <p:cNvPr id="3" name="Content Placeholder 2"/>
          <p:cNvSpPr>
            <a:spLocks noGrp="1"/>
          </p:cNvSpPr>
          <p:nvPr>
            <p:ph idx="1"/>
          </p:nvPr>
        </p:nvSpPr>
        <p:spPr>
          <a:xfrm>
            <a:off x="214208" y="1906190"/>
            <a:ext cx="8736622" cy="4525963"/>
          </a:xfrm>
        </p:spPr>
        <p:txBody>
          <a:bodyPr>
            <a:normAutofit lnSpcReduction="10000"/>
          </a:bodyPr>
          <a:lstStyle/>
          <a:p>
            <a:pPr marL="0" indent="0">
              <a:buNone/>
            </a:pPr>
            <a:r>
              <a:rPr lang="en-US" sz="2400" dirty="0"/>
              <a:t>“A State must develop a </a:t>
            </a:r>
            <a:r>
              <a:rPr lang="en-US" sz="2400" u="sng" dirty="0"/>
              <a:t>single statewide procedure </a:t>
            </a:r>
            <a:r>
              <a:rPr lang="en-US" sz="2400" dirty="0"/>
              <a:t>to calculate LEA current expenditures per pupil and a single statewide procedure to calculate school-level current expenditures per pupil</a:t>
            </a:r>
            <a:r>
              <a:rPr lang="en-US" sz="2400" dirty="0" smtClean="0"/>
              <a:t>”</a:t>
            </a:r>
          </a:p>
          <a:p>
            <a:pPr marL="0" indent="0">
              <a:buNone/>
            </a:pPr>
            <a:endParaRPr lang="en-US" sz="2400" dirty="0"/>
          </a:p>
          <a:p>
            <a:pPr marL="400050" indent="-400050">
              <a:buAutoNum type="romanLcParenBoth"/>
            </a:pPr>
            <a:r>
              <a:rPr lang="en-US" sz="2400" dirty="0"/>
              <a:t> </a:t>
            </a:r>
            <a:r>
              <a:rPr lang="en-US" sz="2400" u="sng" dirty="0"/>
              <a:t>Including</a:t>
            </a:r>
            <a:r>
              <a:rPr lang="en-US" sz="2400" dirty="0"/>
              <a:t>, but not limited to, expenditures for administration, instruction, instructional support, student support services, pupil transportation services, operation and maintenance of plant, fixed charges, preschool, and net expenditures to cover deficits for food services and student body activities; but </a:t>
            </a:r>
            <a:endParaRPr lang="en-US" sz="2400" dirty="0" smtClean="0"/>
          </a:p>
          <a:p>
            <a:pPr marL="0" indent="0">
              <a:buNone/>
            </a:pPr>
            <a:endParaRPr lang="en-US" sz="2400" dirty="0"/>
          </a:p>
          <a:p>
            <a:pPr marL="0" indent="0">
              <a:buNone/>
            </a:pPr>
            <a:r>
              <a:rPr lang="en-US" sz="2400" dirty="0"/>
              <a:t>(ii)  </a:t>
            </a:r>
            <a:r>
              <a:rPr lang="en-US" sz="2400" u="sng" dirty="0"/>
              <a:t>Not including </a:t>
            </a:r>
            <a:r>
              <a:rPr lang="en-US" sz="2400" dirty="0"/>
              <a:t>expenditures for community services, capital outlay, and debt service; </a:t>
            </a:r>
          </a:p>
          <a:p>
            <a:pPr marL="0" indent="0">
              <a:buNone/>
            </a:pPr>
            <a:endParaRPr lang="en-US" dirty="0" smtClean="0"/>
          </a:p>
          <a:p>
            <a:pPr lvl="1"/>
            <a:endParaRPr lang="en-US" sz="2600" dirty="0" smtClean="0"/>
          </a:p>
          <a:p>
            <a:pPr lvl="1"/>
            <a:endParaRPr lang="en-US" sz="2600" dirty="0" smtClean="0"/>
          </a:p>
        </p:txBody>
      </p:sp>
    </p:spTree>
    <p:extLst>
      <p:ext uri="{BB962C8B-B14F-4D97-AF65-F5344CB8AC3E}">
        <p14:creationId xmlns:p14="http://schemas.microsoft.com/office/powerpoint/2010/main" val="41206791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31449"/>
            <a:ext cx="8229600" cy="1046612"/>
          </a:xfrm>
        </p:spPr>
        <p:txBody>
          <a:bodyPr>
            <a:noAutofit/>
          </a:bodyPr>
          <a:lstStyle/>
          <a:p>
            <a:pPr marL="0" indent="0">
              <a:buNone/>
            </a:pPr>
            <a:r>
              <a:rPr lang="en-US" sz="3600" dirty="0" smtClean="0"/>
              <a:t>Where to start on developing a uniform state-wide procedure?</a:t>
            </a:r>
            <a:endParaRPr lang="en-US" sz="3600" dirty="0"/>
          </a:p>
        </p:txBody>
      </p:sp>
      <p:sp>
        <p:nvSpPr>
          <p:cNvPr id="7" name="TextBox 6"/>
          <p:cNvSpPr txBox="1"/>
          <p:nvPr/>
        </p:nvSpPr>
        <p:spPr>
          <a:xfrm>
            <a:off x="334796" y="1376955"/>
            <a:ext cx="8352004" cy="3416320"/>
          </a:xfrm>
          <a:prstGeom prst="rect">
            <a:avLst/>
          </a:prstGeom>
          <a:noFill/>
        </p:spPr>
        <p:txBody>
          <a:bodyPr wrap="square" rtlCol="0">
            <a:spAutoFit/>
          </a:bodyPr>
          <a:lstStyle/>
          <a:p>
            <a:r>
              <a:rPr lang="en-US" sz="3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What TO EXCLUDE ENTIRELY FROM  LEA</a:t>
            </a:r>
            <a:r>
              <a:rPr lang="en-US" sz="3000" dirty="0" smtClean="0"/>
              <a:t>?</a:t>
            </a:r>
            <a:endParaRPr lang="en-US" sz="3000" dirty="0"/>
          </a:p>
          <a:p>
            <a:pPr marL="403225" indent="-403225">
              <a:buFont typeface="Arial"/>
              <a:buChar char="•"/>
            </a:pPr>
            <a:r>
              <a:rPr lang="en-US" sz="2600" dirty="0" smtClean="0"/>
              <a:t> Programs (</a:t>
            </a:r>
            <a:r>
              <a:rPr lang="en-US" sz="2600" dirty="0"/>
              <a:t>JROTC?</a:t>
            </a:r>
            <a:r>
              <a:rPr lang="en-US" sz="2600" dirty="0" smtClean="0"/>
              <a:t>); functions; </a:t>
            </a:r>
            <a:r>
              <a:rPr lang="en-US" sz="2600" dirty="0"/>
              <a:t>object </a:t>
            </a:r>
            <a:r>
              <a:rPr lang="en-US" sz="2600" dirty="0" smtClean="0"/>
              <a:t>codes? </a:t>
            </a:r>
            <a:r>
              <a:rPr lang="en-US" sz="2600" dirty="0"/>
              <a:t>(pensions</a:t>
            </a:r>
            <a:r>
              <a:rPr lang="en-US" sz="2600" dirty="0" smtClean="0"/>
              <a:t>)</a:t>
            </a:r>
          </a:p>
          <a:p>
            <a:pPr marL="457200" indent="-457200">
              <a:buFont typeface="Arial"/>
              <a:buChar char="•"/>
            </a:pPr>
            <a:r>
              <a:rPr lang="en-US" sz="2600" dirty="0" smtClean="0"/>
              <a:t>What changes are needed to ensure uniform LEA accounting of any exclusions? </a:t>
            </a:r>
          </a:p>
          <a:p>
            <a:pPr lvl="1"/>
            <a:r>
              <a:rPr lang="en-US" dirty="0"/>
              <a:t>Changes to COA?</a:t>
            </a:r>
          </a:p>
          <a:p>
            <a:pPr lvl="1"/>
            <a:r>
              <a:rPr lang="en-US" dirty="0"/>
              <a:t>New training for district CFOs?</a:t>
            </a:r>
          </a:p>
          <a:p>
            <a:pPr lvl="1"/>
            <a:r>
              <a:rPr lang="en-US" dirty="0"/>
              <a:t>New processes for financial data collection from </a:t>
            </a:r>
            <a:r>
              <a:rPr lang="en-US" dirty="0" smtClean="0"/>
              <a:t>LEAs</a:t>
            </a:r>
          </a:p>
          <a:p>
            <a:pPr marL="285750" indent="-285750">
              <a:buFont typeface="Arial"/>
              <a:buChar char="•"/>
            </a:pPr>
            <a:endParaRPr lang="en-US" dirty="0" smtClean="0"/>
          </a:p>
          <a:p>
            <a:pPr marL="285750" indent="-285750">
              <a:buFont typeface="Arial"/>
              <a:buChar char="•"/>
            </a:pPr>
            <a:endParaRPr lang="en-US" dirty="0"/>
          </a:p>
          <a:p>
            <a:pPr lvl="1"/>
            <a:endParaRPr lang="en-US" dirty="0"/>
          </a:p>
        </p:txBody>
      </p:sp>
      <p:sp>
        <p:nvSpPr>
          <p:cNvPr id="8" name="TextBox 7"/>
          <p:cNvSpPr txBox="1"/>
          <p:nvPr/>
        </p:nvSpPr>
        <p:spPr>
          <a:xfrm>
            <a:off x="334796" y="4291605"/>
            <a:ext cx="8809204" cy="2708434"/>
          </a:xfrm>
          <a:prstGeom prst="rect">
            <a:avLst/>
          </a:prstGeom>
          <a:noFill/>
        </p:spPr>
        <p:txBody>
          <a:bodyPr wrap="square" rtlCol="0">
            <a:spAutoFit/>
          </a:bodyPr>
          <a:lstStyle/>
          <a:p>
            <a:r>
              <a:rPr lang="en-US" sz="3000" b="1" dirty="0" smtClean="0"/>
              <a:t>Smart steps:</a:t>
            </a:r>
            <a:endParaRPr lang="en-US" sz="3000" b="1" dirty="0"/>
          </a:p>
          <a:p>
            <a:pPr marL="458788" indent="-458788">
              <a:buFont typeface="Arial"/>
              <a:buChar char="•"/>
            </a:pPr>
            <a:r>
              <a:rPr lang="en-US" sz="2600" dirty="0" smtClean="0"/>
              <a:t>Go with what’s already in place: Could choose categories as defined on </a:t>
            </a:r>
            <a:r>
              <a:rPr lang="en-US" sz="2600" dirty="0"/>
              <a:t>existing state-wide </a:t>
            </a:r>
            <a:r>
              <a:rPr lang="en-US" sz="2600" dirty="0" smtClean="0"/>
              <a:t>COA or F-33 federal survey.</a:t>
            </a:r>
          </a:p>
          <a:p>
            <a:pPr marL="458788" indent="-458788">
              <a:buFont typeface="Arial"/>
              <a:buChar char="•"/>
            </a:pPr>
            <a:r>
              <a:rPr lang="en-US" sz="2600" dirty="0" smtClean="0"/>
              <a:t>Get input: Pilot LEA reporting with exclusions to test a draft procedure.</a:t>
            </a:r>
          </a:p>
          <a:p>
            <a:pPr marL="285750" indent="-285750">
              <a:buFont typeface="Arial"/>
              <a:buChar char="•"/>
            </a:pPr>
            <a:endParaRPr lang="en-US" dirty="0"/>
          </a:p>
          <a:p>
            <a:pPr lvl="1"/>
            <a:endParaRPr lang="en-US" dirty="0"/>
          </a:p>
        </p:txBody>
      </p:sp>
    </p:spTree>
    <p:extLst>
      <p:ext uri="{BB962C8B-B14F-4D97-AF65-F5344CB8AC3E}">
        <p14:creationId xmlns:p14="http://schemas.microsoft.com/office/powerpoint/2010/main" val="862136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 know</a:t>
            </a:r>
            <a:endParaRPr lang="en-US" dirty="0"/>
          </a:p>
        </p:txBody>
      </p:sp>
      <p:sp>
        <p:nvSpPr>
          <p:cNvPr id="3" name="Content Placeholder 2"/>
          <p:cNvSpPr>
            <a:spLocks noGrp="1"/>
          </p:cNvSpPr>
          <p:nvPr>
            <p:ph idx="1"/>
          </p:nvPr>
        </p:nvSpPr>
        <p:spPr>
          <a:xfrm>
            <a:off x="457200" y="1417638"/>
            <a:ext cx="8229600" cy="5342466"/>
          </a:xfrm>
        </p:spPr>
        <p:txBody>
          <a:bodyPr>
            <a:normAutofit lnSpcReduction="10000"/>
          </a:bodyPr>
          <a:lstStyle/>
          <a:p>
            <a:pPr marL="0" indent="0">
              <a:buNone/>
            </a:pPr>
            <a:r>
              <a:rPr lang="en-US" dirty="0" smtClean="0"/>
              <a:t>Current definition of “uniform procedure” is in the </a:t>
            </a:r>
            <a:r>
              <a:rPr lang="en-US" dirty="0" err="1" smtClean="0"/>
              <a:t>Regs</a:t>
            </a:r>
            <a:r>
              <a:rPr lang="en-US" dirty="0" smtClean="0"/>
              <a:t>, and the </a:t>
            </a:r>
            <a:r>
              <a:rPr lang="en-US" dirty="0" err="1" smtClean="0"/>
              <a:t>Regs</a:t>
            </a:r>
            <a:r>
              <a:rPr lang="en-US" dirty="0" smtClean="0"/>
              <a:t> are on hold.</a:t>
            </a:r>
          </a:p>
          <a:p>
            <a:pPr marL="0" indent="0">
              <a:buNone/>
            </a:pPr>
            <a:endParaRPr lang="en-US" dirty="0" smtClean="0"/>
          </a:p>
          <a:p>
            <a:pPr marL="0" indent="0">
              <a:buNone/>
            </a:pPr>
            <a:r>
              <a:rPr lang="en-US" dirty="0" smtClean="0"/>
              <a:t>Portion of expenditures coded to schools varies across LEAs and SEAs. 40%-100%</a:t>
            </a:r>
          </a:p>
          <a:p>
            <a:pPr marL="0" indent="0">
              <a:buNone/>
            </a:pPr>
            <a:endParaRPr lang="en-US" dirty="0"/>
          </a:p>
          <a:p>
            <a:pPr marL="0" indent="0">
              <a:buNone/>
            </a:pPr>
            <a:r>
              <a:rPr lang="en-US" dirty="0" smtClean="0"/>
              <a:t>Types of expenditures (functions, objects, programs) coded to schools often varies across LEAs </a:t>
            </a:r>
            <a:r>
              <a:rPr lang="en-US" dirty="0"/>
              <a:t>(but not always) </a:t>
            </a:r>
            <a:r>
              <a:rPr lang="en-US" dirty="0" smtClean="0"/>
              <a:t>even when COA are in place.</a:t>
            </a:r>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08725"/>
            <a:ext cx="9144000" cy="612648"/>
          </a:xfrm>
          <a:prstGeom prst="rect">
            <a:avLst/>
          </a:prstGeom>
        </p:spPr>
      </p:pic>
      <p:sp>
        <p:nvSpPr>
          <p:cNvPr id="5" name="TextBox 4"/>
          <p:cNvSpPr txBox="1"/>
          <p:nvPr/>
        </p:nvSpPr>
        <p:spPr>
          <a:xfrm>
            <a:off x="76199" y="6373120"/>
            <a:ext cx="4999149" cy="369332"/>
          </a:xfrm>
          <a:prstGeom prst="rect">
            <a:avLst/>
          </a:prstGeom>
          <a:noFill/>
        </p:spPr>
        <p:txBody>
          <a:bodyPr wrap="square" rtlCol="0">
            <a:spAutoFit/>
          </a:bodyPr>
          <a:lstStyle/>
          <a:p>
            <a:r>
              <a:rPr lang="en-US" dirty="0" smtClean="0">
                <a:solidFill>
                  <a:schemeClr val="bg1"/>
                </a:solidFill>
              </a:rPr>
              <a:t>Building State Capacity &amp; Productivity Center</a:t>
            </a:r>
            <a:endParaRPr lang="en-US" dirty="0">
              <a:solidFill>
                <a:schemeClr val="bg1"/>
              </a:solidFill>
            </a:endParaRPr>
          </a:p>
        </p:txBody>
      </p:sp>
      <p:sp>
        <p:nvSpPr>
          <p:cNvPr id="6" name="TextBox 5"/>
          <p:cNvSpPr txBox="1"/>
          <p:nvPr/>
        </p:nvSpPr>
        <p:spPr>
          <a:xfrm>
            <a:off x="5962922" y="6373120"/>
            <a:ext cx="3110248" cy="369332"/>
          </a:xfrm>
          <a:prstGeom prst="rect">
            <a:avLst/>
          </a:prstGeom>
          <a:noFill/>
        </p:spPr>
        <p:txBody>
          <a:bodyPr wrap="square" rtlCol="0">
            <a:spAutoFit/>
          </a:bodyPr>
          <a:lstStyle/>
          <a:p>
            <a:pPr algn="r"/>
            <a:r>
              <a:rPr lang="en-US" smtClean="0">
                <a:solidFill>
                  <a:schemeClr val="bg1"/>
                </a:solidFill>
              </a:rPr>
              <a:t>bscpcenter.org</a:t>
            </a:r>
            <a:endParaRPr lang="en-US" dirty="0">
              <a:solidFill>
                <a:schemeClr val="bg1"/>
              </a:solidFill>
            </a:endParaRPr>
          </a:p>
        </p:txBody>
      </p:sp>
    </p:spTree>
    <p:extLst>
      <p:ext uri="{BB962C8B-B14F-4D97-AF65-F5344CB8AC3E}">
        <p14:creationId xmlns:p14="http://schemas.microsoft.com/office/powerpoint/2010/main" val="10819501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31449"/>
            <a:ext cx="8229600" cy="1046612"/>
          </a:xfrm>
        </p:spPr>
        <p:txBody>
          <a:bodyPr>
            <a:noAutofit/>
          </a:bodyPr>
          <a:lstStyle/>
          <a:p>
            <a:pPr marL="0" indent="0">
              <a:buNone/>
            </a:pPr>
            <a:r>
              <a:rPr lang="en-US" sz="3600" dirty="0" smtClean="0"/>
              <a:t>Where to start on developing a uniform state-wide procedure?</a:t>
            </a:r>
            <a:endParaRPr lang="en-US" sz="3600" dirty="0"/>
          </a:p>
        </p:txBody>
      </p:sp>
      <p:sp>
        <p:nvSpPr>
          <p:cNvPr id="7" name="TextBox 6"/>
          <p:cNvSpPr txBox="1"/>
          <p:nvPr/>
        </p:nvSpPr>
        <p:spPr>
          <a:xfrm>
            <a:off x="334796" y="1698689"/>
            <a:ext cx="8809204" cy="4308872"/>
          </a:xfrm>
          <a:prstGeom prst="rect">
            <a:avLst/>
          </a:prstGeom>
          <a:noFill/>
        </p:spPr>
        <p:txBody>
          <a:bodyPr wrap="square" rtlCol="0">
            <a:spAutoFit/>
          </a:bodyPr>
          <a:lstStyle/>
          <a:p>
            <a:r>
              <a:rPr lang="en-US" sz="3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Parsing LEA Level </a:t>
            </a:r>
            <a:r>
              <a:rPr lang="en-US" sz="30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vs</a:t>
            </a:r>
            <a:r>
              <a:rPr lang="en-US" sz="3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school level </a:t>
            </a:r>
            <a:endParaRPr lang="en-US" sz="3000" dirty="0"/>
          </a:p>
          <a:p>
            <a:pPr marL="457200" indent="-457200">
              <a:buFont typeface="Arial"/>
              <a:buChar char="•"/>
            </a:pPr>
            <a:r>
              <a:rPr lang="en-US" sz="2600" dirty="0" smtClean="0"/>
              <a:t>Trickier since LEA and school level $ is all from one pool.  Districts currently make different choices about what to “centralize.”</a:t>
            </a:r>
          </a:p>
          <a:p>
            <a:pPr marL="457200" indent="-457200">
              <a:buFont typeface="Arial"/>
              <a:buChar char="•"/>
            </a:pPr>
            <a:r>
              <a:rPr lang="en-US" sz="2600" dirty="0" smtClean="0"/>
              <a:t>Are there functions, objects, programs that are reliably “central” across all LEAs and thus can be excluded?</a:t>
            </a:r>
          </a:p>
          <a:p>
            <a:pPr marL="457200" indent="-457200">
              <a:buFont typeface="Arial"/>
              <a:buChar char="•"/>
            </a:pPr>
            <a:r>
              <a:rPr lang="en-US" sz="2600" dirty="0" smtClean="0"/>
              <a:t>What about WSF districts?  Charters?</a:t>
            </a:r>
          </a:p>
          <a:p>
            <a:pPr marL="457200" indent="-457200">
              <a:buFont typeface="Arial"/>
              <a:buChar char="•"/>
            </a:pPr>
            <a:r>
              <a:rPr lang="en-US" sz="2600" dirty="0" smtClean="0"/>
              <a:t>How to ensure that School-level PPE can be compared across schools in different districts?</a:t>
            </a:r>
            <a:endParaRPr lang="en-US" dirty="0" smtClean="0"/>
          </a:p>
          <a:p>
            <a:pPr marL="285750" indent="-285750">
              <a:buFont typeface="Arial"/>
              <a:buChar char="•"/>
            </a:pPr>
            <a:endParaRPr lang="en-US" dirty="0"/>
          </a:p>
          <a:p>
            <a:pPr lvl="1"/>
            <a:endParaRPr lang="en-US" dirty="0"/>
          </a:p>
        </p:txBody>
      </p:sp>
      <p:sp>
        <p:nvSpPr>
          <p:cNvPr id="6" name="TextBox 5"/>
          <p:cNvSpPr txBox="1"/>
          <p:nvPr/>
        </p:nvSpPr>
        <p:spPr>
          <a:xfrm>
            <a:off x="0" y="6007561"/>
            <a:ext cx="8809204" cy="553998"/>
          </a:xfrm>
          <a:prstGeom prst="rect">
            <a:avLst/>
          </a:prstGeom>
          <a:noFill/>
        </p:spPr>
        <p:txBody>
          <a:bodyPr wrap="square" rtlCol="0">
            <a:spAutoFit/>
          </a:bodyPr>
          <a:lstStyle/>
          <a:p>
            <a:pPr lvl="1"/>
            <a:r>
              <a:rPr lang="en-US" sz="3000" dirty="0" smtClean="0"/>
              <a:t>Best place to start is to look at existing data. </a:t>
            </a:r>
            <a:endParaRPr lang="en-US" sz="3000" dirty="0"/>
          </a:p>
        </p:txBody>
      </p:sp>
    </p:spTree>
    <p:extLst>
      <p:ext uri="{BB962C8B-B14F-4D97-AF65-F5344CB8AC3E}">
        <p14:creationId xmlns:p14="http://schemas.microsoft.com/office/powerpoint/2010/main" val="4009449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290075"/>
            <a:ext cx="8229600" cy="2262981"/>
          </a:xfrm>
        </p:spPr>
        <p:txBody>
          <a:bodyPr/>
          <a:lstStyle/>
          <a:p>
            <a:pPr marL="0" indent="0">
              <a:buNone/>
            </a:pPr>
            <a:r>
              <a:rPr lang="en-US" dirty="0" smtClean="0"/>
              <a:t>1. To what extent is there consistency/variation in your state’s LEAs/charters on the type and level of expenditures accounted for by school (or centrally)?</a:t>
            </a:r>
          </a:p>
          <a:p>
            <a:pPr marL="514350" indent="-514350">
              <a:buFont typeface="+mj-lt"/>
              <a:buAutoNum type="arabicPeriod"/>
            </a:pPr>
            <a:endParaRPr lang="en-US" dirty="0"/>
          </a:p>
        </p:txBody>
      </p:sp>
      <p:sp>
        <p:nvSpPr>
          <p:cNvPr id="6" name="Content Placeholder 4"/>
          <p:cNvSpPr txBox="1">
            <a:spLocks/>
          </p:cNvSpPr>
          <p:nvPr/>
        </p:nvSpPr>
        <p:spPr>
          <a:xfrm>
            <a:off x="457200" y="2553056"/>
            <a:ext cx="8229600" cy="45259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dirty="0" smtClean="0"/>
              <a:t>2. How to create a uniform procedure that works for different types of districts (small, decentralized, charter, etc.)?</a:t>
            </a:r>
          </a:p>
          <a:p>
            <a:pPr marL="857250" lvl="1" indent="-457200"/>
            <a:r>
              <a:rPr lang="en-US" dirty="0" smtClean="0"/>
              <a:t> Assign costs to central by object type?</a:t>
            </a:r>
            <a:endParaRPr lang="en-US" dirty="0"/>
          </a:p>
          <a:p>
            <a:pPr lvl="1"/>
            <a:r>
              <a:rPr lang="en-US" dirty="0" smtClean="0"/>
              <a:t>  Assign costs to central by function or program?</a:t>
            </a:r>
          </a:p>
          <a:p>
            <a:pPr lvl="1"/>
            <a:r>
              <a:rPr lang="en-US" dirty="0"/>
              <a:t>	</a:t>
            </a:r>
            <a:r>
              <a:rPr lang="en-US" dirty="0" smtClean="0"/>
              <a:t>Sum everything to school (even shared costs)?</a:t>
            </a:r>
          </a:p>
          <a:p>
            <a:pPr marL="0" indent="0">
              <a:buFont typeface="Arial"/>
              <a:buNone/>
            </a:pPr>
            <a:endParaRPr lang="en-US" dirty="0" smtClean="0"/>
          </a:p>
          <a:p>
            <a:pPr marL="514350" indent="-514350">
              <a:buFont typeface="+mj-lt"/>
              <a:buAutoNum type="arabicPeriod"/>
            </a:pPr>
            <a:endParaRPr lang="en-US" dirty="0"/>
          </a:p>
        </p:txBody>
      </p:sp>
    </p:spTree>
    <p:extLst>
      <p:ext uri="{BB962C8B-B14F-4D97-AF65-F5344CB8AC3E}">
        <p14:creationId xmlns:p14="http://schemas.microsoft.com/office/powerpoint/2010/main" val="964266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09" name="Picture 4" descr="Edunomics_LOGO_E Only_White.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75650" y="6273800"/>
            <a:ext cx="369888" cy="473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2" name="Content Placeholder 1"/>
          <p:cNvSpPr>
            <a:spLocks noGrp="1"/>
          </p:cNvSpPr>
          <p:nvPr>
            <p:ph idx="1"/>
          </p:nvPr>
        </p:nvSpPr>
        <p:spPr>
          <a:xfrm>
            <a:off x="96838" y="1638300"/>
            <a:ext cx="3484562" cy="965200"/>
          </a:xfrm>
          <a:solidFill>
            <a:schemeClr val="accent1">
              <a:lumMod val="20000"/>
              <a:lumOff val="80000"/>
            </a:schemeClr>
          </a:solidFill>
          <a:ln>
            <a:solidFill>
              <a:srgbClr val="4F81BD"/>
            </a:solidFill>
          </a:ln>
        </p:spPr>
        <p:txBody>
          <a:bodyPr rtlCol="0">
            <a:noAutofit/>
          </a:bodyPr>
          <a:lstStyle/>
          <a:p>
            <a:pPr marL="0" indent="0" eaLnBrk="1" fontAlgn="auto" hangingPunct="1">
              <a:lnSpc>
                <a:spcPts val="2000"/>
              </a:lnSpc>
              <a:spcAft>
                <a:spcPts val="0"/>
              </a:spcAft>
              <a:buFont typeface="Wingdings 3" charset="0"/>
              <a:buNone/>
              <a:defRPr/>
            </a:pPr>
            <a:r>
              <a:rPr lang="en-US" sz="1800" dirty="0" smtClean="0">
                <a:ea typeface="+mn-ea"/>
                <a:cs typeface="+mn-cs"/>
              </a:rPr>
              <a:t>1. SEA has a common chart of accounts (COA) including a field for location </a:t>
            </a:r>
          </a:p>
        </p:txBody>
      </p:sp>
      <p:pic>
        <p:nvPicPr>
          <p:cNvPr id="68611" name="Picture 24" descr="Arrow_Right_409.ai"/>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6250" y="-127000"/>
            <a:ext cx="2074863" cy="1603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8612" name="Shape 100"/>
          <p:cNvSpPr txBox="1">
            <a:spLocks noChangeArrowheads="1"/>
          </p:cNvSpPr>
          <p:nvPr/>
        </p:nvSpPr>
        <p:spPr bwMode="auto">
          <a:xfrm>
            <a:off x="1044575" y="203200"/>
            <a:ext cx="7650163" cy="620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5" tIns="45700" rIns="91425" bIns="45700"/>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buClr>
                <a:srgbClr val="888888"/>
              </a:buClr>
              <a:buSzPct val="25000"/>
              <a:buFont typeface="Arial" charset="0"/>
              <a:buNone/>
            </a:pPr>
            <a:r>
              <a:rPr lang="en-US" sz="3200">
                <a:solidFill>
                  <a:srgbClr val="867875"/>
                </a:solidFill>
                <a:latin typeface="Calibri" charset="0"/>
                <a:cs typeface="Calibri" charset="0"/>
                <a:sym typeface="Calibri" charset="0"/>
              </a:rPr>
              <a:t>SEAs will be grouped by current access to school-level financial data</a:t>
            </a:r>
          </a:p>
        </p:txBody>
      </p:sp>
      <p:sp>
        <p:nvSpPr>
          <p:cNvPr id="7" name="Content Placeholder 1"/>
          <p:cNvSpPr txBox="1">
            <a:spLocks/>
          </p:cNvSpPr>
          <p:nvPr/>
        </p:nvSpPr>
        <p:spPr bwMode="auto">
          <a:xfrm>
            <a:off x="296863" y="2959100"/>
            <a:ext cx="1730375" cy="787400"/>
          </a:xfrm>
          <a:prstGeom prst="rect">
            <a:avLst/>
          </a:prstGeom>
          <a:noFill/>
          <a:ln w="9525">
            <a:solidFill>
              <a:schemeClr val="accent1"/>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defTabSz="457200">
              <a:defRPr sz="2400">
                <a:solidFill>
                  <a:schemeClr val="tx1"/>
                </a:solidFill>
                <a:latin typeface="Arial" charset="0"/>
                <a:ea typeface="ＭＳ Ｐゴシック" charset="0"/>
                <a:cs typeface="ＭＳ Ｐゴシック" charset="0"/>
              </a:defRPr>
            </a:lvl1pPr>
            <a:lvl2pPr marL="742950" indent="-285750" defTabSz="457200">
              <a:defRPr sz="2400">
                <a:solidFill>
                  <a:schemeClr val="tx1"/>
                </a:solidFill>
                <a:latin typeface="Arial" charset="0"/>
                <a:ea typeface="ＭＳ Ｐゴシック" charset="0"/>
              </a:defRPr>
            </a:lvl2pPr>
            <a:lvl3pPr marL="1143000" indent="-228600" defTabSz="457200">
              <a:defRPr sz="2400">
                <a:solidFill>
                  <a:schemeClr val="tx1"/>
                </a:solidFill>
                <a:latin typeface="Arial" charset="0"/>
                <a:ea typeface="ＭＳ Ｐゴシック" charset="0"/>
              </a:defRPr>
            </a:lvl3pPr>
            <a:lvl4pPr marL="1600200" indent="-228600" defTabSz="457200">
              <a:defRPr sz="2400">
                <a:solidFill>
                  <a:schemeClr val="tx1"/>
                </a:solidFill>
                <a:latin typeface="Arial" charset="0"/>
                <a:ea typeface="ＭＳ Ｐゴシック" charset="0"/>
              </a:defRPr>
            </a:lvl4pPr>
            <a:lvl5pPr marL="2057400" indent="-228600" defTabSz="4572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20000"/>
              </a:spcBef>
              <a:buFont typeface="Arial" charset="0"/>
              <a:buNone/>
            </a:pPr>
            <a:r>
              <a:rPr lang="en-US" sz="1500">
                <a:latin typeface="Lucida Sans Unicode" charset="0"/>
              </a:rPr>
              <a:t> SEA collects G/L data with COA &amp; location</a:t>
            </a:r>
          </a:p>
          <a:p>
            <a:pPr eaLnBrk="1" hangingPunct="1">
              <a:spcBef>
                <a:spcPct val="20000"/>
              </a:spcBef>
              <a:buFont typeface="Arial" charset="0"/>
              <a:buNone/>
            </a:pPr>
            <a:endParaRPr lang="en-US" sz="2000">
              <a:latin typeface="Lucida Sans Unicode" charset="0"/>
            </a:endParaRPr>
          </a:p>
        </p:txBody>
      </p:sp>
      <p:sp>
        <p:nvSpPr>
          <p:cNvPr id="9" name="Content Placeholder 1"/>
          <p:cNvSpPr txBox="1">
            <a:spLocks/>
          </p:cNvSpPr>
          <p:nvPr/>
        </p:nvSpPr>
        <p:spPr>
          <a:xfrm>
            <a:off x="96838" y="4187825"/>
            <a:ext cx="955675" cy="2294251"/>
          </a:xfrm>
          <a:prstGeom prst="rect">
            <a:avLst/>
          </a:prstGeom>
          <a:ln>
            <a:solidFill>
              <a:schemeClr val="accent1"/>
            </a:solidFill>
          </a:ln>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defRPr/>
            </a:pPr>
            <a:r>
              <a:rPr lang="en-US" sz="1600" dirty="0" smtClean="0"/>
              <a:t>1.a. COA uses </a:t>
            </a:r>
            <a:r>
              <a:rPr lang="en-US" sz="1600" u="sng" dirty="0" smtClean="0"/>
              <a:t>real salaries</a:t>
            </a:r>
            <a:r>
              <a:rPr lang="en-US" sz="1600" dirty="0" smtClean="0"/>
              <a:t>:</a:t>
            </a:r>
          </a:p>
          <a:p>
            <a:pPr marL="0" indent="0">
              <a:buFont typeface="Arial"/>
              <a:buNone/>
              <a:defRPr/>
            </a:pPr>
            <a:r>
              <a:rPr lang="en-US" sz="1400" dirty="0" smtClean="0"/>
              <a:t>RI,    DE</a:t>
            </a:r>
          </a:p>
          <a:p>
            <a:pPr marL="0" indent="0">
              <a:buFont typeface="Arial"/>
              <a:buNone/>
              <a:defRPr/>
            </a:pPr>
            <a:r>
              <a:rPr lang="en-US" sz="1400" dirty="0" smtClean="0"/>
              <a:t>OH   MA</a:t>
            </a:r>
          </a:p>
          <a:p>
            <a:pPr marL="0" indent="0">
              <a:buFont typeface="Arial"/>
              <a:buNone/>
              <a:defRPr/>
            </a:pPr>
            <a:r>
              <a:rPr lang="en-US" sz="1400" dirty="0" smtClean="0"/>
              <a:t>MS   WY</a:t>
            </a:r>
          </a:p>
          <a:p>
            <a:pPr marL="0" indent="0">
              <a:buFont typeface="Arial"/>
              <a:buNone/>
              <a:defRPr/>
            </a:pPr>
            <a:r>
              <a:rPr lang="en-US" sz="1400" dirty="0" smtClean="0"/>
              <a:t>HI*   FL</a:t>
            </a:r>
          </a:p>
          <a:p>
            <a:pPr marL="0" indent="0">
              <a:buFont typeface="Arial"/>
              <a:buNone/>
              <a:defRPr/>
            </a:pPr>
            <a:r>
              <a:rPr lang="en-US" sz="1400" dirty="0" smtClean="0"/>
              <a:t>ME   MD</a:t>
            </a:r>
          </a:p>
          <a:p>
            <a:pPr marL="0" indent="0">
              <a:buFont typeface="Arial"/>
              <a:buNone/>
              <a:defRPr/>
            </a:pPr>
            <a:endParaRPr lang="en-US" sz="2000" dirty="0" smtClean="0"/>
          </a:p>
        </p:txBody>
      </p:sp>
      <p:sp>
        <p:nvSpPr>
          <p:cNvPr id="10" name="Content Placeholder 1"/>
          <p:cNvSpPr txBox="1">
            <a:spLocks/>
          </p:cNvSpPr>
          <p:nvPr/>
        </p:nvSpPr>
        <p:spPr bwMode="auto">
          <a:xfrm>
            <a:off x="1247775" y="4187825"/>
            <a:ext cx="957263" cy="1743075"/>
          </a:xfrm>
          <a:prstGeom prst="rect">
            <a:avLst/>
          </a:prstGeom>
          <a:noFill/>
          <a:ln w="9525">
            <a:solidFill>
              <a:schemeClr val="accent1"/>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defTabSz="457200">
              <a:defRPr sz="2400">
                <a:solidFill>
                  <a:schemeClr val="tx1"/>
                </a:solidFill>
                <a:latin typeface="Arial" charset="0"/>
                <a:ea typeface="ＭＳ Ｐゴシック" charset="0"/>
                <a:cs typeface="ＭＳ Ｐゴシック" charset="0"/>
              </a:defRPr>
            </a:lvl1pPr>
            <a:lvl2pPr marL="742950" indent="-285750" defTabSz="457200">
              <a:defRPr sz="2400">
                <a:solidFill>
                  <a:schemeClr val="tx1"/>
                </a:solidFill>
                <a:latin typeface="Arial" charset="0"/>
                <a:ea typeface="ＭＳ Ｐゴシック" charset="0"/>
              </a:defRPr>
            </a:lvl2pPr>
            <a:lvl3pPr marL="1143000" indent="-228600" defTabSz="457200">
              <a:defRPr sz="2400">
                <a:solidFill>
                  <a:schemeClr val="tx1"/>
                </a:solidFill>
                <a:latin typeface="Arial" charset="0"/>
                <a:ea typeface="ＭＳ Ｐゴシック" charset="0"/>
              </a:defRPr>
            </a:lvl3pPr>
            <a:lvl4pPr marL="1600200" indent="-228600" defTabSz="457200">
              <a:defRPr sz="2400">
                <a:solidFill>
                  <a:schemeClr val="tx1"/>
                </a:solidFill>
                <a:latin typeface="Arial" charset="0"/>
                <a:ea typeface="ＭＳ Ｐゴシック" charset="0"/>
              </a:defRPr>
            </a:lvl4pPr>
            <a:lvl5pPr marL="2057400" indent="-228600" defTabSz="4572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20000"/>
              </a:spcBef>
              <a:buFont typeface="Arial" charset="0"/>
              <a:buNone/>
            </a:pPr>
            <a:r>
              <a:rPr lang="en-US" sz="1400">
                <a:latin typeface="Lucida Sans Unicode" charset="0"/>
              </a:rPr>
              <a:t>1.b. COA uses </a:t>
            </a:r>
            <a:r>
              <a:rPr lang="en-US" sz="1400" u="sng">
                <a:latin typeface="Lucida Sans Unicode" charset="0"/>
              </a:rPr>
              <a:t>average salaries</a:t>
            </a:r>
            <a:r>
              <a:rPr lang="en-US" sz="1400">
                <a:latin typeface="Lucida Sans Unicode" charset="0"/>
              </a:rPr>
              <a:t>:</a:t>
            </a:r>
          </a:p>
          <a:p>
            <a:pPr eaLnBrk="1" hangingPunct="1">
              <a:spcBef>
                <a:spcPct val="20000"/>
              </a:spcBef>
              <a:buFont typeface="Arial" charset="0"/>
              <a:buNone/>
            </a:pPr>
            <a:endParaRPr lang="en-US" sz="2000">
              <a:latin typeface="Lucida Sans Unicode" charset="0"/>
            </a:endParaRPr>
          </a:p>
        </p:txBody>
      </p:sp>
      <p:sp>
        <p:nvSpPr>
          <p:cNvPr id="11" name="Content Placeholder 1"/>
          <p:cNvSpPr txBox="1">
            <a:spLocks/>
          </p:cNvSpPr>
          <p:nvPr/>
        </p:nvSpPr>
        <p:spPr bwMode="auto">
          <a:xfrm>
            <a:off x="2311400" y="3032125"/>
            <a:ext cx="1270000" cy="2568575"/>
          </a:xfrm>
          <a:prstGeom prst="rect">
            <a:avLst/>
          </a:prstGeom>
          <a:noFill/>
          <a:ln w="9525">
            <a:solidFill>
              <a:schemeClr val="accent1"/>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defTabSz="457200">
              <a:defRPr sz="2400">
                <a:solidFill>
                  <a:schemeClr val="tx1"/>
                </a:solidFill>
                <a:latin typeface="Arial" charset="0"/>
                <a:ea typeface="ＭＳ Ｐゴシック" charset="0"/>
                <a:cs typeface="ＭＳ Ｐゴシック" charset="0"/>
              </a:defRPr>
            </a:lvl1pPr>
            <a:lvl2pPr marL="742950" indent="-285750" defTabSz="457200">
              <a:defRPr sz="2400">
                <a:solidFill>
                  <a:schemeClr val="tx1"/>
                </a:solidFill>
                <a:latin typeface="Arial" charset="0"/>
                <a:ea typeface="ＭＳ Ｐゴシック" charset="0"/>
              </a:defRPr>
            </a:lvl2pPr>
            <a:lvl3pPr marL="1143000" indent="-228600" defTabSz="457200">
              <a:defRPr sz="2400">
                <a:solidFill>
                  <a:schemeClr val="tx1"/>
                </a:solidFill>
                <a:latin typeface="Arial" charset="0"/>
                <a:ea typeface="ＭＳ Ｐゴシック" charset="0"/>
              </a:defRPr>
            </a:lvl3pPr>
            <a:lvl4pPr marL="1600200" indent="-228600" defTabSz="457200">
              <a:defRPr sz="2400">
                <a:solidFill>
                  <a:schemeClr val="tx1"/>
                </a:solidFill>
                <a:latin typeface="Arial" charset="0"/>
                <a:ea typeface="ＭＳ Ｐゴシック" charset="0"/>
              </a:defRPr>
            </a:lvl4pPr>
            <a:lvl5pPr marL="2057400" indent="-228600" defTabSz="4572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20000"/>
              </a:spcBef>
              <a:buFont typeface="Arial" charset="0"/>
              <a:buNone/>
            </a:pPr>
            <a:r>
              <a:rPr lang="en-US" sz="1400" dirty="0">
                <a:latin typeface="Lucida Sans Unicode" charset="0"/>
              </a:rPr>
              <a:t>1.c. SEA hasn’t yet collected G/L data from districts with COA &amp; location (or is in pilot phase):</a:t>
            </a:r>
          </a:p>
          <a:p>
            <a:pPr eaLnBrk="1" hangingPunct="1">
              <a:spcBef>
                <a:spcPct val="20000"/>
              </a:spcBef>
              <a:buFont typeface="Arial" charset="0"/>
              <a:buNone/>
            </a:pPr>
            <a:r>
              <a:rPr lang="en-US" sz="1200" dirty="0" smtClean="0">
                <a:latin typeface="Lucida Sans Unicode" charset="0"/>
              </a:rPr>
              <a:t>OR, NE</a:t>
            </a:r>
            <a:endParaRPr lang="en-US" sz="1200" dirty="0">
              <a:latin typeface="Lucida Sans Unicode" charset="0"/>
            </a:endParaRPr>
          </a:p>
          <a:p>
            <a:pPr eaLnBrk="1" hangingPunct="1">
              <a:spcBef>
                <a:spcPct val="20000"/>
              </a:spcBef>
              <a:buFont typeface="Arial" charset="0"/>
              <a:buNone/>
            </a:pPr>
            <a:endParaRPr lang="en-US" sz="1400" dirty="0">
              <a:latin typeface="Lucida Sans Unicode" charset="0"/>
            </a:endParaRPr>
          </a:p>
          <a:p>
            <a:pPr eaLnBrk="1" hangingPunct="1">
              <a:spcBef>
                <a:spcPct val="20000"/>
              </a:spcBef>
              <a:buFont typeface="Arial" charset="0"/>
              <a:buNone/>
            </a:pPr>
            <a:endParaRPr lang="en-US" sz="2000" dirty="0">
              <a:latin typeface="Lucida Sans Unicode" charset="0"/>
            </a:endParaRPr>
          </a:p>
        </p:txBody>
      </p:sp>
      <p:sp>
        <p:nvSpPr>
          <p:cNvPr id="12" name="Content Placeholder 1"/>
          <p:cNvSpPr txBox="1">
            <a:spLocks/>
          </p:cNvSpPr>
          <p:nvPr/>
        </p:nvSpPr>
        <p:spPr>
          <a:xfrm>
            <a:off x="3751263" y="1641475"/>
            <a:ext cx="1417637" cy="3629025"/>
          </a:xfrm>
          <a:prstGeom prst="rect">
            <a:avLst/>
          </a:prstGeom>
          <a:solidFill>
            <a:schemeClr val="accent1">
              <a:lumMod val="20000"/>
              <a:lumOff val="80000"/>
            </a:schemeClr>
          </a:solidFill>
          <a:ln>
            <a:solidFill>
              <a:srgbClr val="4F81BD"/>
            </a:solidFill>
          </a:ln>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ts val="2000"/>
              </a:lnSpc>
              <a:buFont typeface="Arial"/>
              <a:buNone/>
              <a:defRPr/>
            </a:pPr>
            <a:r>
              <a:rPr lang="en-US" sz="1800" dirty="0" smtClean="0"/>
              <a:t>2. SEA has SLFS (or similar) data by school (SLFS is a subset  of school-level fin. data points):</a:t>
            </a:r>
          </a:p>
          <a:p>
            <a:pPr marL="0" indent="0">
              <a:lnSpc>
                <a:spcPts val="2000"/>
              </a:lnSpc>
              <a:buFont typeface="Arial"/>
              <a:buNone/>
              <a:defRPr/>
            </a:pPr>
            <a:r>
              <a:rPr lang="en-US" sz="1500" dirty="0" smtClean="0"/>
              <a:t>CO,  DC</a:t>
            </a:r>
          </a:p>
          <a:p>
            <a:pPr marL="0" indent="0">
              <a:lnSpc>
                <a:spcPts val="2000"/>
              </a:lnSpc>
              <a:buFont typeface="Arial"/>
              <a:buNone/>
              <a:defRPr/>
            </a:pPr>
            <a:endParaRPr lang="en-US" sz="1500" dirty="0" smtClean="0"/>
          </a:p>
        </p:txBody>
      </p:sp>
      <p:sp>
        <p:nvSpPr>
          <p:cNvPr id="13" name="Content Placeholder 1"/>
          <p:cNvSpPr txBox="1">
            <a:spLocks/>
          </p:cNvSpPr>
          <p:nvPr/>
        </p:nvSpPr>
        <p:spPr>
          <a:xfrm>
            <a:off x="5384800" y="1638300"/>
            <a:ext cx="1941513" cy="1320800"/>
          </a:xfrm>
          <a:prstGeom prst="rect">
            <a:avLst/>
          </a:prstGeom>
          <a:solidFill>
            <a:schemeClr val="accent1">
              <a:lumMod val="20000"/>
              <a:lumOff val="80000"/>
            </a:schemeClr>
          </a:solidFill>
          <a:ln>
            <a:solidFill>
              <a:srgbClr val="4F81BD"/>
            </a:solidFill>
          </a:ln>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ts val="2000"/>
              </a:lnSpc>
              <a:buFont typeface="Arial"/>
              <a:buNone/>
              <a:defRPr/>
            </a:pPr>
            <a:r>
              <a:rPr lang="en-US" sz="1800" dirty="0" smtClean="0"/>
              <a:t>3. SEA has real salaries/benefits  of personnel with location</a:t>
            </a:r>
          </a:p>
        </p:txBody>
      </p:sp>
      <p:sp>
        <p:nvSpPr>
          <p:cNvPr id="14" name="Content Placeholder 1"/>
          <p:cNvSpPr txBox="1">
            <a:spLocks/>
          </p:cNvSpPr>
          <p:nvPr/>
        </p:nvSpPr>
        <p:spPr>
          <a:xfrm>
            <a:off x="7442200" y="1651000"/>
            <a:ext cx="1422400" cy="2324100"/>
          </a:xfrm>
          <a:prstGeom prst="rect">
            <a:avLst/>
          </a:prstGeom>
          <a:solidFill>
            <a:schemeClr val="accent1">
              <a:lumMod val="20000"/>
              <a:lumOff val="80000"/>
            </a:schemeClr>
          </a:solidFill>
          <a:ln>
            <a:solidFill>
              <a:srgbClr val="4F81BD"/>
            </a:solidFill>
          </a:ln>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ts val="2000"/>
              </a:lnSpc>
              <a:buFont typeface="Arial"/>
              <a:buNone/>
              <a:defRPr/>
            </a:pPr>
            <a:r>
              <a:rPr lang="en-US" sz="1800" dirty="0" smtClean="0"/>
              <a:t>4. SEA does not yet have access to financial information by school:</a:t>
            </a:r>
          </a:p>
          <a:p>
            <a:pPr marL="0" indent="0">
              <a:lnSpc>
                <a:spcPts val="2000"/>
              </a:lnSpc>
              <a:buFont typeface="Arial"/>
              <a:buNone/>
              <a:defRPr/>
            </a:pPr>
            <a:r>
              <a:rPr lang="en-US" sz="1200" dirty="0" smtClean="0"/>
              <a:t>ND	VA   AZ</a:t>
            </a:r>
          </a:p>
          <a:p>
            <a:pPr marL="0" indent="0">
              <a:lnSpc>
                <a:spcPts val="2000"/>
              </a:lnSpc>
              <a:buFont typeface="Arial"/>
              <a:buNone/>
              <a:defRPr/>
            </a:pPr>
            <a:r>
              <a:rPr lang="en-US" sz="1200" dirty="0" smtClean="0"/>
              <a:t>SD	MO</a:t>
            </a:r>
          </a:p>
        </p:txBody>
      </p:sp>
      <p:cxnSp>
        <p:nvCxnSpPr>
          <p:cNvPr id="3" name="Straight Arrow Connector 2"/>
          <p:cNvCxnSpPr/>
          <p:nvPr/>
        </p:nvCxnSpPr>
        <p:spPr>
          <a:xfrm>
            <a:off x="1052513" y="2692400"/>
            <a:ext cx="0" cy="2667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a:off x="557213" y="3879850"/>
            <a:ext cx="0" cy="2667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1624013" y="3879850"/>
            <a:ext cx="0" cy="2667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a:off x="3033713" y="2692400"/>
            <a:ext cx="0" cy="2667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0" name="Content Placeholder 1"/>
          <p:cNvSpPr txBox="1">
            <a:spLocks/>
          </p:cNvSpPr>
          <p:nvPr/>
        </p:nvSpPr>
        <p:spPr bwMode="auto">
          <a:xfrm>
            <a:off x="5270500" y="4197350"/>
            <a:ext cx="1041400" cy="1743075"/>
          </a:xfrm>
          <a:prstGeom prst="rect">
            <a:avLst/>
          </a:prstGeom>
          <a:noFill/>
          <a:ln w="9525">
            <a:solidFill>
              <a:schemeClr val="accent1"/>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defTabSz="457200">
              <a:defRPr sz="2400">
                <a:solidFill>
                  <a:schemeClr val="tx1"/>
                </a:solidFill>
                <a:latin typeface="Arial" charset="0"/>
                <a:ea typeface="ＭＳ Ｐゴシック" charset="0"/>
                <a:cs typeface="ＭＳ Ｐゴシック" charset="0"/>
              </a:defRPr>
            </a:lvl1pPr>
            <a:lvl2pPr marL="742950" indent="-285750" defTabSz="457200">
              <a:defRPr sz="2400">
                <a:solidFill>
                  <a:schemeClr val="tx1"/>
                </a:solidFill>
                <a:latin typeface="Arial" charset="0"/>
                <a:ea typeface="ＭＳ Ｐゴシック" charset="0"/>
              </a:defRPr>
            </a:lvl2pPr>
            <a:lvl3pPr marL="1143000" indent="-228600" defTabSz="457200">
              <a:defRPr sz="2400">
                <a:solidFill>
                  <a:schemeClr val="tx1"/>
                </a:solidFill>
                <a:latin typeface="Arial" charset="0"/>
                <a:ea typeface="ＭＳ Ｐゴシック" charset="0"/>
              </a:defRPr>
            </a:lvl3pPr>
            <a:lvl4pPr marL="1600200" indent="-228600" defTabSz="457200">
              <a:defRPr sz="2400">
                <a:solidFill>
                  <a:schemeClr val="tx1"/>
                </a:solidFill>
                <a:latin typeface="Arial" charset="0"/>
                <a:ea typeface="ＭＳ Ｐゴシック" charset="0"/>
              </a:defRPr>
            </a:lvl4pPr>
            <a:lvl5pPr marL="2057400" indent="-228600" defTabSz="4572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20000"/>
              </a:spcBef>
              <a:buFont typeface="Arial" charset="0"/>
              <a:buNone/>
            </a:pPr>
            <a:r>
              <a:rPr lang="en-US" sz="1400" dirty="0">
                <a:latin typeface="Lucida Sans Unicode" charset="0"/>
              </a:rPr>
              <a:t>3.a. All school personnel</a:t>
            </a:r>
          </a:p>
          <a:p>
            <a:pPr eaLnBrk="1" hangingPunct="1">
              <a:spcBef>
                <a:spcPct val="20000"/>
              </a:spcBef>
              <a:buFont typeface="Arial" charset="0"/>
              <a:buNone/>
            </a:pPr>
            <a:r>
              <a:rPr lang="en-US" sz="1200" dirty="0">
                <a:latin typeface="Lucida Sans Unicode" charset="0"/>
              </a:rPr>
              <a:t>CT</a:t>
            </a:r>
          </a:p>
          <a:p>
            <a:pPr eaLnBrk="1" hangingPunct="1">
              <a:spcBef>
                <a:spcPct val="20000"/>
              </a:spcBef>
              <a:buFont typeface="Arial" charset="0"/>
              <a:buNone/>
            </a:pPr>
            <a:endParaRPr lang="en-US" sz="2000" dirty="0">
              <a:latin typeface="Lucida Sans Unicode" charset="0"/>
            </a:endParaRPr>
          </a:p>
        </p:txBody>
      </p:sp>
      <p:sp>
        <p:nvSpPr>
          <p:cNvPr id="21" name="Content Placeholder 1"/>
          <p:cNvSpPr txBox="1">
            <a:spLocks/>
          </p:cNvSpPr>
          <p:nvPr/>
        </p:nvSpPr>
        <p:spPr bwMode="auto">
          <a:xfrm>
            <a:off x="6477000" y="4187825"/>
            <a:ext cx="1079500" cy="1743075"/>
          </a:xfrm>
          <a:prstGeom prst="rect">
            <a:avLst/>
          </a:prstGeom>
          <a:noFill/>
          <a:ln w="9525">
            <a:solidFill>
              <a:schemeClr val="accent1"/>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defTabSz="457200">
              <a:defRPr sz="2400">
                <a:solidFill>
                  <a:schemeClr val="tx1"/>
                </a:solidFill>
                <a:latin typeface="Arial" charset="0"/>
                <a:ea typeface="ＭＳ Ｐゴシック" charset="0"/>
                <a:cs typeface="ＭＳ Ｐゴシック" charset="0"/>
              </a:defRPr>
            </a:lvl1pPr>
            <a:lvl2pPr marL="742950" indent="-285750" defTabSz="457200">
              <a:defRPr sz="2400">
                <a:solidFill>
                  <a:schemeClr val="tx1"/>
                </a:solidFill>
                <a:latin typeface="Arial" charset="0"/>
                <a:ea typeface="ＭＳ Ｐゴシック" charset="0"/>
              </a:defRPr>
            </a:lvl2pPr>
            <a:lvl3pPr marL="1143000" indent="-228600" defTabSz="457200">
              <a:defRPr sz="2400">
                <a:solidFill>
                  <a:schemeClr val="tx1"/>
                </a:solidFill>
                <a:latin typeface="Arial" charset="0"/>
                <a:ea typeface="ＭＳ Ｐゴシック" charset="0"/>
              </a:defRPr>
            </a:lvl3pPr>
            <a:lvl4pPr marL="1600200" indent="-228600" defTabSz="457200">
              <a:defRPr sz="2400">
                <a:solidFill>
                  <a:schemeClr val="tx1"/>
                </a:solidFill>
                <a:latin typeface="Arial" charset="0"/>
                <a:ea typeface="ＭＳ Ｐゴシック" charset="0"/>
              </a:defRPr>
            </a:lvl4pPr>
            <a:lvl5pPr marL="2057400" indent="-228600" defTabSz="4572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20000"/>
              </a:spcBef>
              <a:buFont typeface="Arial" charset="0"/>
              <a:buNone/>
            </a:pPr>
            <a:r>
              <a:rPr lang="en-US" sz="1400">
                <a:latin typeface="Lucida Sans Unicode" charset="0"/>
              </a:rPr>
              <a:t>3.b. Only cert/inst.</a:t>
            </a:r>
          </a:p>
          <a:p>
            <a:pPr eaLnBrk="1" hangingPunct="1">
              <a:spcBef>
                <a:spcPct val="20000"/>
              </a:spcBef>
              <a:buFont typeface="Arial" charset="0"/>
              <a:buNone/>
            </a:pPr>
            <a:r>
              <a:rPr lang="en-US" sz="1400">
                <a:latin typeface="Lucida Sans Unicode" charset="0"/>
              </a:rPr>
              <a:t>personnel</a:t>
            </a:r>
          </a:p>
          <a:p>
            <a:pPr eaLnBrk="1" hangingPunct="1">
              <a:spcBef>
                <a:spcPct val="20000"/>
              </a:spcBef>
              <a:buFont typeface="Arial" charset="0"/>
              <a:buNone/>
            </a:pPr>
            <a:r>
              <a:rPr lang="en-US" sz="1200">
                <a:latin typeface="Lucida Sans Unicode" charset="0"/>
              </a:rPr>
              <a:t>IL</a:t>
            </a:r>
            <a:endParaRPr lang="en-US" sz="1800">
              <a:latin typeface="Lucida Sans Unicode" charset="0"/>
            </a:endParaRPr>
          </a:p>
        </p:txBody>
      </p:sp>
      <p:cxnSp>
        <p:nvCxnSpPr>
          <p:cNvPr id="23" name="Straight Arrow Connector 22"/>
          <p:cNvCxnSpPr/>
          <p:nvPr/>
        </p:nvCxnSpPr>
        <p:spPr>
          <a:xfrm>
            <a:off x="5846763" y="3303588"/>
            <a:ext cx="0" cy="67151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a:off x="6889750" y="3303588"/>
            <a:ext cx="0" cy="67151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92510262"/>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20" grpId="0" animBg="1"/>
      <p:bldP spid="2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ESSA Regulation Update</a:t>
            </a:r>
            <a:endParaRPr lang="en-US" dirty="0"/>
          </a:p>
        </p:txBody>
      </p:sp>
      <p:sp>
        <p:nvSpPr>
          <p:cNvPr id="3" name="Content Placeholder 2"/>
          <p:cNvSpPr>
            <a:spLocks noGrp="1"/>
          </p:cNvSpPr>
          <p:nvPr>
            <p:ph idx="1"/>
          </p:nvPr>
        </p:nvSpPr>
        <p:spPr>
          <a:xfrm>
            <a:off x="457200" y="1417637"/>
            <a:ext cx="8229600" cy="4784667"/>
          </a:xfrm>
        </p:spPr>
        <p:txBody>
          <a:bodyPr>
            <a:normAutofit fontScale="92500" lnSpcReduction="20000"/>
          </a:bodyPr>
          <a:lstStyle/>
          <a:p>
            <a:pPr marL="0" indent="0">
              <a:buNone/>
            </a:pPr>
            <a:r>
              <a:rPr lang="en-US" dirty="0" err="1" smtClean="0"/>
              <a:t>Regs</a:t>
            </a:r>
            <a:r>
              <a:rPr lang="en-US" dirty="0" smtClean="0"/>
              <a:t> are FINAL</a:t>
            </a:r>
          </a:p>
          <a:p>
            <a:pPr marL="0" indent="0">
              <a:buNone/>
            </a:pPr>
            <a:r>
              <a:rPr lang="en-US" dirty="0" smtClean="0"/>
              <a:t>Additional “guidance” to come (likely in January)</a:t>
            </a:r>
          </a:p>
          <a:p>
            <a:pPr marL="0" indent="0">
              <a:buNone/>
            </a:pPr>
            <a:endParaRPr lang="en-US" dirty="0" smtClean="0"/>
          </a:p>
          <a:p>
            <a:pPr marL="0" indent="0">
              <a:buNone/>
            </a:pPr>
            <a:r>
              <a:rPr lang="en-US" dirty="0" smtClean="0"/>
              <a:t>Relevant changes:</a:t>
            </a:r>
          </a:p>
          <a:p>
            <a:r>
              <a:rPr lang="en-US" dirty="0" smtClean="0"/>
              <a:t>Updated deadline: June 30, 2019</a:t>
            </a:r>
          </a:p>
          <a:p>
            <a:r>
              <a:rPr lang="en-US" dirty="0" smtClean="0"/>
              <a:t>Break out expenditures by:</a:t>
            </a:r>
          </a:p>
          <a:p>
            <a:pPr lvl="1"/>
            <a:r>
              <a:rPr lang="en-US" dirty="0" smtClean="0"/>
              <a:t> Federal </a:t>
            </a:r>
            <a:endParaRPr lang="en-US" dirty="0"/>
          </a:p>
          <a:p>
            <a:pPr lvl="1"/>
            <a:r>
              <a:rPr lang="en-US" dirty="0" smtClean="0"/>
              <a:t> State/Local</a:t>
            </a:r>
          </a:p>
          <a:p>
            <a:r>
              <a:rPr lang="en-US" dirty="0" smtClean="0"/>
              <a:t>Actual personnel costs (including salaries)</a:t>
            </a:r>
          </a:p>
          <a:p>
            <a:pPr lvl="1"/>
            <a:r>
              <a:rPr lang="en-US" dirty="0" smtClean="0"/>
              <a:t>Assuming this means benefits too, but we have a question submitted for clarification</a:t>
            </a:r>
          </a:p>
          <a:p>
            <a:endParaRPr lang="en-US" dirty="0"/>
          </a:p>
        </p:txBody>
      </p:sp>
    </p:spTree>
    <p:extLst>
      <p:ext uri="{BB962C8B-B14F-4D97-AF65-F5344CB8AC3E}">
        <p14:creationId xmlns:p14="http://schemas.microsoft.com/office/powerpoint/2010/main" val="22658249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ESSA Regulation Update, cont.</a:t>
            </a:r>
            <a:endParaRPr lang="en-US" dirty="0"/>
          </a:p>
        </p:txBody>
      </p:sp>
      <p:sp>
        <p:nvSpPr>
          <p:cNvPr id="3" name="Content Placeholder 2"/>
          <p:cNvSpPr>
            <a:spLocks noGrp="1"/>
          </p:cNvSpPr>
          <p:nvPr>
            <p:ph idx="1"/>
          </p:nvPr>
        </p:nvSpPr>
        <p:spPr>
          <a:xfrm>
            <a:off x="457200" y="1417637"/>
            <a:ext cx="8229600" cy="4784667"/>
          </a:xfrm>
        </p:spPr>
        <p:txBody>
          <a:bodyPr>
            <a:normAutofit fontScale="62500" lnSpcReduction="20000"/>
          </a:bodyPr>
          <a:lstStyle/>
          <a:p>
            <a:r>
              <a:rPr lang="en-US" dirty="0" smtClean="0"/>
              <a:t>Excluded:</a:t>
            </a:r>
          </a:p>
          <a:p>
            <a:pPr lvl="1"/>
            <a:r>
              <a:rPr lang="en-US" dirty="0" smtClean="0"/>
              <a:t>community services</a:t>
            </a:r>
            <a:endParaRPr lang="en-US" dirty="0"/>
          </a:p>
          <a:p>
            <a:pPr lvl="1"/>
            <a:r>
              <a:rPr lang="en-US" dirty="0" smtClean="0"/>
              <a:t>capital outlay</a:t>
            </a:r>
            <a:endParaRPr lang="en-US" dirty="0"/>
          </a:p>
          <a:p>
            <a:pPr lvl="1"/>
            <a:r>
              <a:rPr lang="en-US" dirty="0" smtClean="0"/>
              <a:t>debt services</a:t>
            </a:r>
          </a:p>
          <a:p>
            <a:pPr lvl="1"/>
            <a:r>
              <a:rPr lang="en-US" dirty="0"/>
              <a:t>p</a:t>
            </a:r>
            <a:r>
              <a:rPr lang="en-US" dirty="0" smtClean="0"/>
              <a:t>rivately generated </a:t>
            </a:r>
          </a:p>
          <a:p>
            <a:r>
              <a:rPr lang="en-US" dirty="0" smtClean="0"/>
              <a:t>Included (but not limited to) </a:t>
            </a:r>
            <a:r>
              <a:rPr lang="en-US" dirty="0"/>
              <a:t>expenditures </a:t>
            </a:r>
            <a:r>
              <a:rPr lang="en-US" dirty="0" smtClean="0"/>
              <a:t>for:</a:t>
            </a:r>
          </a:p>
          <a:p>
            <a:pPr lvl="1"/>
            <a:r>
              <a:rPr lang="en-US" dirty="0" smtClean="0"/>
              <a:t>administration</a:t>
            </a:r>
          </a:p>
          <a:p>
            <a:pPr lvl="1"/>
            <a:r>
              <a:rPr lang="en-US" dirty="0"/>
              <a:t>i</a:t>
            </a:r>
            <a:r>
              <a:rPr lang="en-US" dirty="0" smtClean="0"/>
              <a:t>nstruction</a:t>
            </a:r>
            <a:r>
              <a:rPr lang="en-US" dirty="0"/>
              <a:t>, instructional support, student support </a:t>
            </a:r>
            <a:r>
              <a:rPr lang="en-US" dirty="0" smtClean="0"/>
              <a:t>services</a:t>
            </a:r>
            <a:endParaRPr lang="en-US" dirty="0"/>
          </a:p>
          <a:p>
            <a:pPr lvl="1"/>
            <a:r>
              <a:rPr lang="en-US" dirty="0" smtClean="0"/>
              <a:t>pupil </a:t>
            </a:r>
            <a:r>
              <a:rPr lang="en-US" dirty="0"/>
              <a:t>transportation </a:t>
            </a:r>
            <a:r>
              <a:rPr lang="en-US" dirty="0" smtClean="0"/>
              <a:t>services</a:t>
            </a:r>
          </a:p>
          <a:p>
            <a:pPr lvl="1"/>
            <a:r>
              <a:rPr lang="en-US" dirty="0" smtClean="0"/>
              <a:t>operation </a:t>
            </a:r>
            <a:r>
              <a:rPr lang="en-US" dirty="0"/>
              <a:t>and maintenance of plant, fixed </a:t>
            </a:r>
            <a:r>
              <a:rPr lang="en-US" dirty="0" smtClean="0"/>
              <a:t>charges</a:t>
            </a:r>
          </a:p>
          <a:p>
            <a:pPr lvl="1"/>
            <a:r>
              <a:rPr lang="en-US" dirty="0" smtClean="0"/>
              <a:t>preschool (publicly funded portions)</a:t>
            </a:r>
          </a:p>
          <a:p>
            <a:pPr lvl="1"/>
            <a:r>
              <a:rPr lang="en-US" dirty="0" smtClean="0"/>
              <a:t>net </a:t>
            </a:r>
            <a:r>
              <a:rPr lang="en-US" dirty="0"/>
              <a:t>expenditures to cover deficits for food services and student body </a:t>
            </a:r>
            <a:r>
              <a:rPr lang="en-US" dirty="0" smtClean="0"/>
              <a:t>activities</a:t>
            </a:r>
          </a:p>
          <a:p>
            <a:r>
              <a:rPr lang="en-US" dirty="0" smtClean="0"/>
              <a:t>Denominator: student count </a:t>
            </a:r>
            <a:r>
              <a:rPr lang="en-US" i="1" dirty="0" smtClean="0"/>
              <a:t>on or around </a:t>
            </a:r>
            <a:r>
              <a:rPr lang="en-US" dirty="0" smtClean="0"/>
              <a:t>Oct 1</a:t>
            </a:r>
            <a:endParaRPr lang="en-US" dirty="0"/>
          </a:p>
          <a:p>
            <a:pPr lvl="1"/>
            <a:r>
              <a:rPr lang="en-US" dirty="0" smtClean="0"/>
              <a:t>not weighted</a:t>
            </a:r>
          </a:p>
          <a:p>
            <a:pPr lvl="1"/>
            <a:r>
              <a:rPr lang="en-US" dirty="0" smtClean="0"/>
              <a:t>Includes pre-K students receiving free services</a:t>
            </a:r>
            <a:endParaRPr lang="en-US" dirty="0"/>
          </a:p>
        </p:txBody>
      </p:sp>
    </p:spTree>
    <p:extLst>
      <p:ext uri="{BB962C8B-B14F-4D97-AF65-F5344CB8AC3E}">
        <p14:creationId xmlns:p14="http://schemas.microsoft.com/office/powerpoint/2010/main" val="17749584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ESSA Regulation Update, cont.</a:t>
            </a:r>
            <a:endParaRPr lang="en-US" dirty="0"/>
          </a:p>
        </p:txBody>
      </p:sp>
      <p:sp>
        <p:nvSpPr>
          <p:cNvPr id="3" name="Content Placeholder 2"/>
          <p:cNvSpPr>
            <a:spLocks noGrp="1"/>
          </p:cNvSpPr>
          <p:nvPr>
            <p:ph idx="1"/>
          </p:nvPr>
        </p:nvSpPr>
        <p:spPr>
          <a:xfrm>
            <a:off x="457200" y="1417637"/>
            <a:ext cx="8229600" cy="4784667"/>
          </a:xfrm>
        </p:spPr>
        <p:txBody>
          <a:bodyPr>
            <a:normAutofit/>
          </a:bodyPr>
          <a:lstStyle/>
          <a:p>
            <a:r>
              <a:rPr lang="en-US" sz="2400" dirty="0"/>
              <a:t>Uniform procedures. A State must develop a </a:t>
            </a:r>
            <a:r>
              <a:rPr lang="en-US" sz="2400" i="1" u="sng" dirty="0"/>
              <a:t>single</a:t>
            </a:r>
            <a:r>
              <a:rPr lang="en-US" sz="2400" dirty="0"/>
              <a:t> statewide procedure to calculate LEA current expenditures per pupil and a single statewide procedure to calculate school-level current expenditures per </a:t>
            </a:r>
            <a:r>
              <a:rPr lang="en-US" sz="2400" dirty="0" smtClean="0"/>
              <a:t>pupil.</a:t>
            </a:r>
          </a:p>
          <a:p>
            <a:pPr lvl="1"/>
            <a:r>
              <a:rPr lang="en-US" sz="1800" dirty="0" smtClean="0"/>
              <a:t>Some questions remain as to the nature of the “procedure”.</a:t>
            </a:r>
          </a:p>
          <a:p>
            <a:pPr lvl="1"/>
            <a:endParaRPr lang="en-US" sz="1600" dirty="0"/>
          </a:p>
          <a:p>
            <a:pPr lvl="1"/>
            <a:endParaRPr lang="en-US" sz="1600" dirty="0" smtClean="0"/>
          </a:p>
          <a:p>
            <a:pPr marL="0" indent="0">
              <a:buNone/>
            </a:pPr>
            <a:endParaRPr lang="en-US" dirty="0">
              <a:hlinkClick r:id="rId2"/>
            </a:endParaRPr>
          </a:p>
          <a:p>
            <a:pPr marL="0" indent="0">
              <a:buNone/>
            </a:pPr>
            <a:r>
              <a:rPr lang="en-US" dirty="0">
                <a:hlinkClick r:id="rId2"/>
              </a:rPr>
              <a:t>http://www2.ed.gov/policy/elsec/leg/essa/essaaccountstplans1129.pdf</a:t>
            </a:r>
            <a:r>
              <a:rPr lang="en-US" dirty="0"/>
              <a:t>   page 360</a:t>
            </a:r>
          </a:p>
          <a:p>
            <a:endParaRPr lang="en-US" dirty="0"/>
          </a:p>
          <a:p>
            <a:pPr lvl="1"/>
            <a:endParaRPr lang="en-US" sz="1600" dirty="0" smtClean="0"/>
          </a:p>
          <a:p>
            <a:pPr marL="0" indent="0">
              <a:buNone/>
            </a:pPr>
            <a:endParaRPr lang="en-US" dirty="0"/>
          </a:p>
        </p:txBody>
      </p:sp>
    </p:spTree>
    <p:extLst>
      <p:ext uri="{BB962C8B-B14F-4D97-AF65-F5344CB8AC3E}">
        <p14:creationId xmlns:p14="http://schemas.microsoft.com/office/powerpoint/2010/main" val="38541602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Content Placeholder 2"/>
          <p:cNvSpPr>
            <a:spLocks noGrp="1"/>
          </p:cNvSpPr>
          <p:nvPr>
            <p:ph idx="1"/>
          </p:nvPr>
        </p:nvSpPr>
        <p:spPr>
          <a:xfrm>
            <a:off x="457200" y="395288"/>
            <a:ext cx="8229600" cy="758825"/>
          </a:xfrm>
        </p:spPr>
        <p:txBody>
          <a:bodyPr/>
          <a:lstStyle/>
          <a:p>
            <a:pPr marL="0" indent="0">
              <a:buFont typeface="Arial" charset="0"/>
              <a:buNone/>
            </a:pPr>
            <a:r>
              <a:rPr lang="en-US">
                <a:latin typeface="Calibri" charset="0"/>
              </a:rPr>
              <a:t>Example data: Meeting the basic requirement:</a:t>
            </a:r>
          </a:p>
        </p:txBody>
      </p:sp>
      <p:graphicFrame>
        <p:nvGraphicFramePr>
          <p:cNvPr id="2" name="Table 1"/>
          <p:cNvGraphicFramePr>
            <a:graphicFrameLocks noGrp="1"/>
          </p:cNvGraphicFramePr>
          <p:nvPr/>
        </p:nvGraphicFramePr>
        <p:xfrm>
          <a:off x="457200" y="1154113"/>
          <a:ext cx="8405813" cy="3784764"/>
        </p:xfrm>
        <a:graphic>
          <a:graphicData uri="http://schemas.openxmlformats.org/drawingml/2006/table">
            <a:tbl>
              <a:tblPr/>
              <a:tblGrid>
                <a:gridCol w="285750"/>
                <a:gridCol w="930275"/>
                <a:gridCol w="696913"/>
                <a:gridCol w="912812"/>
                <a:gridCol w="912813"/>
                <a:gridCol w="911225"/>
                <a:gridCol w="912812"/>
                <a:gridCol w="911225"/>
                <a:gridCol w="912813"/>
                <a:gridCol w="1019175"/>
              </a:tblGrid>
              <a:tr h="671401">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rgbClr val="000000"/>
                        </a:solidFill>
                        <a:effectLst/>
                        <a:latin typeface="Calibri" charset="0"/>
                        <a:ea typeface="ＭＳ Ｐゴシック" charset="0"/>
                        <a:cs typeface="MS PGothic" charset="0"/>
                      </a:endParaRPr>
                    </a:p>
                  </a:txBody>
                  <a:tcPr marL="12700" marR="12700" marT="12695" marB="0"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rgbClr val="000000"/>
                        </a:solidFill>
                        <a:effectLst/>
                        <a:latin typeface="Calibri" charset="0"/>
                        <a:ea typeface="ＭＳ Ｐゴシック" charset="0"/>
                        <a:cs typeface="MS PGothic" charset="0"/>
                      </a:endParaRPr>
                    </a:p>
                  </a:txBody>
                  <a:tcPr marL="12700" marR="12700" marT="12695"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rgbClr val="000000"/>
                        </a:solidFill>
                        <a:effectLst/>
                        <a:latin typeface="Calibri" charset="0"/>
                        <a:ea typeface="ＭＳ Ｐゴシック" charset="0"/>
                        <a:cs typeface="MS PGothic" charset="0"/>
                      </a:endParaRPr>
                    </a:p>
                  </a:txBody>
                  <a:tcPr marL="12700" marR="12700" marT="12695"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gridSpan="3">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Calibri" charset="0"/>
                          <a:ea typeface="ＭＳ Ｐゴシック" charset="0"/>
                          <a:cs typeface="MS PGothic" charset="0"/>
                        </a:rPr>
                        <a:t>Central District</a:t>
                      </a:r>
                    </a:p>
                  </a:txBody>
                  <a:tcPr marL="12700" marR="12700" marT="12695"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B8CCE4"/>
                    </a:solidFill>
                  </a:tcPr>
                </a:tc>
                <a:tc hMerge="1">
                  <a:txBody>
                    <a:bodyPr/>
                    <a:lstStyle/>
                    <a:p>
                      <a:endParaRPr lang="en-US"/>
                    </a:p>
                  </a:txBody>
                  <a:tcPr/>
                </a:tc>
                <a:tc hMerge="1">
                  <a:txBody>
                    <a:bodyPr/>
                    <a:lstStyle/>
                    <a:p>
                      <a:endParaRPr lang="en-US"/>
                    </a:p>
                  </a:txBody>
                  <a:tcPr/>
                </a:tc>
                <a:tc gridSpan="3">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Calibri" charset="0"/>
                          <a:ea typeface="ＭＳ Ｐゴシック" charset="0"/>
                          <a:cs typeface="MS PGothic" charset="0"/>
                        </a:rPr>
                        <a:t>Valley District</a:t>
                      </a:r>
                    </a:p>
                  </a:txBody>
                  <a:tcPr marL="12700" marR="12700" marT="12695"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D8E4BC"/>
                    </a:solidFill>
                  </a:tcPr>
                </a:tc>
                <a:tc hMerge="1">
                  <a:txBody>
                    <a:bodyPr/>
                    <a:lstStyle/>
                    <a:p>
                      <a:endParaRPr lang="en-US"/>
                    </a:p>
                  </a:txBody>
                  <a:tcPr/>
                </a:tc>
                <a:tc hMerge="1">
                  <a:txBody>
                    <a:bodyPr/>
                    <a:lstStyle/>
                    <a:p>
                      <a:endParaRPr lang="en-US"/>
                    </a:p>
                  </a:txBody>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Calibri" charset="0"/>
                          <a:ea typeface="ＭＳ Ｐゴシック" charset="0"/>
                          <a:cs typeface="MS PGothic" charset="0"/>
                        </a:rPr>
                        <a:t>Charterama LEA</a:t>
                      </a:r>
                    </a:p>
                  </a:txBody>
                  <a:tcPr marL="12700" marR="12700" marT="12695" marB="0" anchor="ct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rgbClr val="FDE9D9"/>
                    </a:solidFill>
                  </a:tcPr>
                </a:tc>
              </a:tr>
              <a:tr h="671401">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rgbClr val="000000"/>
                        </a:solidFill>
                        <a:effectLst/>
                        <a:latin typeface="Calibri" charset="0"/>
                        <a:ea typeface="ＭＳ Ｐゴシック" charset="0"/>
                        <a:cs typeface="MS PGothic" charset="0"/>
                      </a:endParaRPr>
                    </a:p>
                  </a:txBody>
                  <a:tcPr marL="12700" marR="12700" marT="12695" marB="0" anchor="b" horzOverflow="overflow">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rgbClr val="000000"/>
                        </a:solidFill>
                        <a:effectLst/>
                        <a:latin typeface="Calibri" charset="0"/>
                        <a:ea typeface="ＭＳ Ｐゴシック" charset="0"/>
                        <a:cs typeface="MS PGothic" charset="0"/>
                      </a:endParaRPr>
                    </a:p>
                  </a:txBody>
                  <a:tcPr marL="12700" marR="12700" marT="12695"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rgbClr val="000000"/>
                        </a:solidFill>
                        <a:effectLst/>
                        <a:latin typeface="Calibri" charset="0"/>
                        <a:ea typeface="ＭＳ Ｐゴシック" charset="0"/>
                        <a:cs typeface="MS PGothic" charset="0"/>
                      </a:endParaRPr>
                    </a:p>
                  </a:txBody>
                  <a:tcPr marL="12700" marR="12700" marT="12695"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Calibri" charset="0"/>
                          <a:ea typeface="ＭＳ Ｐゴシック" charset="0"/>
                          <a:cs typeface="MS PGothic" charset="0"/>
                        </a:rPr>
                        <a:t>Maple Elem</a:t>
                      </a:r>
                    </a:p>
                  </a:txBody>
                  <a:tcPr marL="12700" marR="12700" marT="12695"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B8CCE4"/>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Calibri" charset="0"/>
                          <a:ea typeface="ＭＳ Ｐゴシック" charset="0"/>
                          <a:cs typeface="MS PGothic" charset="0"/>
                        </a:rPr>
                        <a:t>Ceder Elem</a:t>
                      </a:r>
                    </a:p>
                  </a:txBody>
                  <a:tcPr marL="12700" marR="12700" marT="12695"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B8CCE4"/>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Calibri" charset="0"/>
                          <a:ea typeface="ＭＳ Ｐゴシック" charset="0"/>
                          <a:cs typeface="MS PGothic" charset="0"/>
                        </a:rPr>
                        <a:t>LEA average</a:t>
                      </a:r>
                    </a:p>
                  </a:txBody>
                  <a:tcPr marL="12700" marR="12700" marT="12695"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B8CCE4"/>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Calibri" charset="0"/>
                          <a:ea typeface="ＭＳ Ｐゴシック" charset="0"/>
                          <a:cs typeface="MS PGothic" charset="0"/>
                        </a:rPr>
                        <a:t>Green School</a:t>
                      </a:r>
                    </a:p>
                  </a:txBody>
                  <a:tcPr marL="12700" marR="12700" marT="12695"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D8E4BC"/>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Calibri" charset="0"/>
                          <a:ea typeface="ＭＳ Ｐゴシック" charset="0"/>
                          <a:cs typeface="MS PGothic" charset="0"/>
                        </a:rPr>
                        <a:t>River Acad.</a:t>
                      </a:r>
                    </a:p>
                  </a:txBody>
                  <a:tcPr marL="12700" marR="12700" marT="12695"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D8E4BC"/>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Calibri" charset="0"/>
                          <a:ea typeface="ＭＳ Ｐゴシック" charset="0"/>
                          <a:cs typeface="MS PGothic" charset="0"/>
                        </a:rPr>
                        <a:t>LEA Average</a:t>
                      </a:r>
                    </a:p>
                  </a:txBody>
                  <a:tcPr marL="12700" marR="12700" marT="12695"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D8E4BC"/>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Calibri" charset="0"/>
                          <a:ea typeface="ＭＳ Ｐゴシック" charset="0"/>
                          <a:cs typeface="MS PGothic" charset="0"/>
                        </a:rPr>
                        <a:t>Charterama school #1</a:t>
                      </a:r>
                    </a:p>
                  </a:txBody>
                  <a:tcPr marL="12700" marR="12700" marT="12695" marB="0" anchor="b"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FDE9D9"/>
                    </a:solidFill>
                  </a:tcPr>
                </a:tc>
              </a:tr>
              <a:tr h="500293">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ＭＳ Ｐゴシック" charset="0"/>
                          <a:cs typeface="MS PGothic" charset="0"/>
                        </a:rPr>
                        <a:t> A </a:t>
                      </a:r>
                    </a:p>
                  </a:txBody>
                  <a:tcPr marL="12700" marR="12700" marT="12695" marB="0"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Calibri" charset="0"/>
                          <a:ea typeface="ＭＳ Ｐゴシック" charset="0"/>
                          <a:cs typeface="MS PGothic" charset="0"/>
                        </a:rPr>
                        <a:t>School level</a:t>
                      </a:r>
                    </a:p>
                  </a:txBody>
                  <a:tcPr marL="12700" marR="12700" marT="12695"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ＭＳ Ｐゴシック" charset="0"/>
                          <a:cs typeface="MS PGothic" charset="0"/>
                        </a:rPr>
                        <a:t>Federal</a:t>
                      </a:r>
                    </a:p>
                  </a:txBody>
                  <a:tcPr marL="12700" marR="12700" marT="12695"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ＭＳ Ｐゴシック" charset="0"/>
                          <a:cs typeface="MS PGothic" charset="0"/>
                        </a:rPr>
                        <a:t> $1,101 </a:t>
                      </a:r>
                    </a:p>
                  </a:txBody>
                  <a:tcPr marL="12700" marR="12700" marT="12695"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8CCE4"/>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ＭＳ Ｐゴシック" charset="0"/>
                          <a:cs typeface="MS PGothic" charset="0"/>
                        </a:rPr>
                        <a:t> $432 </a:t>
                      </a:r>
                    </a:p>
                  </a:txBody>
                  <a:tcPr marL="12700" marR="12700" marT="12695"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8CCE4"/>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ＭＳ Ｐゴシック" charset="0"/>
                          <a:cs typeface="MS PGothic" charset="0"/>
                        </a:rPr>
                        <a:t> $554 </a:t>
                      </a:r>
                    </a:p>
                  </a:txBody>
                  <a:tcPr marL="12700" marR="12700" marT="12695"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8CCE4"/>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ＭＳ Ｐゴシック" charset="0"/>
                          <a:cs typeface="MS PGothic" charset="0"/>
                        </a:rPr>
                        <a:t> $301 </a:t>
                      </a:r>
                    </a:p>
                  </a:txBody>
                  <a:tcPr marL="12700" marR="12700" marT="12695"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8E4BC"/>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ＭＳ Ｐゴシック" charset="0"/>
                          <a:cs typeface="MS PGothic" charset="0"/>
                        </a:rPr>
                        <a:t> $614 </a:t>
                      </a:r>
                    </a:p>
                  </a:txBody>
                  <a:tcPr marL="12700" marR="12700" marT="12695"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8E4BC"/>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ＭＳ Ｐゴシック" charset="0"/>
                          <a:cs typeface="MS PGothic" charset="0"/>
                        </a:rPr>
                        <a:t> $401 </a:t>
                      </a:r>
                    </a:p>
                  </a:txBody>
                  <a:tcPr marL="12700" marR="12700" marT="12695"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8E4BC"/>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ＭＳ Ｐゴシック" charset="0"/>
                          <a:cs typeface="MS PGothic" charset="0"/>
                        </a:rPr>
                        <a:t> $1,101 </a:t>
                      </a:r>
                    </a:p>
                  </a:txBody>
                  <a:tcPr marL="12700" marR="12700" marT="12695" marB="0"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9D9"/>
                    </a:solidFill>
                  </a:tcPr>
                </a:tc>
              </a:tr>
              <a:tr h="360303">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ＭＳ Ｐゴシック" charset="0"/>
                          <a:cs typeface="MS PGothic" charset="0"/>
                        </a:rPr>
                        <a:t> B </a:t>
                      </a:r>
                    </a:p>
                  </a:txBody>
                  <a:tcPr marL="12700" marR="12700" marT="12695" marB="0"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00000"/>
                        </a:solidFill>
                        <a:effectLst/>
                        <a:latin typeface="Calibri" charset="0"/>
                        <a:ea typeface="ＭＳ Ｐゴシック" charset="0"/>
                        <a:cs typeface="MS PGothic" charset="0"/>
                      </a:endParaRPr>
                    </a:p>
                  </a:txBody>
                  <a:tcPr marL="12700" marR="12700" marT="12695"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ＭＳ Ｐゴシック" charset="0"/>
                          <a:cs typeface="MS PGothic" charset="0"/>
                        </a:rPr>
                        <a:t>S/L</a:t>
                      </a:r>
                    </a:p>
                  </a:txBody>
                  <a:tcPr marL="12700" marR="12700" marT="12695"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ＭＳ Ｐゴシック" charset="0"/>
                          <a:cs typeface="MS PGothic" charset="0"/>
                        </a:rPr>
                        <a:t> $8,722 </a:t>
                      </a:r>
                    </a:p>
                  </a:txBody>
                  <a:tcPr marL="12700" marR="12700" marT="12695"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8CCE4"/>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ＭＳ Ｐゴシック" charset="0"/>
                          <a:cs typeface="MS PGothic" charset="0"/>
                        </a:rPr>
                        <a:t> $7,759 </a:t>
                      </a:r>
                    </a:p>
                  </a:txBody>
                  <a:tcPr marL="12700" marR="12700" marT="12695"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8CCE4"/>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ＭＳ Ｐゴシック" charset="0"/>
                          <a:cs typeface="MS PGothic" charset="0"/>
                        </a:rPr>
                        <a:t> $7,861 </a:t>
                      </a:r>
                    </a:p>
                  </a:txBody>
                  <a:tcPr marL="12700" marR="12700" marT="12695"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8CCE4"/>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ＭＳ Ｐゴシック" charset="0"/>
                          <a:cs typeface="MS PGothic" charset="0"/>
                        </a:rPr>
                        <a:t> $5,493 </a:t>
                      </a:r>
                    </a:p>
                  </a:txBody>
                  <a:tcPr marL="12700" marR="12700" marT="12695"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8E4BC"/>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ＭＳ Ｐゴシック" charset="0"/>
                          <a:cs typeface="MS PGothic" charset="0"/>
                        </a:rPr>
                        <a:t> $7,112 </a:t>
                      </a:r>
                    </a:p>
                  </a:txBody>
                  <a:tcPr marL="12700" marR="12700" marT="12695"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8E4BC"/>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ＭＳ Ｐゴシック" charset="0"/>
                          <a:cs typeface="MS PGothic" charset="0"/>
                        </a:rPr>
                        <a:t> $6,626 </a:t>
                      </a:r>
                    </a:p>
                  </a:txBody>
                  <a:tcPr marL="12700" marR="12700" marT="12695"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8E4BC"/>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ＭＳ Ｐゴシック" charset="0"/>
                          <a:cs typeface="MS PGothic" charset="0"/>
                        </a:rPr>
                        <a:t> $11,619 </a:t>
                      </a:r>
                    </a:p>
                  </a:txBody>
                  <a:tcPr marL="12700" marR="12700" marT="12695" marB="0"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9D9"/>
                    </a:solidFill>
                  </a:tcPr>
                </a:tc>
              </a:tr>
              <a:tr h="360303">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ＭＳ Ｐゴシック" charset="0"/>
                          <a:cs typeface="MS PGothic" charset="0"/>
                        </a:rPr>
                        <a:t> C </a:t>
                      </a:r>
                    </a:p>
                  </a:txBody>
                  <a:tcPr marL="12700" marR="12700" marT="12695" marB="0"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00000"/>
                        </a:solidFill>
                        <a:effectLst/>
                        <a:latin typeface="Calibri" charset="0"/>
                        <a:ea typeface="ＭＳ Ｐゴシック" charset="0"/>
                        <a:cs typeface="MS PGothic" charset="0"/>
                      </a:endParaRPr>
                    </a:p>
                  </a:txBody>
                  <a:tcPr marL="12700" marR="12700" marT="12695"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ＭＳ Ｐゴシック" charset="0"/>
                          <a:cs typeface="MS PGothic" charset="0"/>
                        </a:rPr>
                        <a:t>Sch total </a:t>
                      </a:r>
                    </a:p>
                  </a:txBody>
                  <a:tcPr marL="12700" marR="12700" marT="12695"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ＭＳ Ｐゴシック" charset="0"/>
                          <a:cs typeface="MS PGothic" charset="0"/>
                        </a:rPr>
                        <a:t> $9,823 </a:t>
                      </a:r>
                    </a:p>
                  </a:txBody>
                  <a:tcPr marL="12700" marR="12700" marT="12695"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8CCE4"/>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ＭＳ Ｐゴシック" charset="0"/>
                          <a:cs typeface="MS PGothic" charset="0"/>
                        </a:rPr>
                        <a:t> $8,191 </a:t>
                      </a:r>
                    </a:p>
                  </a:txBody>
                  <a:tcPr marL="12700" marR="12700" marT="12695"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8CCE4"/>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ＭＳ Ｐゴシック" charset="0"/>
                          <a:cs typeface="MS PGothic" charset="0"/>
                        </a:rPr>
                        <a:t> $8,415 </a:t>
                      </a:r>
                    </a:p>
                  </a:txBody>
                  <a:tcPr marL="12700" marR="12700" marT="12695"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8CCE4"/>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ＭＳ Ｐゴシック" charset="0"/>
                          <a:cs typeface="MS PGothic" charset="0"/>
                        </a:rPr>
                        <a:t> $5,794 </a:t>
                      </a:r>
                    </a:p>
                  </a:txBody>
                  <a:tcPr marL="12700" marR="12700" marT="12695"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8E4BC"/>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ＭＳ Ｐゴシック" charset="0"/>
                          <a:cs typeface="MS PGothic" charset="0"/>
                        </a:rPr>
                        <a:t> $7,726 </a:t>
                      </a:r>
                    </a:p>
                  </a:txBody>
                  <a:tcPr marL="12700" marR="12700" marT="12695"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8E4BC"/>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ＭＳ Ｐゴシック" charset="0"/>
                          <a:cs typeface="MS PGothic" charset="0"/>
                        </a:rPr>
                        <a:t> $7,027 </a:t>
                      </a:r>
                    </a:p>
                  </a:txBody>
                  <a:tcPr marL="12700" marR="12700" marT="12695"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8E4BC"/>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ＭＳ Ｐゴシック" charset="0"/>
                          <a:cs typeface="MS PGothic" charset="0"/>
                        </a:rPr>
                        <a:t> $12,720 </a:t>
                      </a:r>
                    </a:p>
                  </a:txBody>
                  <a:tcPr marL="12700" marR="12700" marT="12695" marB="0"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9D9"/>
                    </a:solidFill>
                  </a:tcPr>
                </a:tc>
              </a:tr>
              <a:tr h="360303">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ＭＳ Ｐゴシック" charset="0"/>
                          <a:cs typeface="MS PGothic" charset="0"/>
                        </a:rPr>
                        <a:t> D </a:t>
                      </a:r>
                    </a:p>
                  </a:txBody>
                  <a:tcPr marL="12700" marR="12700" marT="12695" marB="0"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Calibri" charset="0"/>
                          <a:ea typeface="ＭＳ Ｐゴシック" charset="0"/>
                          <a:cs typeface="MS PGothic" charset="0"/>
                        </a:rPr>
                        <a:t>LEA level</a:t>
                      </a:r>
                    </a:p>
                  </a:txBody>
                  <a:tcPr marL="12700" marR="12700" marT="12695"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ＭＳ Ｐゴシック" charset="0"/>
                          <a:cs typeface="MS PGothic" charset="0"/>
                        </a:rPr>
                        <a:t>Federal</a:t>
                      </a:r>
                    </a:p>
                  </a:txBody>
                  <a:tcPr marL="12700" marR="12700" marT="12695"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ＭＳ Ｐゴシック" charset="0"/>
                          <a:cs typeface="MS PGothic" charset="0"/>
                        </a:rPr>
                        <a:t> $421 </a:t>
                      </a:r>
                    </a:p>
                  </a:txBody>
                  <a:tcPr marL="12700" marR="12700" marT="12695"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8CCE4"/>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ＭＳ Ｐゴシック" charset="0"/>
                          <a:cs typeface="MS PGothic" charset="0"/>
                        </a:rPr>
                        <a:t> $421 </a:t>
                      </a:r>
                    </a:p>
                  </a:txBody>
                  <a:tcPr marL="12700" marR="12700" marT="12695"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8CCE4"/>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ＭＳ Ｐゴシック" charset="0"/>
                          <a:cs typeface="MS PGothic" charset="0"/>
                        </a:rPr>
                        <a:t> $421 </a:t>
                      </a:r>
                    </a:p>
                  </a:txBody>
                  <a:tcPr marL="12700" marR="12700" marT="12695"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8CCE4"/>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ＭＳ Ｐゴシック" charset="0"/>
                          <a:cs typeface="MS PGothic" charset="0"/>
                        </a:rPr>
                        <a:t> $589 </a:t>
                      </a:r>
                    </a:p>
                  </a:txBody>
                  <a:tcPr marL="12700" marR="12700" marT="12695"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8E4BC"/>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ＭＳ Ｐゴシック" charset="0"/>
                          <a:cs typeface="MS PGothic" charset="0"/>
                        </a:rPr>
                        <a:t> $589 </a:t>
                      </a:r>
                    </a:p>
                  </a:txBody>
                  <a:tcPr marL="12700" marR="12700" marT="12695"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8E4BC"/>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ＭＳ Ｐゴシック" charset="0"/>
                          <a:cs typeface="MS PGothic" charset="0"/>
                        </a:rPr>
                        <a:t> $589 </a:t>
                      </a:r>
                    </a:p>
                  </a:txBody>
                  <a:tcPr marL="12700" marR="12700" marT="12695"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8E4BC"/>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ＭＳ Ｐゴシック" charset="0"/>
                          <a:cs typeface="MS PGothic" charset="0"/>
                        </a:rPr>
                        <a:t> $-   </a:t>
                      </a:r>
                    </a:p>
                  </a:txBody>
                  <a:tcPr marL="12700" marR="12700" marT="12695" marB="0"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9D9"/>
                    </a:solidFill>
                  </a:tcPr>
                </a:tc>
              </a:tr>
              <a:tr h="360303">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ＭＳ Ｐゴシック" charset="0"/>
                          <a:cs typeface="MS PGothic" charset="0"/>
                        </a:rPr>
                        <a:t> E </a:t>
                      </a:r>
                    </a:p>
                  </a:txBody>
                  <a:tcPr marL="12700" marR="12700" marT="12695" marB="0"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00000"/>
                        </a:solidFill>
                        <a:effectLst/>
                        <a:latin typeface="Calibri" charset="0"/>
                        <a:ea typeface="ＭＳ Ｐゴシック" charset="0"/>
                        <a:cs typeface="MS PGothic" charset="0"/>
                      </a:endParaRPr>
                    </a:p>
                  </a:txBody>
                  <a:tcPr marL="12700" marR="12700" marT="12695"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ＭＳ Ｐゴシック" charset="0"/>
                          <a:cs typeface="MS PGothic" charset="0"/>
                        </a:rPr>
                        <a:t>S/L</a:t>
                      </a:r>
                    </a:p>
                  </a:txBody>
                  <a:tcPr marL="12700" marR="12700" marT="12695"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ＭＳ Ｐゴシック" charset="0"/>
                          <a:cs typeface="MS PGothic" charset="0"/>
                        </a:rPr>
                        <a:t> $4,597 </a:t>
                      </a:r>
                    </a:p>
                  </a:txBody>
                  <a:tcPr marL="12700" marR="12700" marT="12695"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8CCE4"/>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ＭＳ Ｐゴシック" charset="0"/>
                          <a:cs typeface="MS PGothic" charset="0"/>
                        </a:rPr>
                        <a:t> $4,597 </a:t>
                      </a:r>
                    </a:p>
                  </a:txBody>
                  <a:tcPr marL="12700" marR="12700" marT="12695"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8CCE4"/>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ＭＳ Ｐゴシック" charset="0"/>
                          <a:cs typeface="MS PGothic" charset="0"/>
                        </a:rPr>
                        <a:t> $4,597 </a:t>
                      </a:r>
                    </a:p>
                  </a:txBody>
                  <a:tcPr marL="12700" marR="12700" marT="12695"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8CCE4"/>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ＭＳ Ｐゴシック" charset="0"/>
                          <a:cs typeface="MS PGothic" charset="0"/>
                        </a:rPr>
                        <a:t> $5,573 </a:t>
                      </a:r>
                    </a:p>
                  </a:txBody>
                  <a:tcPr marL="12700" marR="12700" marT="12695"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8E4BC"/>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ＭＳ Ｐゴシック" charset="0"/>
                          <a:cs typeface="MS PGothic" charset="0"/>
                        </a:rPr>
                        <a:t> $5,573 </a:t>
                      </a:r>
                    </a:p>
                  </a:txBody>
                  <a:tcPr marL="12700" marR="12700" marT="12695"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8E4BC"/>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ＭＳ Ｐゴシック" charset="0"/>
                          <a:cs typeface="MS PGothic" charset="0"/>
                        </a:rPr>
                        <a:t> $5,573 </a:t>
                      </a:r>
                    </a:p>
                  </a:txBody>
                  <a:tcPr marL="12700" marR="12700" marT="12695"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8E4BC"/>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ＭＳ Ｐゴシック" charset="0"/>
                          <a:cs typeface="MS PGothic" charset="0"/>
                        </a:rPr>
                        <a:t> </a:t>
                      </a:r>
                    </a:p>
                  </a:txBody>
                  <a:tcPr marL="12700" marR="12700" marT="12695" marB="0"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9D9"/>
                    </a:solidFill>
                  </a:tcPr>
                </a:tc>
              </a:tr>
              <a:tr h="500293">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ＭＳ Ｐゴシック" charset="0"/>
                          <a:cs typeface="MS PGothic" charset="0"/>
                        </a:rPr>
                        <a:t> F </a:t>
                      </a:r>
                    </a:p>
                  </a:txBody>
                  <a:tcPr marL="12700" marR="12700" marT="12695" marB="0"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Calibri" charset="0"/>
                          <a:ea typeface="ＭＳ Ｐゴシック" charset="0"/>
                          <a:cs typeface="MS PGothic" charset="0"/>
                        </a:rPr>
                        <a:t>Grand Total</a:t>
                      </a:r>
                    </a:p>
                  </a:txBody>
                  <a:tcPr marL="12700" marR="12700" marT="12695"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rgbClr val="000000"/>
                        </a:solidFill>
                        <a:effectLst/>
                        <a:latin typeface="Calibri" charset="0"/>
                        <a:ea typeface="ＭＳ Ｐゴシック" charset="0"/>
                        <a:cs typeface="MS PGothic" charset="0"/>
                      </a:endParaRPr>
                    </a:p>
                  </a:txBody>
                  <a:tcPr marL="12700" marR="12700" marT="12695"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Calibri" charset="0"/>
                          <a:ea typeface="ＭＳ Ｐゴシック" charset="0"/>
                          <a:cs typeface="MS PGothic" charset="0"/>
                        </a:rPr>
                        <a:t> $14,841 </a:t>
                      </a:r>
                    </a:p>
                  </a:txBody>
                  <a:tcPr marL="12700" marR="12700" marT="12695"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8CCE4"/>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Calibri" charset="0"/>
                          <a:ea typeface="ＭＳ Ｐゴシック" charset="0"/>
                          <a:cs typeface="MS PGothic" charset="0"/>
                        </a:rPr>
                        <a:t> $13,209 </a:t>
                      </a:r>
                    </a:p>
                  </a:txBody>
                  <a:tcPr marL="12700" marR="12700" marT="12695"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8CCE4"/>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Calibri" charset="0"/>
                          <a:ea typeface="ＭＳ Ｐゴシック" charset="0"/>
                          <a:cs typeface="MS PGothic" charset="0"/>
                        </a:rPr>
                        <a:t> $13,433 </a:t>
                      </a:r>
                    </a:p>
                  </a:txBody>
                  <a:tcPr marL="12700" marR="12700" marT="12695"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8CCE4"/>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Calibri" charset="0"/>
                          <a:ea typeface="ＭＳ Ｐゴシック" charset="0"/>
                          <a:cs typeface="MS PGothic" charset="0"/>
                        </a:rPr>
                        <a:t> $11,956 </a:t>
                      </a:r>
                    </a:p>
                  </a:txBody>
                  <a:tcPr marL="12700" marR="12700" marT="12695"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8E4BC"/>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Calibri" charset="0"/>
                          <a:ea typeface="ＭＳ Ｐゴシック" charset="0"/>
                          <a:cs typeface="MS PGothic" charset="0"/>
                        </a:rPr>
                        <a:t> $13,888 </a:t>
                      </a:r>
                    </a:p>
                  </a:txBody>
                  <a:tcPr marL="12700" marR="12700" marT="12695"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8E4BC"/>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Calibri" charset="0"/>
                          <a:ea typeface="ＭＳ Ｐゴシック" charset="0"/>
                          <a:cs typeface="MS PGothic" charset="0"/>
                        </a:rPr>
                        <a:t> $13,189 </a:t>
                      </a:r>
                    </a:p>
                  </a:txBody>
                  <a:tcPr marL="12700" marR="12700" marT="12695"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8E4BC"/>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Calibri" charset="0"/>
                          <a:ea typeface="ＭＳ Ｐゴシック" charset="0"/>
                          <a:cs typeface="MS PGothic" charset="0"/>
                        </a:rPr>
                        <a:t> $12,720 </a:t>
                      </a:r>
                    </a:p>
                  </a:txBody>
                  <a:tcPr marL="12700" marR="12700" marT="12695" marB="0"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9D9"/>
                    </a:solidFill>
                  </a:tcPr>
                </a:tc>
              </a:tr>
            </a:tbl>
          </a:graphicData>
        </a:graphic>
      </p:graphicFrame>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08725"/>
            <a:ext cx="9144000" cy="612648"/>
          </a:xfrm>
          <a:prstGeom prst="rect">
            <a:avLst/>
          </a:prstGeom>
        </p:spPr>
      </p:pic>
      <p:sp>
        <p:nvSpPr>
          <p:cNvPr id="5" name="TextBox 4"/>
          <p:cNvSpPr txBox="1"/>
          <p:nvPr/>
        </p:nvSpPr>
        <p:spPr>
          <a:xfrm>
            <a:off x="76199" y="6373120"/>
            <a:ext cx="4999149" cy="369332"/>
          </a:xfrm>
          <a:prstGeom prst="rect">
            <a:avLst/>
          </a:prstGeom>
          <a:noFill/>
        </p:spPr>
        <p:txBody>
          <a:bodyPr wrap="square" rtlCol="0">
            <a:spAutoFit/>
          </a:bodyPr>
          <a:lstStyle/>
          <a:p>
            <a:r>
              <a:rPr lang="en-US" dirty="0" smtClean="0">
                <a:solidFill>
                  <a:schemeClr val="bg1"/>
                </a:solidFill>
              </a:rPr>
              <a:t>Building State Capacity &amp; Productivity Center</a:t>
            </a:r>
            <a:endParaRPr lang="en-US" dirty="0">
              <a:solidFill>
                <a:schemeClr val="bg1"/>
              </a:solidFill>
            </a:endParaRPr>
          </a:p>
        </p:txBody>
      </p:sp>
      <p:sp>
        <p:nvSpPr>
          <p:cNvPr id="6" name="TextBox 5"/>
          <p:cNvSpPr txBox="1"/>
          <p:nvPr/>
        </p:nvSpPr>
        <p:spPr>
          <a:xfrm>
            <a:off x="5962922" y="6373120"/>
            <a:ext cx="3110248" cy="369332"/>
          </a:xfrm>
          <a:prstGeom prst="rect">
            <a:avLst/>
          </a:prstGeom>
          <a:noFill/>
        </p:spPr>
        <p:txBody>
          <a:bodyPr wrap="square" rtlCol="0">
            <a:spAutoFit/>
          </a:bodyPr>
          <a:lstStyle/>
          <a:p>
            <a:pPr algn="r"/>
            <a:r>
              <a:rPr lang="en-US" smtClean="0">
                <a:solidFill>
                  <a:schemeClr val="bg1"/>
                </a:solidFill>
              </a:rPr>
              <a:t>bscpcenter.org</a:t>
            </a:r>
            <a:endParaRPr lang="en-US" dirty="0">
              <a:solidFill>
                <a:schemeClr val="bg1"/>
              </a:solidFill>
            </a:endParaRPr>
          </a:p>
        </p:txBody>
      </p:sp>
    </p:spTree>
    <p:extLst>
      <p:ext uri="{BB962C8B-B14F-4D97-AF65-F5344CB8AC3E}">
        <p14:creationId xmlns:p14="http://schemas.microsoft.com/office/powerpoint/2010/main" val="1797229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in a “Uniform Procedure”?</a:t>
            </a:r>
            <a:endParaRPr lang="en-US" dirty="0"/>
          </a:p>
        </p:txBody>
      </p:sp>
      <p:sp>
        <p:nvSpPr>
          <p:cNvPr id="3" name="Content Placeholder 2"/>
          <p:cNvSpPr>
            <a:spLocks noGrp="1"/>
          </p:cNvSpPr>
          <p:nvPr>
            <p:ph idx="1"/>
          </p:nvPr>
        </p:nvSpPr>
        <p:spPr>
          <a:xfrm>
            <a:off x="457200" y="1417638"/>
            <a:ext cx="8686800" cy="5440362"/>
          </a:xfrm>
        </p:spPr>
        <p:txBody>
          <a:bodyPr>
            <a:normAutofit fontScale="77500" lnSpcReduction="20000"/>
          </a:bodyPr>
          <a:lstStyle/>
          <a:p>
            <a:pPr marL="0" indent="0">
              <a:spcAft>
                <a:spcPts val="1200"/>
              </a:spcAft>
              <a:buNone/>
            </a:pPr>
            <a:r>
              <a:rPr lang="en-US" sz="2800" dirty="0" smtClean="0"/>
              <a:t>T/F:  An SEA’s uniform procedure must dictate what </a:t>
            </a:r>
            <a:r>
              <a:rPr lang="en-US" sz="2800" u="sng" dirty="0" smtClean="0"/>
              <a:t>objects</a:t>
            </a:r>
            <a:r>
              <a:rPr lang="en-US" sz="2800" dirty="0" smtClean="0"/>
              <a:t> should be coded to schools.</a:t>
            </a:r>
          </a:p>
          <a:p>
            <a:pPr marL="0" indent="0">
              <a:spcAft>
                <a:spcPts val="1200"/>
              </a:spcAft>
              <a:buNone/>
            </a:pPr>
            <a:r>
              <a:rPr lang="en-US" sz="2800" dirty="0"/>
              <a:t>T/F:  An SEA’s uniform </a:t>
            </a:r>
            <a:r>
              <a:rPr lang="en-US" sz="2800" dirty="0" smtClean="0"/>
              <a:t>procedure must </a:t>
            </a:r>
            <a:r>
              <a:rPr lang="en-US" sz="2800" dirty="0"/>
              <a:t>dictate what </a:t>
            </a:r>
            <a:r>
              <a:rPr lang="en-US" sz="2800" u="sng" dirty="0" smtClean="0"/>
              <a:t>functions</a:t>
            </a:r>
            <a:r>
              <a:rPr lang="en-US" sz="2800" dirty="0" smtClean="0"/>
              <a:t> should </a:t>
            </a:r>
            <a:r>
              <a:rPr lang="en-US" sz="2800" dirty="0"/>
              <a:t>be coded to schools</a:t>
            </a:r>
            <a:r>
              <a:rPr lang="en-US" sz="2800" dirty="0" smtClean="0"/>
              <a:t>.</a:t>
            </a:r>
            <a:endParaRPr lang="en-US" sz="2800" dirty="0"/>
          </a:p>
          <a:p>
            <a:pPr marL="0" indent="0">
              <a:spcAft>
                <a:spcPts val="1200"/>
              </a:spcAft>
              <a:buNone/>
            </a:pPr>
            <a:r>
              <a:rPr lang="en-US" sz="2800" dirty="0"/>
              <a:t>T/F:  An SEA’s uniform procedure must dictate what </a:t>
            </a:r>
            <a:r>
              <a:rPr lang="en-US" sz="2800" u="sng" dirty="0" smtClean="0"/>
              <a:t>programs </a:t>
            </a:r>
            <a:r>
              <a:rPr lang="en-US" sz="2800" dirty="0" smtClean="0"/>
              <a:t>should </a:t>
            </a:r>
            <a:r>
              <a:rPr lang="en-US" sz="2800" dirty="0"/>
              <a:t>be coded to schools</a:t>
            </a:r>
            <a:r>
              <a:rPr lang="en-US" sz="2800" dirty="0" smtClean="0"/>
              <a:t>.</a:t>
            </a:r>
            <a:endParaRPr lang="en-US" sz="2800" dirty="0"/>
          </a:p>
          <a:p>
            <a:pPr marL="0" indent="0">
              <a:spcAft>
                <a:spcPts val="1200"/>
              </a:spcAft>
              <a:buNone/>
            </a:pPr>
            <a:r>
              <a:rPr lang="en-US" sz="2800" dirty="0" smtClean="0"/>
              <a:t>T/F:  An SEA’s uniform procedure must state which expenditures are “central” or “LEA level”?</a:t>
            </a:r>
          </a:p>
          <a:p>
            <a:pPr marL="0" indent="0">
              <a:spcAft>
                <a:spcPts val="1200"/>
              </a:spcAft>
              <a:buNone/>
            </a:pPr>
            <a:r>
              <a:rPr lang="en-US" sz="2800" dirty="0" smtClean="0"/>
              <a:t>T/F: An </a:t>
            </a:r>
            <a:r>
              <a:rPr lang="en-US" sz="2800" dirty="0"/>
              <a:t>SEA’s uniform procedure must dictate </a:t>
            </a:r>
            <a:r>
              <a:rPr lang="en-US" sz="2800" dirty="0" smtClean="0"/>
              <a:t>the procedure by which centrally managed expenditures are allocated (apportioned) to schools.</a:t>
            </a:r>
          </a:p>
          <a:p>
            <a:pPr marL="0" indent="0">
              <a:spcAft>
                <a:spcPts val="1200"/>
              </a:spcAft>
              <a:buNone/>
            </a:pPr>
            <a:r>
              <a:rPr lang="en-US" sz="2800" dirty="0" smtClean="0"/>
              <a:t>T/F:  An SEA’s uniform procedure must specify any expenditure types that are to be excluded completely from LEA or school-level reporting.</a:t>
            </a:r>
            <a:endParaRPr lang="en-US" sz="2800" dirty="0"/>
          </a:p>
          <a:p>
            <a:pPr marL="0" indent="0">
              <a:buNone/>
            </a:pPr>
            <a:endParaRPr lang="en-US" sz="2800" dirty="0" smtClean="0"/>
          </a:p>
          <a:p>
            <a:pPr marL="0" indent="0">
              <a:buNone/>
            </a:pPr>
            <a:endParaRPr lang="en-US" sz="2800" dirty="0"/>
          </a:p>
          <a:p>
            <a:pPr marL="0" indent="0">
              <a:buNone/>
            </a:pPr>
            <a:endParaRPr lang="en-US" dirty="0"/>
          </a:p>
        </p:txBody>
      </p:sp>
      <p:sp>
        <p:nvSpPr>
          <p:cNvPr id="4" name="Donut 3"/>
          <p:cNvSpPr/>
          <p:nvPr/>
        </p:nvSpPr>
        <p:spPr>
          <a:xfrm>
            <a:off x="678606" y="1300869"/>
            <a:ext cx="455928" cy="610686"/>
          </a:xfrm>
          <a:prstGeom prst="donut">
            <a:avLst>
              <a:gd name="adj" fmla="val 12522"/>
            </a:avLst>
          </a:prstGeom>
          <a:solidFill>
            <a:srgbClr val="008000"/>
          </a:solidFill>
          <a:ln>
            <a:solidFill>
              <a:srgbClr val="008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solidFill>
                <a:schemeClr val="tx1"/>
              </a:solidFill>
            </a:endParaRPr>
          </a:p>
        </p:txBody>
      </p:sp>
      <p:sp>
        <p:nvSpPr>
          <p:cNvPr id="5" name="Donut 4"/>
          <p:cNvSpPr/>
          <p:nvPr/>
        </p:nvSpPr>
        <p:spPr>
          <a:xfrm>
            <a:off x="678606" y="2095910"/>
            <a:ext cx="455928" cy="610686"/>
          </a:xfrm>
          <a:prstGeom prst="donut">
            <a:avLst>
              <a:gd name="adj" fmla="val 12522"/>
            </a:avLst>
          </a:prstGeom>
          <a:solidFill>
            <a:srgbClr val="008000"/>
          </a:solidFill>
          <a:ln>
            <a:solidFill>
              <a:srgbClr val="008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solidFill>
                <a:schemeClr val="tx1"/>
              </a:solidFill>
            </a:endParaRPr>
          </a:p>
        </p:txBody>
      </p:sp>
      <p:sp>
        <p:nvSpPr>
          <p:cNvPr id="6" name="Donut 5"/>
          <p:cNvSpPr/>
          <p:nvPr/>
        </p:nvSpPr>
        <p:spPr>
          <a:xfrm>
            <a:off x="634365" y="2807936"/>
            <a:ext cx="455928" cy="610686"/>
          </a:xfrm>
          <a:prstGeom prst="donut">
            <a:avLst>
              <a:gd name="adj" fmla="val 12522"/>
            </a:avLst>
          </a:prstGeom>
          <a:solidFill>
            <a:srgbClr val="008000"/>
          </a:solidFill>
          <a:ln>
            <a:solidFill>
              <a:srgbClr val="008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solidFill>
                <a:schemeClr val="tx1"/>
              </a:solidFill>
            </a:endParaRPr>
          </a:p>
        </p:txBody>
      </p:sp>
      <p:sp>
        <p:nvSpPr>
          <p:cNvPr id="7" name="Donut 6"/>
          <p:cNvSpPr/>
          <p:nvPr/>
        </p:nvSpPr>
        <p:spPr>
          <a:xfrm>
            <a:off x="634365" y="3619107"/>
            <a:ext cx="455928" cy="610686"/>
          </a:xfrm>
          <a:prstGeom prst="donut">
            <a:avLst>
              <a:gd name="adj" fmla="val 12522"/>
            </a:avLst>
          </a:prstGeom>
          <a:solidFill>
            <a:srgbClr val="008000"/>
          </a:solidFill>
          <a:ln>
            <a:solidFill>
              <a:srgbClr val="008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solidFill>
                <a:schemeClr val="tx1"/>
              </a:solidFill>
            </a:endParaRPr>
          </a:p>
        </p:txBody>
      </p:sp>
      <p:sp>
        <p:nvSpPr>
          <p:cNvPr id="8" name="Donut 7"/>
          <p:cNvSpPr/>
          <p:nvPr/>
        </p:nvSpPr>
        <p:spPr>
          <a:xfrm>
            <a:off x="634365" y="4229793"/>
            <a:ext cx="455928" cy="610686"/>
          </a:xfrm>
          <a:prstGeom prst="donut">
            <a:avLst>
              <a:gd name="adj" fmla="val 12522"/>
            </a:avLst>
          </a:prstGeom>
          <a:solidFill>
            <a:srgbClr val="008000"/>
          </a:solidFill>
          <a:ln>
            <a:solidFill>
              <a:srgbClr val="008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solidFill>
                <a:schemeClr val="tx1"/>
              </a:solidFill>
            </a:endParaRPr>
          </a:p>
        </p:txBody>
      </p:sp>
      <p:sp>
        <p:nvSpPr>
          <p:cNvPr id="9" name="Donut 8"/>
          <p:cNvSpPr/>
          <p:nvPr/>
        </p:nvSpPr>
        <p:spPr>
          <a:xfrm>
            <a:off x="406401" y="5145822"/>
            <a:ext cx="455928" cy="610686"/>
          </a:xfrm>
          <a:prstGeom prst="donut">
            <a:avLst>
              <a:gd name="adj" fmla="val 12522"/>
            </a:avLst>
          </a:prstGeom>
          <a:solidFill>
            <a:srgbClr val="008000"/>
          </a:solidFill>
          <a:ln>
            <a:solidFill>
              <a:srgbClr val="008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solidFill>
                <a:schemeClr val="tx1"/>
              </a:solidFill>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08725"/>
            <a:ext cx="9144000" cy="612648"/>
          </a:xfrm>
          <a:prstGeom prst="rect">
            <a:avLst/>
          </a:prstGeom>
        </p:spPr>
      </p:pic>
      <p:sp>
        <p:nvSpPr>
          <p:cNvPr id="11" name="TextBox 10"/>
          <p:cNvSpPr txBox="1"/>
          <p:nvPr/>
        </p:nvSpPr>
        <p:spPr>
          <a:xfrm>
            <a:off x="76199" y="6373120"/>
            <a:ext cx="4999149" cy="369332"/>
          </a:xfrm>
          <a:prstGeom prst="rect">
            <a:avLst/>
          </a:prstGeom>
          <a:noFill/>
        </p:spPr>
        <p:txBody>
          <a:bodyPr wrap="square" rtlCol="0">
            <a:spAutoFit/>
          </a:bodyPr>
          <a:lstStyle/>
          <a:p>
            <a:r>
              <a:rPr lang="en-US" dirty="0" smtClean="0">
                <a:solidFill>
                  <a:schemeClr val="bg1"/>
                </a:solidFill>
              </a:rPr>
              <a:t>Building State Capacity &amp; Productivity Center</a:t>
            </a:r>
            <a:endParaRPr lang="en-US" dirty="0">
              <a:solidFill>
                <a:schemeClr val="bg1"/>
              </a:solidFill>
            </a:endParaRPr>
          </a:p>
        </p:txBody>
      </p:sp>
      <p:sp>
        <p:nvSpPr>
          <p:cNvPr id="12" name="TextBox 11"/>
          <p:cNvSpPr txBox="1"/>
          <p:nvPr/>
        </p:nvSpPr>
        <p:spPr>
          <a:xfrm>
            <a:off x="5962922" y="6373120"/>
            <a:ext cx="3110248" cy="369332"/>
          </a:xfrm>
          <a:prstGeom prst="rect">
            <a:avLst/>
          </a:prstGeom>
          <a:noFill/>
        </p:spPr>
        <p:txBody>
          <a:bodyPr wrap="square" rtlCol="0">
            <a:spAutoFit/>
          </a:bodyPr>
          <a:lstStyle/>
          <a:p>
            <a:pPr algn="r"/>
            <a:r>
              <a:rPr lang="en-US" smtClean="0">
                <a:solidFill>
                  <a:schemeClr val="bg1"/>
                </a:solidFill>
              </a:rPr>
              <a:t>bscpcenter.org</a:t>
            </a:r>
            <a:endParaRPr lang="en-US" dirty="0">
              <a:solidFill>
                <a:schemeClr val="bg1"/>
              </a:solidFill>
            </a:endParaRPr>
          </a:p>
        </p:txBody>
      </p:sp>
    </p:spTree>
    <p:extLst>
      <p:ext uri="{BB962C8B-B14F-4D97-AF65-F5344CB8AC3E}">
        <p14:creationId xmlns:p14="http://schemas.microsoft.com/office/powerpoint/2010/main" val="1602817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in a “Uniform Procedure”?</a:t>
            </a:r>
          </a:p>
        </p:txBody>
      </p:sp>
      <p:sp>
        <p:nvSpPr>
          <p:cNvPr id="3" name="Content Placeholder 2"/>
          <p:cNvSpPr>
            <a:spLocks noGrp="1"/>
          </p:cNvSpPr>
          <p:nvPr>
            <p:ph idx="1"/>
          </p:nvPr>
        </p:nvSpPr>
        <p:spPr>
          <a:xfrm>
            <a:off x="457200" y="1300869"/>
            <a:ext cx="8686800" cy="5440362"/>
          </a:xfrm>
        </p:spPr>
        <p:txBody>
          <a:bodyPr>
            <a:normAutofit/>
          </a:bodyPr>
          <a:lstStyle/>
          <a:p>
            <a:pPr marL="0" indent="0">
              <a:spcAft>
                <a:spcPts val="1200"/>
              </a:spcAft>
              <a:buNone/>
            </a:pPr>
            <a:r>
              <a:rPr lang="en-US" sz="2200" dirty="0" smtClean="0"/>
              <a:t>T/F:  An SEA’s uniform procedure could allow for ALL the money to be coded to the LEAs (with none assigned to the schools).</a:t>
            </a:r>
          </a:p>
          <a:p>
            <a:pPr marL="0" indent="0">
              <a:spcAft>
                <a:spcPts val="1200"/>
              </a:spcAft>
              <a:buNone/>
            </a:pPr>
            <a:r>
              <a:rPr lang="en-US" sz="2200" dirty="0"/>
              <a:t>T/F:  An SEA’s uniform </a:t>
            </a:r>
            <a:r>
              <a:rPr lang="en-US" sz="2200" dirty="0" smtClean="0"/>
              <a:t>procedure can allow LEAs to use average salaries for teachers/principals/other staff assigned to schools.</a:t>
            </a:r>
            <a:endParaRPr lang="en-US" sz="2200" dirty="0"/>
          </a:p>
          <a:p>
            <a:pPr marL="0" indent="0">
              <a:spcAft>
                <a:spcPts val="1200"/>
              </a:spcAft>
              <a:buNone/>
            </a:pPr>
            <a:r>
              <a:rPr lang="en-US" sz="2200" dirty="0"/>
              <a:t>T/F:  An SEA’s uniform procedure </a:t>
            </a:r>
            <a:r>
              <a:rPr lang="en-US" sz="2200" dirty="0" smtClean="0"/>
              <a:t>could give LEAs discretion as to when or how to divvy up centrally assigned expenditures.</a:t>
            </a:r>
          </a:p>
          <a:p>
            <a:pPr marL="0" indent="0">
              <a:spcAft>
                <a:spcPts val="1200"/>
              </a:spcAft>
              <a:buNone/>
            </a:pPr>
            <a:r>
              <a:rPr lang="en-US" sz="2200" dirty="0" smtClean="0"/>
              <a:t>T/F: If an LEA allocates money to schools via WSF, can those allocations be considered “expenditures” for the sake of school level accounting?</a:t>
            </a:r>
          </a:p>
          <a:p>
            <a:pPr marL="0" indent="0">
              <a:spcAft>
                <a:spcPts val="1200"/>
              </a:spcAft>
              <a:buNone/>
            </a:pPr>
            <a:r>
              <a:rPr lang="en-US" sz="2200" dirty="0" smtClean="0"/>
              <a:t> T</a:t>
            </a:r>
            <a:r>
              <a:rPr lang="en-US" sz="2200" dirty="0"/>
              <a:t>/F: If an LEA has only one school, the uniform procedure must dictate what expenditures are school level </a:t>
            </a:r>
            <a:r>
              <a:rPr lang="en-US" sz="2200" dirty="0" err="1"/>
              <a:t>vs</a:t>
            </a:r>
            <a:r>
              <a:rPr lang="en-US" sz="2200" dirty="0"/>
              <a:t> LEA level.</a:t>
            </a:r>
          </a:p>
          <a:p>
            <a:pPr marL="0" indent="0">
              <a:spcAft>
                <a:spcPts val="1200"/>
              </a:spcAft>
              <a:buNone/>
            </a:pPr>
            <a:endParaRPr lang="en-US" sz="2200" dirty="0"/>
          </a:p>
          <a:p>
            <a:pPr marL="0" indent="0">
              <a:buNone/>
            </a:pPr>
            <a:endParaRPr lang="en-US" sz="2800" dirty="0" smtClean="0"/>
          </a:p>
          <a:p>
            <a:pPr marL="0" indent="0">
              <a:buNone/>
            </a:pPr>
            <a:endParaRPr lang="en-US" sz="2800" dirty="0"/>
          </a:p>
          <a:p>
            <a:pPr marL="0" indent="0">
              <a:buNone/>
            </a:pPr>
            <a:endParaRPr lang="en-US" dirty="0"/>
          </a:p>
        </p:txBody>
      </p:sp>
      <p:sp>
        <p:nvSpPr>
          <p:cNvPr id="4" name="Donut 3"/>
          <p:cNvSpPr/>
          <p:nvPr/>
        </p:nvSpPr>
        <p:spPr>
          <a:xfrm>
            <a:off x="678606" y="1300869"/>
            <a:ext cx="455928" cy="610686"/>
          </a:xfrm>
          <a:prstGeom prst="donut">
            <a:avLst>
              <a:gd name="adj" fmla="val 12522"/>
            </a:avLst>
          </a:prstGeom>
          <a:solidFill>
            <a:srgbClr val="008000"/>
          </a:solidFill>
          <a:ln>
            <a:solidFill>
              <a:srgbClr val="008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solidFill>
                <a:schemeClr val="tx1"/>
              </a:solidFill>
            </a:endParaRPr>
          </a:p>
        </p:txBody>
      </p:sp>
      <p:sp>
        <p:nvSpPr>
          <p:cNvPr id="5" name="Donut 4"/>
          <p:cNvSpPr/>
          <p:nvPr/>
        </p:nvSpPr>
        <p:spPr>
          <a:xfrm>
            <a:off x="678606" y="2095910"/>
            <a:ext cx="455928" cy="610686"/>
          </a:xfrm>
          <a:prstGeom prst="donut">
            <a:avLst>
              <a:gd name="adj" fmla="val 12522"/>
            </a:avLst>
          </a:prstGeom>
          <a:solidFill>
            <a:srgbClr val="008000"/>
          </a:solidFill>
          <a:ln>
            <a:solidFill>
              <a:srgbClr val="008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solidFill>
                <a:schemeClr val="tx1"/>
              </a:solidFill>
            </a:endParaRPr>
          </a:p>
        </p:txBody>
      </p:sp>
      <p:sp>
        <p:nvSpPr>
          <p:cNvPr id="10" name="TextBox 9"/>
          <p:cNvSpPr txBox="1"/>
          <p:nvPr/>
        </p:nvSpPr>
        <p:spPr>
          <a:xfrm>
            <a:off x="482601" y="2946400"/>
            <a:ext cx="482600" cy="707886"/>
          </a:xfrm>
          <a:prstGeom prst="rect">
            <a:avLst/>
          </a:prstGeom>
          <a:solidFill>
            <a:srgbClr val="FFFFFF"/>
          </a:solidFill>
          <a:ln w="57150" cmpd="sng">
            <a:solidFill>
              <a:srgbClr val="008000"/>
            </a:solidFill>
          </a:ln>
        </p:spPr>
        <p:txBody>
          <a:bodyPr wrap="square" rtlCol="0">
            <a:spAutoFit/>
          </a:bodyPr>
          <a:lstStyle/>
          <a:p>
            <a:r>
              <a:rPr lang="en-US" sz="4000" dirty="0" smtClean="0">
                <a:solidFill>
                  <a:srgbClr val="008000"/>
                </a:solidFill>
              </a:rPr>
              <a:t>?</a:t>
            </a:r>
            <a:endParaRPr lang="en-US" sz="4000" dirty="0">
              <a:solidFill>
                <a:srgbClr val="008000"/>
              </a:solidFill>
            </a:endParaRPr>
          </a:p>
        </p:txBody>
      </p:sp>
      <p:sp>
        <p:nvSpPr>
          <p:cNvPr id="11" name="Donut 10"/>
          <p:cNvSpPr/>
          <p:nvPr/>
        </p:nvSpPr>
        <p:spPr>
          <a:xfrm>
            <a:off x="678606" y="4788310"/>
            <a:ext cx="455928" cy="610686"/>
          </a:xfrm>
          <a:prstGeom prst="donut">
            <a:avLst>
              <a:gd name="adj" fmla="val 12522"/>
            </a:avLst>
          </a:prstGeom>
          <a:solidFill>
            <a:srgbClr val="008000"/>
          </a:solidFill>
          <a:ln>
            <a:solidFill>
              <a:srgbClr val="008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solidFill>
                <a:schemeClr val="tx1"/>
              </a:solidFill>
            </a:endParaRPr>
          </a:p>
        </p:txBody>
      </p:sp>
      <p:sp>
        <p:nvSpPr>
          <p:cNvPr id="12" name="TextBox 11"/>
          <p:cNvSpPr txBox="1"/>
          <p:nvPr/>
        </p:nvSpPr>
        <p:spPr>
          <a:xfrm>
            <a:off x="135259" y="3959086"/>
            <a:ext cx="1086694" cy="400110"/>
          </a:xfrm>
          <a:prstGeom prst="rect">
            <a:avLst/>
          </a:prstGeom>
          <a:solidFill>
            <a:srgbClr val="FFFFFF"/>
          </a:solidFill>
          <a:ln w="57150" cmpd="sng">
            <a:solidFill>
              <a:srgbClr val="008000"/>
            </a:solidFill>
          </a:ln>
        </p:spPr>
        <p:txBody>
          <a:bodyPr wrap="square" rtlCol="0">
            <a:spAutoFit/>
          </a:bodyPr>
          <a:lstStyle/>
          <a:p>
            <a:r>
              <a:rPr lang="en-US" sz="2000" dirty="0" smtClean="0">
                <a:solidFill>
                  <a:srgbClr val="008000"/>
                </a:solidFill>
              </a:rPr>
              <a:t>Depends</a:t>
            </a:r>
            <a:endParaRPr lang="en-US" sz="2000" dirty="0">
              <a:solidFill>
                <a:srgbClr val="008000"/>
              </a:solidFill>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08725"/>
            <a:ext cx="9144000" cy="612648"/>
          </a:xfrm>
          <a:prstGeom prst="rect">
            <a:avLst/>
          </a:prstGeom>
        </p:spPr>
      </p:pic>
      <p:sp>
        <p:nvSpPr>
          <p:cNvPr id="13" name="TextBox 12"/>
          <p:cNvSpPr txBox="1"/>
          <p:nvPr/>
        </p:nvSpPr>
        <p:spPr>
          <a:xfrm>
            <a:off x="76199" y="6373120"/>
            <a:ext cx="4999149" cy="369332"/>
          </a:xfrm>
          <a:prstGeom prst="rect">
            <a:avLst/>
          </a:prstGeom>
          <a:noFill/>
        </p:spPr>
        <p:txBody>
          <a:bodyPr wrap="square" rtlCol="0">
            <a:spAutoFit/>
          </a:bodyPr>
          <a:lstStyle/>
          <a:p>
            <a:r>
              <a:rPr lang="en-US" dirty="0" smtClean="0">
                <a:solidFill>
                  <a:schemeClr val="bg1"/>
                </a:solidFill>
              </a:rPr>
              <a:t>Building State Capacity &amp; Productivity Center</a:t>
            </a:r>
            <a:endParaRPr lang="en-US" dirty="0">
              <a:solidFill>
                <a:schemeClr val="bg1"/>
              </a:solidFill>
            </a:endParaRPr>
          </a:p>
        </p:txBody>
      </p:sp>
      <p:sp>
        <p:nvSpPr>
          <p:cNvPr id="14" name="TextBox 13"/>
          <p:cNvSpPr txBox="1"/>
          <p:nvPr/>
        </p:nvSpPr>
        <p:spPr>
          <a:xfrm>
            <a:off x="5962922" y="6373120"/>
            <a:ext cx="3110248" cy="369332"/>
          </a:xfrm>
          <a:prstGeom prst="rect">
            <a:avLst/>
          </a:prstGeom>
          <a:noFill/>
        </p:spPr>
        <p:txBody>
          <a:bodyPr wrap="square" rtlCol="0">
            <a:spAutoFit/>
          </a:bodyPr>
          <a:lstStyle/>
          <a:p>
            <a:pPr algn="r"/>
            <a:r>
              <a:rPr lang="en-US" smtClean="0">
                <a:solidFill>
                  <a:schemeClr val="bg1"/>
                </a:solidFill>
              </a:rPr>
              <a:t>bscpcenter.org</a:t>
            </a:r>
            <a:endParaRPr lang="en-US" dirty="0">
              <a:solidFill>
                <a:schemeClr val="bg1"/>
              </a:solidFill>
            </a:endParaRPr>
          </a:p>
        </p:txBody>
      </p:sp>
    </p:spTree>
    <p:extLst>
      <p:ext uri="{BB962C8B-B14F-4D97-AF65-F5344CB8AC3E}">
        <p14:creationId xmlns:p14="http://schemas.microsoft.com/office/powerpoint/2010/main" val="4117006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0" grpId="0" animBg="1"/>
      <p:bldP spid="11"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4" descr="Edunomics_LOGO_E Only_White.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75650" y="6273800"/>
            <a:ext cx="369888" cy="473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458" name="Shape 100"/>
          <p:cNvSpPr txBox="1">
            <a:spLocks noChangeArrowheads="1"/>
          </p:cNvSpPr>
          <p:nvPr/>
        </p:nvSpPr>
        <p:spPr bwMode="auto">
          <a:xfrm>
            <a:off x="881063" y="687388"/>
            <a:ext cx="8050212" cy="63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5" tIns="45700" rIns="91425" bIns="45700"/>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endParaRPr lang="en-US" sz="1800"/>
          </a:p>
        </p:txBody>
      </p:sp>
      <p:sp>
        <p:nvSpPr>
          <p:cNvPr id="19459" name="Shape 100"/>
          <p:cNvSpPr txBox="1">
            <a:spLocks noChangeArrowheads="1"/>
          </p:cNvSpPr>
          <p:nvPr/>
        </p:nvSpPr>
        <p:spPr bwMode="auto">
          <a:xfrm>
            <a:off x="304800" y="685800"/>
            <a:ext cx="8458200"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5" tIns="45700" rIns="91425" bIns="45700"/>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buClr>
                <a:srgbClr val="888888"/>
              </a:buClr>
              <a:buSzPct val="25000"/>
            </a:pPr>
            <a:r>
              <a:rPr lang="en-US" sz="2800" b="1">
                <a:solidFill>
                  <a:srgbClr val="000000"/>
                </a:solidFill>
              </a:rPr>
              <a:t>What is the financial transparency requirement?</a:t>
            </a:r>
            <a:endParaRPr lang="en-US" sz="2800" b="1">
              <a:solidFill>
                <a:srgbClr val="000000"/>
              </a:solidFill>
              <a:latin typeface="Calibri" charset="0"/>
              <a:sym typeface="Calibri" charset="0"/>
            </a:endParaRPr>
          </a:p>
        </p:txBody>
      </p:sp>
      <p:sp>
        <p:nvSpPr>
          <p:cNvPr id="15365" name="Shape 100"/>
          <p:cNvSpPr txBox="1">
            <a:spLocks noChangeArrowheads="1"/>
          </p:cNvSpPr>
          <p:nvPr/>
        </p:nvSpPr>
        <p:spPr bwMode="auto">
          <a:xfrm>
            <a:off x="762000" y="1600200"/>
            <a:ext cx="7407275" cy="3402013"/>
          </a:xfrm>
          <a:prstGeom prst="rect">
            <a:avLst/>
          </a:prstGeom>
          <a:ln/>
        </p:spPr>
        <p:style>
          <a:lnRef idx="2">
            <a:schemeClr val="dk1"/>
          </a:lnRef>
          <a:fillRef idx="1">
            <a:schemeClr val="lt1"/>
          </a:fillRef>
          <a:effectRef idx="0">
            <a:schemeClr val="dk1"/>
          </a:effectRef>
          <a:fontRef idx="minor">
            <a:schemeClr val="dk1"/>
          </a:fontRef>
        </p:style>
        <p:txBody>
          <a:bodyPr lIns="91425" tIns="45700" rIns="91425" bIns="45700"/>
          <a:lstStyle>
            <a:lvl1pPr>
              <a:defRPr sz="3200">
                <a:solidFill>
                  <a:schemeClr val="tx1"/>
                </a:solidFill>
                <a:latin typeface="Calibri" charset="0"/>
                <a:ea typeface="ＭＳ Ｐゴシック"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pPr algn="ctr">
              <a:buClr>
                <a:srgbClr val="888888"/>
              </a:buClr>
              <a:buSzPct val="25000"/>
              <a:defRPr/>
            </a:pPr>
            <a:r>
              <a:rPr lang="en-US" sz="2400" i="1" smtClean="0">
                <a:solidFill>
                  <a:srgbClr val="000000"/>
                </a:solidFill>
                <a:latin typeface="Arial" charset="0"/>
              </a:rPr>
              <a:t>ESSA requires that SEAs report: </a:t>
            </a:r>
          </a:p>
          <a:p>
            <a:pPr algn="ctr">
              <a:buClr>
                <a:srgbClr val="888888"/>
              </a:buClr>
              <a:buSzPct val="25000"/>
              <a:defRPr/>
            </a:pPr>
            <a:endParaRPr lang="en-US" sz="2400" i="1" smtClean="0">
              <a:solidFill>
                <a:srgbClr val="000000"/>
              </a:solidFill>
              <a:latin typeface="Arial" charset="0"/>
            </a:endParaRPr>
          </a:p>
          <a:p>
            <a:pPr>
              <a:buClr>
                <a:srgbClr val="888888"/>
              </a:buClr>
              <a:buSzPct val="25000"/>
              <a:defRPr/>
            </a:pPr>
            <a:r>
              <a:rPr lang="en-US" sz="2400" i="1" smtClean="0">
                <a:solidFill>
                  <a:srgbClr val="000000"/>
                </a:solidFill>
                <a:latin typeface="Arial" charset="0"/>
              </a:rPr>
              <a:t>“The per-pupil expenditures of Federal, State, and local funds, including actual personnel expenditures and actual nonpersonnel expenditures of Federal, State, and local funds, disaggregated by source of funds, for each local educational agency </a:t>
            </a:r>
            <a:r>
              <a:rPr lang="en-US" sz="2400" b="1" i="1" u="sng" smtClean="0">
                <a:solidFill>
                  <a:srgbClr val="000000"/>
                </a:solidFill>
                <a:latin typeface="Arial" charset="0"/>
              </a:rPr>
              <a:t>and each school </a:t>
            </a:r>
            <a:r>
              <a:rPr lang="en-US" sz="2400" i="1" smtClean="0">
                <a:solidFill>
                  <a:srgbClr val="000000"/>
                </a:solidFill>
                <a:latin typeface="Arial" charset="0"/>
              </a:rPr>
              <a:t>in the State for the preceding fiscal year.”</a:t>
            </a:r>
            <a:endParaRPr lang="en-US" sz="2400" i="1" smtClean="0">
              <a:solidFill>
                <a:srgbClr val="000000"/>
              </a:solidFill>
              <a:sym typeface="Calibri" charset="0"/>
            </a:endParaRPr>
          </a:p>
        </p:txBody>
      </p:sp>
      <p:sp>
        <p:nvSpPr>
          <p:cNvPr id="19461" name="TextBox 1"/>
          <p:cNvSpPr txBox="1">
            <a:spLocks noChangeArrowheads="1"/>
          </p:cNvSpPr>
          <p:nvPr/>
        </p:nvSpPr>
        <p:spPr bwMode="auto">
          <a:xfrm>
            <a:off x="762000" y="4953000"/>
            <a:ext cx="7407275"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solidFill>
                  <a:srgbClr val="000000"/>
                </a:solidFill>
              </a:rPr>
              <a:t>Deadline = Dec. 2018  for 2017-18 school year.</a:t>
            </a: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308725"/>
            <a:ext cx="9144000" cy="612648"/>
          </a:xfrm>
          <a:prstGeom prst="rect">
            <a:avLst/>
          </a:prstGeom>
        </p:spPr>
      </p:pic>
      <p:sp>
        <p:nvSpPr>
          <p:cNvPr id="10" name="TextBox 9"/>
          <p:cNvSpPr txBox="1"/>
          <p:nvPr/>
        </p:nvSpPr>
        <p:spPr>
          <a:xfrm>
            <a:off x="76199" y="6373120"/>
            <a:ext cx="4999149" cy="369332"/>
          </a:xfrm>
          <a:prstGeom prst="rect">
            <a:avLst/>
          </a:prstGeom>
          <a:noFill/>
        </p:spPr>
        <p:txBody>
          <a:bodyPr wrap="square" rtlCol="0">
            <a:spAutoFit/>
          </a:bodyPr>
          <a:lstStyle/>
          <a:p>
            <a:r>
              <a:rPr lang="en-US" dirty="0" smtClean="0">
                <a:solidFill>
                  <a:schemeClr val="bg1"/>
                </a:solidFill>
              </a:rPr>
              <a:t>Building State Capacity &amp; Productivity Center</a:t>
            </a:r>
            <a:endParaRPr lang="en-US" dirty="0">
              <a:solidFill>
                <a:schemeClr val="bg1"/>
              </a:solidFill>
            </a:endParaRPr>
          </a:p>
        </p:txBody>
      </p:sp>
      <p:sp>
        <p:nvSpPr>
          <p:cNvPr id="11" name="TextBox 10"/>
          <p:cNvSpPr txBox="1"/>
          <p:nvPr/>
        </p:nvSpPr>
        <p:spPr>
          <a:xfrm>
            <a:off x="5962922" y="6373120"/>
            <a:ext cx="3110248" cy="369332"/>
          </a:xfrm>
          <a:prstGeom prst="rect">
            <a:avLst/>
          </a:prstGeom>
          <a:noFill/>
        </p:spPr>
        <p:txBody>
          <a:bodyPr wrap="square" rtlCol="0">
            <a:spAutoFit/>
          </a:bodyPr>
          <a:lstStyle/>
          <a:p>
            <a:pPr algn="r"/>
            <a:r>
              <a:rPr lang="en-US" smtClean="0">
                <a:solidFill>
                  <a:schemeClr val="bg1"/>
                </a:solidFill>
              </a:rPr>
              <a:t>bscpcenter.org</a:t>
            </a:r>
            <a:endParaRPr lang="en-US" dirty="0">
              <a:solidFill>
                <a:schemeClr val="bg1"/>
              </a:solidFill>
            </a:endParaRPr>
          </a:p>
        </p:txBody>
      </p:sp>
    </p:spTree>
    <p:extLst>
      <p:ext uri="{BB962C8B-B14F-4D97-AF65-F5344CB8AC3E}">
        <p14:creationId xmlns:p14="http://schemas.microsoft.com/office/powerpoint/2010/main" val="3200484176"/>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7134"/>
            <a:ext cx="8229600" cy="1143000"/>
          </a:xfrm>
        </p:spPr>
        <p:txBody>
          <a:bodyPr>
            <a:normAutofit/>
          </a:bodyPr>
          <a:lstStyle/>
          <a:p>
            <a:r>
              <a:rPr lang="en-US" sz="2400" dirty="0" smtClean="0"/>
              <a:t>Regulations (now on hold)</a:t>
            </a:r>
            <a:endParaRPr lang="en-US" sz="2400" dirty="0"/>
          </a:p>
        </p:txBody>
      </p:sp>
      <p:sp>
        <p:nvSpPr>
          <p:cNvPr id="3" name="Content Placeholder 2"/>
          <p:cNvSpPr>
            <a:spLocks noGrp="1"/>
          </p:cNvSpPr>
          <p:nvPr>
            <p:ph idx="1"/>
          </p:nvPr>
        </p:nvSpPr>
        <p:spPr>
          <a:xfrm>
            <a:off x="0" y="457199"/>
            <a:ext cx="9296400" cy="5875867"/>
          </a:xfrm>
        </p:spPr>
        <p:txBody>
          <a:bodyPr>
            <a:noAutofit/>
          </a:bodyPr>
          <a:lstStyle/>
          <a:p>
            <a:pPr marL="0" indent="0">
              <a:buNone/>
            </a:pPr>
            <a:r>
              <a:rPr lang="en-US" sz="1100" dirty="0"/>
              <a:t>(a) </a:t>
            </a:r>
            <a:r>
              <a:rPr lang="en-US" sz="1100" i="1" dirty="0"/>
              <a:t>State report card requirements. </a:t>
            </a:r>
            <a:r>
              <a:rPr lang="en-US" sz="1100" dirty="0"/>
              <a:t>(1) Each State report card must include the following: </a:t>
            </a:r>
          </a:p>
          <a:p>
            <a:pPr marL="0" indent="0">
              <a:buNone/>
            </a:pPr>
            <a:r>
              <a:rPr lang="en-US" sz="1100" dirty="0"/>
              <a:t>(</a:t>
            </a:r>
            <a:r>
              <a:rPr lang="en-US" sz="1100" dirty="0" err="1"/>
              <a:t>i</a:t>
            </a:r>
            <a:r>
              <a:rPr lang="en-US" sz="1100" dirty="0"/>
              <a:t>) Current expenditures per pupil from Federal, State, and local funds, for the preceding fiscal year, consistent with the timeline in § 200.30(e), for each LEA in the State, and for each school served by each LEA— </a:t>
            </a:r>
          </a:p>
          <a:p>
            <a:pPr marL="0" indent="0">
              <a:buNone/>
            </a:pPr>
            <a:r>
              <a:rPr lang="en-US" sz="1100" dirty="0"/>
              <a:t>(A) In the aggregate; and </a:t>
            </a:r>
          </a:p>
          <a:p>
            <a:pPr marL="0" indent="0">
              <a:buNone/>
            </a:pPr>
            <a:r>
              <a:rPr lang="en-US" sz="1100" dirty="0"/>
              <a:t>(B) Disaggregated by source of funds, including— </a:t>
            </a:r>
          </a:p>
          <a:p>
            <a:pPr marL="0" indent="0">
              <a:buNone/>
            </a:pPr>
            <a:r>
              <a:rPr lang="en-US" sz="1100" dirty="0"/>
              <a:t>(</a:t>
            </a:r>
            <a:r>
              <a:rPr lang="en-US" sz="1100" i="1" dirty="0"/>
              <a:t>1</a:t>
            </a:r>
            <a:r>
              <a:rPr lang="en-US" sz="1100" dirty="0"/>
              <a:t>) Federal funds; and </a:t>
            </a:r>
          </a:p>
          <a:p>
            <a:pPr marL="0" indent="0">
              <a:buNone/>
            </a:pPr>
            <a:r>
              <a:rPr lang="en-US" sz="1100" dirty="0"/>
              <a:t>(</a:t>
            </a:r>
            <a:r>
              <a:rPr lang="en-US" sz="1100" i="1" dirty="0"/>
              <a:t>2</a:t>
            </a:r>
            <a:r>
              <a:rPr lang="en-US" sz="1100" dirty="0"/>
              <a:t>) State and local funds combined plus Federal funds intended to replace local tax revenues, which may not include funds received from private sources. </a:t>
            </a:r>
          </a:p>
          <a:p>
            <a:pPr marL="0" indent="0">
              <a:buNone/>
            </a:pPr>
            <a:r>
              <a:rPr lang="en-US" sz="1100" dirty="0"/>
              <a:t>(ii) The Web address or URL of, or direct link to, a description of the uniform procedure required under paragraph (c) of this section that complies with the requirements under § 200.21(b)(1) through (3). </a:t>
            </a:r>
          </a:p>
          <a:p>
            <a:pPr marL="0" indent="0">
              <a:buNone/>
            </a:pPr>
            <a:r>
              <a:rPr lang="en-US" sz="1100" dirty="0"/>
              <a:t>(2) Each State report card must also separately include, for each LEA, the amount of current expenditures per pupil that were not included in school- level per-pupil expenditure data for public schools in the LEA. </a:t>
            </a:r>
          </a:p>
          <a:p>
            <a:pPr marL="0" indent="0">
              <a:buNone/>
            </a:pPr>
            <a:r>
              <a:rPr lang="en-US" sz="1100" dirty="0"/>
              <a:t>(b) </a:t>
            </a:r>
            <a:r>
              <a:rPr lang="en-US" sz="1100" i="1" dirty="0"/>
              <a:t>LEA report card requirements. </a:t>
            </a:r>
            <a:r>
              <a:rPr lang="en-US" sz="1100" dirty="0"/>
              <a:t>(1) Each LEA report card must include the following: </a:t>
            </a:r>
          </a:p>
          <a:p>
            <a:pPr marL="0" indent="0">
              <a:buNone/>
            </a:pPr>
            <a:r>
              <a:rPr lang="en-US" sz="1100" dirty="0"/>
              <a:t>(</a:t>
            </a:r>
            <a:r>
              <a:rPr lang="en-US" sz="1100" dirty="0" err="1"/>
              <a:t>i</a:t>
            </a:r>
            <a:r>
              <a:rPr lang="en-US" sz="1100" dirty="0"/>
              <a:t>) Current expenditures per pupil from Federal, State, and local funds, for the preceding fiscal year, consistent with the timeline in § 200.31(e), for the LEA and each school served by the LEA— </a:t>
            </a:r>
          </a:p>
          <a:p>
            <a:pPr marL="0" indent="0">
              <a:buNone/>
            </a:pPr>
            <a:r>
              <a:rPr lang="en-US" sz="1100" dirty="0"/>
              <a:t>(A) In the aggregate; and </a:t>
            </a:r>
          </a:p>
          <a:p>
            <a:pPr marL="0" indent="0">
              <a:buNone/>
            </a:pPr>
            <a:r>
              <a:rPr lang="en-US" sz="1100" dirty="0"/>
              <a:t>(B) Disaggregated by source of funds, including— </a:t>
            </a:r>
          </a:p>
          <a:p>
            <a:pPr marL="0" indent="0">
              <a:buNone/>
            </a:pPr>
            <a:r>
              <a:rPr lang="en-US" sz="1100" dirty="0"/>
              <a:t>(</a:t>
            </a:r>
            <a:r>
              <a:rPr lang="en-US" sz="1100" i="1" dirty="0"/>
              <a:t>1</a:t>
            </a:r>
            <a:r>
              <a:rPr lang="en-US" sz="1100" dirty="0"/>
              <a:t>) Federal funds; and </a:t>
            </a:r>
          </a:p>
          <a:p>
            <a:pPr marL="0" indent="0">
              <a:buNone/>
            </a:pPr>
            <a:r>
              <a:rPr lang="en-US" sz="1100" dirty="0"/>
              <a:t>(</a:t>
            </a:r>
            <a:r>
              <a:rPr lang="en-US" sz="1100" i="1" dirty="0"/>
              <a:t>2</a:t>
            </a:r>
            <a:r>
              <a:rPr lang="en-US" sz="1100" dirty="0"/>
              <a:t>) State and local funds combined plus Federal funds intended to replace local tax revenues, which may not include funds received from private sources. </a:t>
            </a:r>
          </a:p>
          <a:p>
            <a:pPr marL="0" indent="0">
              <a:buNone/>
            </a:pPr>
            <a:r>
              <a:rPr lang="en-US" sz="1100" dirty="0"/>
              <a:t>(ii) The Web address or URL of, or direct link to, a description of the uniform procedure required under paragraph (c) of this section. </a:t>
            </a:r>
          </a:p>
          <a:p>
            <a:pPr marL="0" indent="0">
              <a:buNone/>
            </a:pPr>
            <a:r>
              <a:rPr lang="en-US" sz="1100" dirty="0"/>
              <a:t>(2) Each LEA report card must also separately include the amount of current expenditures per pupil that </a:t>
            </a:r>
          </a:p>
          <a:p>
            <a:pPr marL="0" indent="0">
              <a:buNone/>
            </a:pPr>
            <a:r>
              <a:rPr lang="en-US" sz="1100" dirty="0" err="1"/>
              <a:t>VerDate</a:t>
            </a:r>
            <a:r>
              <a:rPr lang="en-US" sz="1100" dirty="0"/>
              <a:t> Sep&lt;11&gt;2014 18:31 Nov 28, 2016 </a:t>
            </a:r>
            <a:r>
              <a:rPr lang="en-US" sz="1100" dirty="0" err="1"/>
              <a:t>Jkt</a:t>
            </a:r>
            <a:r>
              <a:rPr lang="en-US" sz="1100" dirty="0"/>
              <a:t> 241001 PO 00000 </a:t>
            </a:r>
            <a:r>
              <a:rPr lang="en-US" sz="1100" dirty="0" err="1"/>
              <a:t>Frm</a:t>
            </a:r>
            <a:r>
              <a:rPr lang="en-US" sz="1100" dirty="0"/>
              <a:t> 00166 </a:t>
            </a:r>
            <a:r>
              <a:rPr lang="en-US" sz="1100" dirty="0" err="1"/>
              <a:t>Fmt</a:t>
            </a:r>
            <a:r>
              <a:rPr lang="en-US" sz="1100" dirty="0"/>
              <a:t> 4701 </a:t>
            </a:r>
            <a:r>
              <a:rPr lang="en-US" sz="1100" dirty="0" err="1"/>
              <a:t>Sfmt</a:t>
            </a:r>
            <a:r>
              <a:rPr lang="en-US" sz="1100" dirty="0"/>
              <a:t> 4700 E:\FR\FM\29NOR2.SGM 29NOR2 </a:t>
            </a:r>
          </a:p>
          <a:p>
            <a:pPr marL="0" indent="0">
              <a:buNone/>
            </a:pPr>
            <a:r>
              <a:rPr lang="en-US" sz="1100" dirty="0" err="1"/>
              <a:t>asabaliauskas</a:t>
            </a:r>
            <a:r>
              <a:rPr lang="en-US" sz="1100" dirty="0"/>
              <a:t> on DSK3SPTVN1PROD with RULES </a:t>
            </a:r>
          </a:p>
          <a:p>
            <a:pPr marL="0" indent="0">
              <a:buNone/>
            </a:pPr>
            <a:r>
              <a:rPr lang="en-US" sz="1100" b="1" dirty="0"/>
              <a:t>Federal Register</a:t>
            </a:r>
            <a:r>
              <a:rPr lang="en-US" sz="1100" dirty="0"/>
              <a:t>/Vol. 81, No. 229/Tuesday, November 29, 2016/Rules and Regulations </a:t>
            </a:r>
            <a:r>
              <a:rPr lang="en-US" sz="1100" b="1" dirty="0"/>
              <a:t>86241 </a:t>
            </a:r>
            <a:endParaRPr lang="en-US" sz="1100" dirty="0"/>
          </a:p>
          <a:p>
            <a:pPr marL="0" indent="0">
              <a:buNone/>
            </a:pPr>
            <a:r>
              <a:rPr lang="en-US" sz="1100" dirty="0"/>
              <a:t>were not included in school-level per- pupil expenditure data for public schools in the LEA. </a:t>
            </a:r>
          </a:p>
          <a:p>
            <a:pPr marL="0" indent="0">
              <a:buNone/>
            </a:pPr>
            <a:r>
              <a:rPr lang="en-US" sz="1100" dirty="0"/>
              <a:t>(c) </a:t>
            </a:r>
            <a:r>
              <a:rPr lang="en-US" sz="1100" i="1" dirty="0"/>
              <a:t>Uniform procedures. </a:t>
            </a:r>
            <a:r>
              <a:rPr lang="en-US" sz="1100" dirty="0"/>
              <a:t>A State must develop a single statewide procedure to calculate LEA current expenditures per pupil and a single statewide procedure to calculate school-level current expenditures per pupil, such that— </a:t>
            </a:r>
          </a:p>
          <a:p>
            <a:pPr marL="0" indent="0">
              <a:buNone/>
            </a:pPr>
            <a:r>
              <a:rPr lang="en-US" sz="1100" dirty="0"/>
              <a:t>(1) The numerator consists of current expenditures, which means actual personnel costs (including actual staff salaries) and actual non-personnel expenditures of Federal, State, and local funds, used for public education— </a:t>
            </a:r>
          </a:p>
          <a:p>
            <a:pPr marL="0" indent="0">
              <a:buNone/>
            </a:pPr>
            <a:r>
              <a:rPr lang="en-US" sz="1100" dirty="0"/>
              <a:t>(</a:t>
            </a:r>
            <a:r>
              <a:rPr lang="en-US" sz="1100" dirty="0" err="1"/>
              <a:t>i</a:t>
            </a:r>
            <a:r>
              <a:rPr lang="en-US" sz="1100" dirty="0"/>
              <a:t>) Including, but not limited to, expenditures for administration, instruction, instructional support, student support services, pupil transportation services, operation and maintenance of plant, fixed charges, preschool, and net expenditures to cover deficits for food services and student body activities; but </a:t>
            </a:r>
          </a:p>
          <a:p>
            <a:pPr marL="0" indent="0">
              <a:buNone/>
            </a:pPr>
            <a:r>
              <a:rPr lang="en-US" sz="1100" dirty="0"/>
              <a:t>(ii) Not including expenditures for community services, capital outlay, and debt service; and </a:t>
            </a:r>
          </a:p>
          <a:p>
            <a:pPr marL="0" indent="0">
              <a:buNone/>
            </a:pPr>
            <a:r>
              <a:rPr lang="en-US" sz="1100" dirty="0"/>
              <a:t>(2) The denominator consists of the aggregate number of students enrolled in preschool through grade 12 to whom the State and LEA provide free public education on or about October 1, consistent with the student membership data collected annually by the State for submission to the National Center for Education Statistics. </a:t>
            </a:r>
          </a:p>
        </p:txBody>
      </p:sp>
    </p:spTree>
    <p:extLst>
      <p:ext uri="{BB962C8B-B14F-4D97-AF65-F5344CB8AC3E}">
        <p14:creationId xmlns:p14="http://schemas.microsoft.com/office/powerpoint/2010/main" val="11072458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1" y="71253"/>
            <a:ext cx="2311402" cy="1143000"/>
          </a:xfrm>
        </p:spPr>
        <p:txBody>
          <a:bodyPr>
            <a:noAutofit/>
          </a:bodyPr>
          <a:lstStyle/>
          <a:p>
            <a:pPr>
              <a:lnSpc>
                <a:spcPct val="90000"/>
              </a:lnSpc>
            </a:pPr>
            <a:r>
              <a:rPr lang="en-US" sz="2400" dirty="0" smtClean="0"/>
              <a:t>Basic approach to site-level accounting</a:t>
            </a:r>
            <a:endParaRPr lang="en-US" sz="2400" dirty="0"/>
          </a:p>
        </p:txBody>
      </p:sp>
      <p:sp>
        <p:nvSpPr>
          <p:cNvPr id="4" name="TextBox 3"/>
          <p:cNvSpPr txBox="1"/>
          <p:nvPr/>
        </p:nvSpPr>
        <p:spPr>
          <a:xfrm>
            <a:off x="139701" y="1218130"/>
            <a:ext cx="1955800" cy="1477328"/>
          </a:xfrm>
          <a:prstGeom prst="rect">
            <a:avLst/>
          </a:prstGeom>
          <a:noFill/>
          <a:ln>
            <a:solidFill>
              <a:srgbClr val="2DA2BF"/>
            </a:solidFill>
          </a:ln>
        </p:spPr>
        <p:txBody>
          <a:bodyPr wrap="square" rtlCol="0">
            <a:spAutoFit/>
          </a:bodyPr>
          <a:lstStyle/>
          <a:p>
            <a:r>
              <a:rPr lang="en-US" dirty="0" smtClean="0"/>
              <a:t>1. Specify objects and/or functions (or programs) to be coded to schools</a:t>
            </a:r>
            <a:endParaRPr lang="en-US" dirty="0"/>
          </a:p>
        </p:txBody>
      </p:sp>
      <p:sp>
        <p:nvSpPr>
          <p:cNvPr id="5" name="TextBox 4"/>
          <p:cNvSpPr txBox="1"/>
          <p:nvPr/>
        </p:nvSpPr>
        <p:spPr>
          <a:xfrm>
            <a:off x="139032" y="5028719"/>
            <a:ext cx="2241215" cy="1520123"/>
          </a:xfrm>
          <a:prstGeom prst="rect">
            <a:avLst/>
          </a:prstGeom>
          <a:noFill/>
          <a:ln>
            <a:solidFill>
              <a:srgbClr val="2DA2BF"/>
            </a:solidFill>
          </a:ln>
        </p:spPr>
        <p:txBody>
          <a:bodyPr wrap="square" rtlCol="0">
            <a:spAutoFit/>
          </a:bodyPr>
          <a:lstStyle/>
          <a:p>
            <a:r>
              <a:rPr lang="en-US" dirty="0" smtClean="0"/>
              <a:t>3. Neutral/LEA choice (about what coded directly to schools), but also apportion all central costs</a:t>
            </a:r>
            <a:endParaRPr lang="en-US" dirty="0"/>
          </a:p>
        </p:txBody>
      </p:sp>
      <p:sp>
        <p:nvSpPr>
          <p:cNvPr id="7" name="TextBox 6"/>
          <p:cNvSpPr txBox="1"/>
          <p:nvPr/>
        </p:nvSpPr>
        <p:spPr>
          <a:xfrm>
            <a:off x="139701" y="3163417"/>
            <a:ext cx="1924385" cy="1477328"/>
          </a:xfrm>
          <a:prstGeom prst="rect">
            <a:avLst/>
          </a:prstGeom>
          <a:noFill/>
          <a:ln>
            <a:solidFill>
              <a:srgbClr val="2DA2BF"/>
            </a:solidFill>
          </a:ln>
        </p:spPr>
        <p:txBody>
          <a:bodyPr wrap="square" rtlCol="0">
            <a:spAutoFit/>
          </a:bodyPr>
          <a:lstStyle/>
          <a:p>
            <a:r>
              <a:rPr lang="en-US" dirty="0" smtClean="0"/>
              <a:t>2. Specify a set of conditions for when costs are to be reported to school-level</a:t>
            </a:r>
            <a:endParaRPr lang="en-US" dirty="0"/>
          </a:p>
        </p:txBody>
      </p:sp>
      <p:sp>
        <p:nvSpPr>
          <p:cNvPr id="8" name="Title 1"/>
          <p:cNvSpPr txBox="1">
            <a:spLocks/>
          </p:cNvSpPr>
          <p:nvPr/>
        </p:nvSpPr>
        <p:spPr>
          <a:xfrm>
            <a:off x="2209801" y="71253"/>
            <a:ext cx="13462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ct val="90000"/>
              </a:lnSpc>
            </a:pPr>
            <a:r>
              <a:rPr lang="en-US" sz="2200" dirty="0" smtClean="0"/>
              <a:t>Examples</a:t>
            </a:r>
            <a:endParaRPr lang="en-US" sz="2200" dirty="0"/>
          </a:p>
        </p:txBody>
      </p:sp>
      <p:sp>
        <p:nvSpPr>
          <p:cNvPr id="9" name="TextBox 8"/>
          <p:cNvSpPr txBox="1"/>
          <p:nvPr/>
        </p:nvSpPr>
        <p:spPr>
          <a:xfrm>
            <a:off x="2197101" y="1365584"/>
            <a:ext cx="1625599" cy="861774"/>
          </a:xfrm>
          <a:prstGeom prst="rect">
            <a:avLst/>
          </a:prstGeom>
          <a:noFill/>
          <a:ln>
            <a:solidFill>
              <a:srgbClr val="2DA2BF"/>
            </a:solidFill>
          </a:ln>
        </p:spPr>
        <p:txBody>
          <a:bodyPr wrap="square" rtlCol="0">
            <a:spAutoFit/>
          </a:bodyPr>
          <a:lstStyle/>
          <a:p>
            <a:r>
              <a:rPr lang="en-US" sz="1600" dirty="0" smtClean="0"/>
              <a:t>SLFS categories</a:t>
            </a:r>
          </a:p>
          <a:p>
            <a:r>
              <a:rPr lang="en-US" sz="1600" dirty="0" smtClean="0"/>
              <a:t>RI COA</a:t>
            </a:r>
          </a:p>
          <a:p>
            <a:endParaRPr lang="en-US" dirty="0"/>
          </a:p>
        </p:txBody>
      </p:sp>
      <p:sp>
        <p:nvSpPr>
          <p:cNvPr id="10" name="Title 1"/>
          <p:cNvSpPr txBox="1">
            <a:spLocks/>
          </p:cNvSpPr>
          <p:nvPr/>
        </p:nvSpPr>
        <p:spPr>
          <a:xfrm>
            <a:off x="4435307" y="0"/>
            <a:ext cx="3381207" cy="805046"/>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ct val="90000"/>
              </a:lnSpc>
            </a:pPr>
            <a:r>
              <a:rPr lang="en-US" sz="2400" dirty="0" smtClean="0"/>
              <a:t>Considerations, Concerns</a:t>
            </a:r>
            <a:endParaRPr lang="en-US" sz="2400" dirty="0"/>
          </a:p>
        </p:txBody>
      </p:sp>
      <p:sp>
        <p:nvSpPr>
          <p:cNvPr id="11" name="TextBox 10"/>
          <p:cNvSpPr txBox="1"/>
          <p:nvPr/>
        </p:nvSpPr>
        <p:spPr>
          <a:xfrm>
            <a:off x="3949031" y="655704"/>
            <a:ext cx="5156870" cy="2062103"/>
          </a:xfrm>
          <a:prstGeom prst="rect">
            <a:avLst/>
          </a:prstGeom>
          <a:noFill/>
          <a:ln>
            <a:solidFill>
              <a:srgbClr val="2DA2BF"/>
            </a:solidFill>
          </a:ln>
        </p:spPr>
        <p:txBody>
          <a:bodyPr wrap="square" rtlCol="0">
            <a:spAutoFit/>
          </a:bodyPr>
          <a:lstStyle/>
          <a:p>
            <a:pPr marL="114300" indent="-114300">
              <a:buFont typeface="Arial"/>
              <a:buChar char="•"/>
            </a:pPr>
            <a:r>
              <a:rPr lang="en-US" sz="1600" dirty="0" smtClean="0"/>
              <a:t>What to do if functions/objects/programs aren’t consistently delivered/managed? </a:t>
            </a:r>
            <a:r>
              <a:rPr lang="en-US" sz="1600" dirty="0"/>
              <a:t>Could be onerous for some LEAs to separate central from school level (charters, WSF districts, one-school districts, online, non-</a:t>
            </a:r>
            <a:r>
              <a:rPr lang="en-US" sz="1600" dirty="0" err="1"/>
              <a:t>traditionals</a:t>
            </a:r>
            <a:r>
              <a:rPr lang="en-US" sz="1600" dirty="0"/>
              <a:t>) (</a:t>
            </a:r>
            <a:r>
              <a:rPr lang="en-US" sz="1600" dirty="0" smtClean="0"/>
              <a:t>e.g. exclude </a:t>
            </a:r>
            <a:r>
              <a:rPr lang="en-US" sz="1600" dirty="0"/>
              <a:t>benefits for a contractor teaching </a:t>
            </a:r>
            <a:r>
              <a:rPr lang="en-US" sz="1600" dirty="0" smtClean="0"/>
              <a:t>music?)</a:t>
            </a:r>
          </a:p>
          <a:p>
            <a:pPr marL="114300" indent="-114300">
              <a:buFont typeface="Arial"/>
              <a:buChar char="•"/>
            </a:pPr>
            <a:r>
              <a:rPr lang="en-US" sz="1600" dirty="0" smtClean="0"/>
              <a:t>May need apportioning methodology for LEAs that share (or centralize) those objects/functions (</a:t>
            </a:r>
            <a:r>
              <a:rPr lang="en-US" sz="1600" dirty="0"/>
              <a:t>e.g. reading coaches, </a:t>
            </a:r>
            <a:r>
              <a:rPr lang="en-US" sz="1600" dirty="0" smtClean="0"/>
              <a:t>online classes). (RI has one)</a:t>
            </a:r>
            <a:endParaRPr lang="en-US" sz="1600" dirty="0"/>
          </a:p>
        </p:txBody>
      </p:sp>
      <p:sp>
        <p:nvSpPr>
          <p:cNvPr id="12" name="TextBox 11"/>
          <p:cNvSpPr txBox="1"/>
          <p:nvPr/>
        </p:nvSpPr>
        <p:spPr>
          <a:xfrm>
            <a:off x="4127500" y="3196343"/>
            <a:ext cx="4864100" cy="1323439"/>
          </a:xfrm>
          <a:prstGeom prst="rect">
            <a:avLst/>
          </a:prstGeom>
          <a:noFill/>
          <a:ln>
            <a:solidFill>
              <a:srgbClr val="2DA2BF"/>
            </a:solidFill>
          </a:ln>
        </p:spPr>
        <p:txBody>
          <a:bodyPr wrap="square" rtlCol="0">
            <a:spAutoFit/>
          </a:bodyPr>
          <a:lstStyle/>
          <a:p>
            <a:pPr marL="114300" indent="-114300">
              <a:buFont typeface="Arial"/>
              <a:buChar char="•"/>
            </a:pPr>
            <a:r>
              <a:rPr lang="en-US" sz="1600" dirty="0" smtClean="0"/>
              <a:t>LEAs may report substantially different portions of their funds at the school level, making data incomparable across districts.</a:t>
            </a:r>
          </a:p>
          <a:p>
            <a:pPr marL="114300" indent="-114300">
              <a:buFont typeface="Arial"/>
              <a:buChar char="•"/>
            </a:pPr>
            <a:r>
              <a:rPr lang="en-US" sz="1600" dirty="0" smtClean="0"/>
              <a:t>Existing accounting structure may not map to control.</a:t>
            </a:r>
          </a:p>
          <a:p>
            <a:pPr marL="114300" indent="-114300">
              <a:buFont typeface="Arial"/>
              <a:buChar char="•"/>
            </a:pPr>
            <a:endParaRPr lang="en-US" sz="1600" dirty="0"/>
          </a:p>
        </p:txBody>
      </p:sp>
      <p:sp>
        <p:nvSpPr>
          <p:cNvPr id="13" name="TextBox 12"/>
          <p:cNvSpPr txBox="1"/>
          <p:nvPr/>
        </p:nvSpPr>
        <p:spPr>
          <a:xfrm>
            <a:off x="2119561" y="3026876"/>
            <a:ext cx="1829470" cy="1815882"/>
          </a:xfrm>
          <a:prstGeom prst="rect">
            <a:avLst/>
          </a:prstGeom>
          <a:noFill/>
          <a:ln>
            <a:solidFill>
              <a:srgbClr val="2DA2BF"/>
            </a:solidFill>
          </a:ln>
        </p:spPr>
        <p:txBody>
          <a:bodyPr wrap="square" rtlCol="0">
            <a:spAutoFit/>
          </a:bodyPr>
          <a:lstStyle/>
          <a:p>
            <a:r>
              <a:rPr lang="en-US" sz="1600" dirty="0" smtClean="0"/>
              <a:t>E.g.:</a:t>
            </a:r>
          </a:p>
          <a:p>
            <a:pPr marL="114300" indent="-114300">
              <a:buFont typeface="Arial"/>
              <a:buChar char="•"/>
            </a:pPr>
            <a:r>
              <a:rPr lang="en-US" sz="1600" dirty="0"/>
              <a:t>W</a:t>
            </a:r>
            <a:r>
              <a:rPr lang="en-US" sz="1600" dirty="0" smtClean="0"/>
              <a:t>hen staff are assigned solely to school.</a:t>
            </a:r>
          </a:p>
          <a:p>
            <a:pPr marL="114300" indent="-114300">
              <a:buFont typeface="Arial"/>
              <a:buChar char="•"/>
            </a:pPr>
            <a:r>
              <a:rPr lang="en-US" sz="1600" dirty="0" smtClean="0"/>
              <a:t>When school has “control” over dollars</a:t>
            </a:r>
          </a:p>
        </p:txBody>
      </p:sp>
      <p:sp>
        <p:nvSpPr>
          <p:cNvPr id="14" name="TextBox 13"/>
          <p:cNvSpPr txBox="1"/>
          <p:nvPr/>
        </p:nvSpPr>
        <p:spPr>
          <a:xfrm>
            <a:off x="4241801" y="5211285"/>
            <a:ext cx="4864100" cy="1323439"/>
          </a:xfrm>
          <a:prstGeom prst="rect">
            <a:avLst/>
          </a:prstGeom>
          <a:noFill/>
          <a:ln>
            <a:solidFill>
              <a:srgbClr val="2DA2BF"/>
            </a:solidFill>
          </a:ln>
        </p:spPr>
        <p:txBody>
          <a:bodyPr wrap="square" rtlCol="0">
            <a:spAutoFit/>
          </a:bodyPr>
          <a:lstStyle/>
          <a:p>
            <a:pPr marL="114300" indent="-114300">
              <a:buFont typeface="Arial"/>
              <a:buChar char="•"/>
            </a:pPr>
            <a:r>
              <a:rPr lang="en-US" sz="1600" dirty="0" smtClean="0"/>
              <a:t>Will need methodology to apportion central (or will allow each LEA to do own approach). (OH has one)</a:t>
            </a:r>
            <a:endParaRPr lang="en-US" sz="1600" dirty="0"/>
          </a:p>
          <a:p>
            <a:pPr marL="114300" indent="-114300">
              <a:buFont typeface="Arial"/>
              <a:buChar char="•"/>
            </a:pPr>
            <a:r>
              <a:rPr lang="en-US" sz="1600" dirty="0" smtClean="0"/>
              <a:t>Data will be comparable across all types of schooling</a:t>
            </a:r>
          </a:p>
          <a:p>
            <a:pPr marL="114300" indent="-114300">
              <a:buFont typeface="Arial"/>
              <a:buChar char="•"/>
            </a:pPr>
            <a:r>
              <a:rPr lang="en-US" sz="1600" dirty="0" smtClean="0"/>
              <a:t>Less visibility in variation due to school staffing</a:t>
            </a:r>
          </a:p>
          <a:p>
            <a:pPr marL="114300" indent="-114300">
              <a:buFont typeface="Arial"/>
              <a:buChar char="•"/>
            </a:pPr>
            <a:endParaRPr lang="en-US" sz="1600" dirty="0"/>
          </a:p>
        </p:txBody>
      </p:sp>
      <p:sp>
        <p:nvSpPr>
          <p:cNvPr id="15" name="TextBox 14"/>
          <p:cNvSpPr txBox="1"/>
          <p:nvPr/>
        </p:nvSpPr>
        <p:spPr>
          <a:xfrm>
            <a:off x="2558716" y="5211285"/>
            <a:ext cx="1568784" cy="1323439"/>
          </a:xfrm>
          <a:prstGeom prst="rect">
            <a:avLst/>
          </a:prstGeom>
          <a:noFill/>
          <a:ln>
            <a:solidFill>
              <a:srgbClr val="2DA2BF"/>
            </a:solidFill>
          </a:ln>
        </p:spPr>
        <p:txBody>
          <a:bodyPr wrap="square" rtlCol="0">
            <a:spAutoFit/>
          </a:bodyPr>
          <a:lstStyle/>
          <a:p>
            <a:pPr marL="114300" indent="-114300">
              <a:buFont typeface="Arial"/>
              <a:buChar char="•"/>
            </a:pPr>
            <a:r>
              <a:rPr lang="en-US" sz="1600" dirty="0" smtClean="0"/>
              <a:t>CO example from last webinar</a:t>
            </a:r>
          </a:p>
          <a:p>
            <a:pPr marL="114300" indent="-114300">
              <a:buFont typeface="Arial"/>
              <a:buChar char="•"/>
            </a:pPr>
            <a:r>
              <a:rPr lang="en-US" sz="1600" dirty="0" smtClean="0"/>
              <a:t>OH existing COA</a:t>
            </a:r>
          </a:p>
        </p:txBody>
      </p:sp>
    </p:spTree>
    <p:extLst>
      <p:ext uri="{BB962C8B-B14F-4D97-AF65-F5344CB8AC3E}">
        <p14:creationId xmlns:p14="http://schemas.microsoft.com/office/powerpoint/2010/main" val="3146792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1" y="71253"/>
            <a:ext cx="2311402" cy="1143000"/>
          </a:xfrm>
        </p:spPr>
        <p:txBody>
          <a:bodyPr>
            <a:noAutofit/>
          </a:bodyPr>
          <a:lstStyle/>
          <a:p>
            <a:pPr>
              <a:lnSpc>
                <a:spcPct val="90000"/>
              </a:lnSpc>
            </a:pPr>
            <a:r>
              <a:rPr lang="en-US" sz="2400" dirty="0" smtClean="0"/>
              <a:t>Basic approach to site-level accounting</a:t>
            </a:r>
            <a:endParaRPr lang="en-US" sz="2400" dirty="0"/>
          </a:p>
        </p:txBody>
      </p:sp>
      <p:sp>
        <p:nvSpPr>
          <p:cNvPr id="4" name="TextBox 3"/>
          <p:cNvSpPr txBox="1"/>
          <p:nvPr/>
        </p:nvSpPr>
        <p:spPr>
          <a:xfrm>
            <a:off x="139701" y="1218130"/>
            <a:ext cx="1955800" cy="4247317"/>
          </a:xfrm>
          <a:prstGeom prst="rect">
            <a:avLst/>
          </a:prstGeom>
          <a:noFill/>
          <a:ln>
            <a:solidFill>
              <a:srgbClr val="2DA2BF"/>
            </a:solidFill>
          </a:ln>
        </p:spPr>
        <p:txBody>
          <a:bodyPr wrap="square" rtlCol="0">
            <a:spAutoFit/>
          </a:bodyPr>
          <a:lstStyle/>
          <a:p>
            <a:r>
              <a:rPr lang="en-US" dirty="0" smtClean="0"/>
              <a:t>4. Combo: </a:t>
            </a:r>
          </a:p>
          <a:p>
            <a:pPr marL="342900" indent="-342900">
              <a:buFont typeface="+mj-lt"/>
              <a:buAutoNum type="alphaLcPeriod"/>
            </a:pPr>
            <a:r>
              <a:rPr lang="en-US" dirty="0" smtClean="0"/>
              <a:t>Specify some expenditure types (objects) that must be coded to schools, </a:t>
            </a:r>
          </a:p>
          <a:p>
            <a:pPr marL="342900" indent="-342900">
              <a:buFont typeface="+mj-lt"/>
              <a:buAutoNum type="alphaLcPeriod"/>
            </a:pPr>
            <a:r>
              <a:rPr lang="en-US" dirty="0" smtClean="0"/>
              <a:t>Create decision rules for when others are coded.</a:t>
            </a:r>
          </a:p>
          <a:p>
            <a:pPr marL="342900" indent="-342900">
              <a:buFont typeface="+mj-lt"/>
              <a:buAutoNum type="alphaLcPeriod"/>
            </a:pPr>
            <a:r>
              <a:rPr lang="en-US" dirty="0" smtClean="0"/>
              <a:t>Specify all remaining funds to be apportioned</a:t>
            </a:r>
            <a:endParaRPr lang="en-US" dirty="0"/>
          </a:p>
        </p:txBody>
      </p:sp>
      <p:sp>
        <p:nvSpPr>
          <p:cNvPr id="8" name="Title 1"/>
          <p:cNvSpPr txBox="1">
            <a:spLocks/>
          </p:cNvSpPr>
          <p:nvPr/>
        </p:nvSpPr>
        <p:spPr>
          <a:xfrm>
            <a:off x="2209801" y="71253"/>
            <a:ext cx="13462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ct val="90000"/>
              </a:lnSpc>
            </a:pPr>
            <a:r>
              <a:rPr lang="en-US" sz="2200" dirty="0" smtClean="0"/>
              <a:t>Examples</a:t>
            </a:r>
            <a:endParaRPr lang="en-US" sz="2200" dirty="0"/>
          </a:p>
        </p:txBody>
      </p:sp>
      <p:sp>
        <p:nvSpPr>
          <p:cNvPr id="9" name="TextBox 8"/>
          <p:cNvSpPr txBox="1"/>
          <p:nvPr/>
        </p:nvSpPr>
        <p:spPr>
          <a:xfrm>
            <a:off x="2197101" y="1365584"/>
            <a:ext cx="1625599" cy="3323987"/>
          </a:xfrm>
          <a:prstGeom prst="rect">
            <a:avLst/>
          </a:prstGeom>
          <a:noFill/>
          <a:ln>
            <a:solidFill>
              <a:srgbClr val="2DA2BF"/>
            </a:solidFill>
          </a:ln>
        </p:spPr>
        <p:txBody>
          <a:bodyPr wrap="square" rtlCol="0">
            <a:spAutoFit/>
          </a:bodyPr>
          <a:lstStyle/>
          <a:p>
            <a:pPr marL="342900" indent="-342900">
              <a:buAutoNum type="alphaLcPeriod"/>
            </a:pPr>
            <a:r>
              <a:rPr lang="en-US" sz="1600" dirty="0" smtClean="0"/>
              <a:t>Teachers, principals</a:t>
            </a:r>
          </a:p>
          <a:p>
            <a:pPr marL="342900" indent="-342900">
              <a:buAutoNum type="alphaLcPeriod"/>
            </a:pPr>
            <a:r>
              <a:rPr lang="en-US" sz="1600" dirty="0" smtClean="0"/>
              <a:t>All other assigned staff or WSF funds</a:t>
            </a:r>
          </a:p>
          <a:p>
            <a:pPr marL="342900" indent="-342900">
              <a:buAutoNum type="alphaLcPeriod"/>
            </a:pPr>
            <a:r>
              <a:rPr lang="en-US" sz="1600" dirty="0" smtClean="0"/>
              <a:t>Allocate the rest via pupils, pupil types, or for usage.</a:t>
            </a:r>
          </a:p>
          <a:p>
            <a:pPr marL="342900" indent="-342900">
              <a:buAutoNum type="alphaLcPeriod"/>
            </a:pPr>
            <a:endParaRPr lang="en-US" sz="1600" dirty="0" smtClean="0"/>
          </a:p>
          <a:p>
            <a:endParaRPr lang="en-US" dirty="0"/>
          </a:p>
        </p:txBody>
      </p:sp>
      <p:sp>
        <p:nvSpPr>
          <p:cNvPr id="10" name="Title 1"/>
          <p:cNvSpPr txBox="1">
            <a:spLocks/>
          </p:cNvSpPr>
          <p:nvPr/>
        </p:nvSpPr>
        <p:spPr>
          <a:xfrm>
            <a:off x="4435307" y="0"/>
            <a:ext cx="3381207" cy="805046"/>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ct val="90000"/>
              </a:lnSpc>
            </a:pPr>
            <a:r>
              <a:rPr lang="en-US" sz="2400" dirty="0" smtClean="0"/>
              <a:t>Considerations, Concerns</a:t>
            </a:r>
            <a:endParaRPr lang="en-US" sz="2400" dirty="0"/>
          </a:p>
        </p:txBody>
      </p:sp>
      <p:sp>
        <p:nvSpPr>
          <p:cNvPr id="11" name="TextBox 10"/>
          <p:cNvSpPr txBox="1"/>
          <p:nvPr/>
        </p:nvSpPr>
        <p:spPr>
          <a:xfrm>
            <a:off x="3987130" y="1365584"/>
            <a:ext cx="5156870" cy="2062103"/>
          </a:xfrm>
          <a:prstGeom prst="rect">
            <a:avLst/>
          </a:prstGeom>
          <a:noFill/>
          <a:ln>
            <a:solidFill>
              <a:srgbClr val="2DA2BF"/>
            </a:solidFill>
          </a:ln>
        </p:spPr>
        <p:txBody>
          <a:bodyPr wrap="square" rtlCol="0">
            <a:spAutoFit/>
          </a:bodyPr>
          <a:lstStyle/>
          <a:p>
            <a:pPr marL="114300" indent="-114300">
              <a:buFont typeface="Arial"/>
              <a:buChar char="•"/>
            </a:pPr>
            <a:r>
              <a:rPr lang="en-US" sz="1600" dirty="0" smtClean="0"/>
              <a:t>Flexible. Allows for different schooling types.</a:t>
            </a:r>
          </a:p>
          <a:p>
            <a:pPr marL="114300" indent="-114300">
              <a:buFont typeface="Arial"/>
              <a:buChar char="•"/>
            </a:pPr>
            <a:r>
              <a:rPr lang="en-US" sz="1600" dirty="0" smtClean="0"/>
              <a:t>Some services (e.g. Special Ed) may be captured in staff FTEs in one district, but via apportioned contracts in another.</a:t>
            </a:r>
          </a:p>
          <a:p>
            <a:pPr marL="114300" indent="-114300">
              <a:buFont typeface="Arial"/>
              <a:buChar char="•"/>
            </a:pPr>
            <a:r>
              <a:rPr lang="en-US" sz="1600" dirty="0" smtClean="0"/>
              <a:t>Leaves room for different school level practices.</a:t>
            </a:r>
          </a:p>
          <a:p>
            <a:pPr marL="114300" indent="-114300">
              <a:buFont typeface="Arial"/>
              <a:buChar char="•"/>
            </a:pPr>
            <a:r>
              <a:rPr lang="en-US" sz="1600" dirty="0" smtClean="0"/>
              <a:t>May not yield accurate spending by type.</a:t>
            </a:r>
          </a:p>
          <a:p>
            <a:pPr marL="114300" indent="-114300">
              <a:buFont typeface="Arial"/>
              <a:buChar char="•"/>
            </a:pPr>
            <a:r>
              <a:rPr lang="en-US" sz="1600" dirty="0" smtClean="0"/>
              <a:t>Does account for all spending by school</a:t>
            </a:r>
          </a:p>
          <a:p>
            <a:pPr marL="114300" indent="-114300">
              <a:buFont typeface="Arial"/>
              <a:buChar char="•"/>
            </a:pPr>
            <a:endParaRPr lang="en-US" sz="1600" dirty="0"/>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08725"/>
            <a:ext cx="9144000" cy="612648"/>
          </a:xfrm>
          <a:prstGeom prst="rect">
            <a:avLst/>
          </a:prstGeom>
        </p:spPr>
      </p:pic>
      <p:sp>
        <p:nvSpPr>
          <p:cNvPr id="13" name="TextBox 12"/>
          <p:cNvSpPr txBox="1"/>
          <p:nvPr/>
        </p:nvSpPr>
        <p:spPr>
          <a:xfrm>
            <a:off x="76199" y="6373120"/>
            <a:ext cx="4999149" cy="369332"/>
          </a:xfrm>
          <a:prstGeom prst="rect">
            <a:avLst/>
          </a:prstGeom>
          <a:noFill/>
        </p:spPr>
        <p:txBody>
          <a:bodyPr wrap="square" rtlCol="0">
            <a:spAutoFit/>
          </a:bodyPr>
          <a:lstStyle/>
          <a:p>
            <a:r>
              <a:rPr lang="en-US" dirty="0" smtClean="0">
                <a:solidFill>
                  <a:schemeClr val="bg1"/>
                </a:solidFill>
              </a:rPr>
              <a:t>Building State Capacity &amp; Productivity Center</a:t>
            </a:r>
            <a:endParaRPr lang="en-US" dirty="0">
              <a:solidFill>
                <a:schemeClr val="bg1"/>
              </a:solidFill>
            </a:endParaRPr>
          </a:p>
        </p:txBody>
      </p:sp>
      <p:sp>
        <p:nvSpPr>
          <p:cNvPr id="14" name="TextBox 13"/>
          <p:cNvSpPr txBox="1"/>
          <p:nvPr/>
        </p:nvSpPr>
        <p:spPr>
          <a:xfrm>
            <a:off x="5962922" y="6373120"/>
            <a:ext cx="3110248" cy="369332"/>
          </a:xfrm>
          <a:prstGeom prst="rect">
            <a:avLst/>
          </a:prstGeom>
          <a:noFill/>
        </p:spPr>
        <p:txBody>
          <a:bodyPr wrap="square" rtlCol="0">
            <a:spAutoFit/>
          </a:bodyPr>
          <a:lstStyle/>
          <a:p>
            <a:pPr algn="r"/>
            <a:r>
              <a:rPr lang="en-US" smtClean="0">
                <a:solidFill>
                  <a:schemeClr val="bg1"/>
                </a:solidFill>
              </a:rPr>
              <a:t>bscpcenter.org</a:t>
            </a:r>
            <a:endParaRPr lang="en-US" dirty="0">
              <a:solidFill>
                <a:schemeClr val="bg1"/>
              </a:solidFill>
            </a:endParaRPr>
          </a:p>
        </p:txBody>
      </p:sp>
    </p:spTree>
    <p:extLst>
      <p:ext uri="{BB962C8B-B14F-4D97-AF65-F5344CB8AC3E}">
        <p14:creationId xmlns:p14="http://schemas.microsoft.com/office/powerpoint/2010/main" val="493453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10219</TotalTime>
  <Words>2867</Words>
  <Application>Microsoft Macintosh PowerPoint</Application>
  <PresentationFormat>On-screen Show (4:3)</PresentationFormat>
  <Paragraphs>373</Paragraphs>
  <Slides>25</Slides>
  <Notes>2</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25</vt:i4>
      </vt:variant>
    </vt:vector>
  </HeadingPairs>
  <TitlesOfParts>
    <vt:vector size="36" baseType="lpstr">
      <vt:lpstr>Calibri</vt:lpstr>
      <vt:lpstr>Helvetica Neue</vt:lpstr>
      <vt:lpstr>Lucida Sans Unicode</vt:lpstr>
      <vt:lpstr>MS PGothic</vt:lpstr>
      <vt:lpstr>ＭＳ Ｐゴシック</vt:lpstr>
      <vt:lpstr>Verdana</vt:lpstr>
      <vt:lpstr>Wingdings 2</vt:lpstr>
      <vt:lpstr>Wingdings 3</vt:lpstr>
      <vt:lpstr>Arial</vt:lpstr>
      <vt:lpstr>Concourse</vt:lpstr>
      <vt:lpstr>1_Office Theme</vt:lpstr>
      <vt:lpstr>Financial Transparency Working Group “FiTWiG” Uniform Procedure Work Session Feb. 9, 2017 </vt:lpstr>
      <vt:lpstr>What we know</vt:lpstr>
      <vt:lpstr>PowerPoint Presentation</vt:lpstr>
      <vt:lpstr>What is in a “Uniform Procedure”?</vt:lpstr>
      <vt:lpstr>What is in a “Uniform Procedure”?</vt:lpstr>
      <vt:lpstr>PowerPoint Presentation</vt:lpstr>
      <vt:lpstr>Regulations (now on hold)</vt:lpstr>
      <vt:lpstr>Basic approach to site-level accounting</vt:lpstr>
      <vt:lpstr>Basic approach to site-level accounting</vt:lpstr>
      <vt:lpstr>Basic approach to site-level accounting</vt:lpstr>
      <vt:lpstr>PowerPoint Presentation</vt:lpstr>
      <vt:lpstr>Basis for Apportioning Central/Shared Services</vt:lpstr>
      <vt:lpstr>Rhode Island -- #1</vt:lpstr>
      <vt:lpstr>Ohio – Could be #3 </vt:lpstr>
      <vt:lpstr>What’s your goal?</vt:lpstr>
      <vt:lpstr>PowerPoint Presentation</vt:lpstr>
      <vt:lpstr>Pick an LEA and select two schools within the LEA. Does the state have the data needed to complete this chart?</vt:lpstr>
      <vt:lpstr>Department of Education Regulation  on Uniform Procedures:  </vt:lpstr>
      <vt:lpstr>PowerPoint Presentation</vt:lpstr>
      <vt:lpstr>PowerPoint Presentation</vt:lpstr>
      <vt:lpstr>PowerPoint Presentation</vt:lpstr>
      <vt:lpstr>PowerPoint Presentation</vt:lpstr>
      <vt:lpstr>ESSA Regulation Update</vt:lpstr>
      <vt:lpstr>ESSA Regulation Update, cont.</vt:lpstr>
      <vt:lpstr>ESSA Regulation Update, cont.</vt:lpstr>
    </vt:vector>
  </TitlesOfParts>
  <Company>Edunomics Lab</Company>
  <LinksUpToDate>false</LinksUpToDate>
  <SharedDoc>false</SharedDoc>
  <HyperlinksChanged>false</HyperlinksChanged>
  <AppVersion>15.0030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Transparency Working Group “Fitwig” January 4, 2017 </dc:title>
  <dc:creator>Katie Hagan</dc:creator>
  <cp:lastModifiedBy>Microsoft Office User</cp:lastModifiedBy>
  <cp:revision>109</cp:revision>
  <cp:lastPrinted>2017-01-04T17:45:24Z</cp:lastPrinted>
  <dcterms:created xsi:type="dcterms:W3CDTF">2016-12-19T20:46:57Z</dcterms:created>
  <dcterms:modified xsi:type="dcterms:W3CDTF">2017-02-09T19:58:58Z</dcterms:modified>
</cp:coreProperties>
</file>