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7" r:id="rId2"/>
    <p:sldId id="258" r:id="rId3"/>
    <p:sldId id="268" r:id="rId4"/>
    <p:sldId id="275" r:id="rId5"/>
    <p:sldId id="277" r:id="rId6"/>
    <p:sldId id="278" r:id="rId7"/>
    <p:sldId id="300" r:id="rId8"/>
    <p:sldId id="301" r:id="rId9"/>
    <p:sldId id="302" r:id="rId10"/>
    <p:sldId id="282" r:id="rId11"/>
    <p:sldId id="280" r:id="rId12"/>
    <p:sldId id="283" r:id="rId13"/>
    <p:sldId id="284" r:id="rId14"/>
    <p:sldId id="263" r:id="rId15"/>
    <p:sldId id="285" r:id="rId16"/>
    <p:sldId id="262" r:id="rId17"/>
    <p:sldId id="286" r:id="rId18"/>
    <p:sldId id="267" r:id="rId19"/>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sei L Ampadu" initials="OLA" lastIdx="5" clrIdx="0"/>
  <p:cmAuthor id="1" name="Stephen Wheeler" initials="SW" lastIdx="3" clrIdx="1"/>
  <p:cmAuthor id="2" name="Osei L Ampadu (CENSUS/ERD FED)" initials="OLA(F" lastIdx="1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94707" autoAdjust="0"/>
  </p:normalViewPr>
  <p:slideViewPr>
    <p:cSldViewPr>
      <p:cViewPr>
        <p:scale>
          <a:sx n="75" d="100"/>
          <a:sy n="75" d="100"/>
        </p:scale>
        <p:origin x="2680" y="10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768" y="2322"/>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tags" Target="tags/tag1.xml"/><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B8A8022-A42B-4E41-B0DD-EEA5FF689714}" type="datetimeFigureOut">
              <a:rPr lang="en-US" smtClean="0"/>
              <a:t>2/9/17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939F438-677E-402F-9063-0568A14EADF1}" type="slidenum">
              <a:rPr lang="en-US" smtClean="0"/>
              <a:t>‹#›</a:t>
            </a:fld>
            <a:endParaRPr lang="en-US"/>
          </a:p>
        </p:txBody>
      </p:sp>
    </p:spTree>
    <p:extLst>
      <p:ext uri="{BB962C8B-B14F-4D97-AF65-F5344CB8AC3E}">
        <p14:creationId xmlns:p14="http://schemas.microsoft.com/office/powerpoint/2010/main" val="483138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01B438A-99B1-4F12-9F0E-06A80BA6BFEB}" type="datetimeFigureOut">
              <a:rPr lang="en-US" smtClean="0"/>
              <a:t>2/9/17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CF43954-6DA5-4319-9E17-39337F29D7CA}" type="slidenum">
              <a:rPr lang="en-US" smtClean="0"/>
              <a:t>‹#›</a:t>
            </a:fld>
            <a:endParaRPr lang="en-US"/>
          </a:p>
        </p:txBody>
      </p:sp>
    </p:spTree>
    <p:extLst>
      <p:ext uri="{BB962C8B-B14F-4D97-AF65-F5344CB8AC3E}">
        <p14:creationId xmlns:p14="http://schemas.microsoft.com/office/powerpoint/2010/main" val="306608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Times New Roman" panose="02020603050405020304" pitchFamily="18" charset="0"/>
                <a:cs typeface="Times New Roman" panose="02020603050405020304" pitchFamily="18" charset="0"/>
              </a:rPr>
              <a:t>Good afternoon ! </a:t>
            </a:r>
          </a:p>
          <a:p>
            <a:pPr eaLnBrk="1" hangingPunct="1"/>
            <a:r>
              <a:rPr lang="en-US" altLang="en-US" dirty="0" smtClean="0">
                <a:latin typeface="Times New Roman" panose="02020603050405020304" pitchFamily="18" charset="0"/>
                <a:cs typeface="Times New Roman" panose="02020603050405020304" pitchFamily="18" charset="0"/>
              </a:rPr>
              <a:t>Today we will have an interactive session wherein everybody can ask questions at anytime. We </a:t>
            </a:r>
            <a:r>
              <a:rPr lang="en-US" altLang="en-US" dirty="0">
                <a:latin typeface="Times New Roman" panose="02020603050405020304" pitchFamily="18" charset="0"/>
                <a:cs typeface="Times New Roman" panose="02020603050405020304" pitchFamily="18" charset="0"/>
              </a:rPr>
              <a:t>will pause for questions and discussion after each of the main topics on the agenda. </a:t>
            </a:r>
            <a:endParaRPr lang="en-US" altLang="en-US" dirty="0" smtClean="0">
              <a:latin typeface="Times New Roman" panose="02020603050405020304" pitchFamily="18" charset="0"/>
              <a:cs typeface="Times New Roman" panose="02020603050405020304" pitchFamily="18" charset="0"/>
            </a:endParaRPr>
          </a:p>
          <a:p>
            <a:pPr eaLnBrk="1" hangingPunct="1"/>
            <a:r>
              <a:rPr lang="en-US" altLang="en-US" dirty="0" smtClean="0">
                <a:latin typeface="Times New Roman" panose="02020603050405020304" pitchFamily="18" charset="0"/>
                <a:cs typeface="Times New Roman" panose="02020603050405020304" pitchFamily="18" charset="0"/>
              </a:rPr>
              <a:t>Please </a:t>
            </a:r>
            <a:r>
              <a:rPr lang="en-US" altLang="en-US" dirty="0">
                <a:latin typeface="Times New Roman" panose="02020603050405020304" pitchFamily="18" charset="0"/>
                <a:cs typeface="Times New Roman" panose="02020603050405020304" pitchFamily="18" charset="0"/>
              </a:rPr>
              <a:t>feel free to be involved in the </a:t>
            </a:r>
            <a:r>
              <a:rPr lang="en-US" altLang="en-US" dirty="0" smtClean="0">
                <a:latin typeface="Times New Roman" panose="02020603050405020304" pitchFamily="18" charset="0"/>
                <a:cs typeface="Times New Roman" panose="02020603050405020304" pitchFamily="18" charset="0"/>
              </a:rPr>
              <a:t>conversation!! </a:t>
            </a:r>
            <a:endParaRPr lang="en-US" altLang="en-US" dirty="0">
              <a:latin typeface="Times New Roman" panose="02020603050405020304" pitchFamily="18" charset="0"/>
              <a:cs typeface="Times New Roman" panose="02020603050405020304" pitchFamily="18" charset="0"/>
            </a:endParaRPr>
          </a:p>
          <a:p>
            <a:endParaRPr lang="en-US" altLang="en-US" dirty="0" smtClean="0">
              <a:latin typeface="Times New Roman" panose="02020603050405020304" pitchFamily="18" charset="0"/>
              <a:cs typeface="Times New Roman" panose="02020603050405020304" pitchFamily="18" charset="0"/>
            </a:endParaRPr>
          </a:p>
          <a:p>
            <a:pPr eaLnBrk="1" hangingPunct="1"/>
            <a:endParaRPr lang="en-US" altLang="en-US" dirty="0">
              <a:latin typeface="Times New Roman" panose="02020603050405020304" pitchFamily="18" charset="0"/>
              <a:cs typeface="Times New Roman" panose="02020603050405020304" pitchFamily="18" charset="0"/>
            </a:endParaRPr>
          </a:p>
        </p:txBody>
      </p:sp>
      <p:sp>
        <p:nvSpPr>
          <p:cNvPr id="215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467" indent="-284693">
              <a:defRPr>
                <a:solidFill>
                  <a:schemeClr val="tx1"/>
                </a:solidFill>
                <a:latin typeface="Arial" pitchFamily="34" charset="0"/>
              </a:defRPr>
            </a:lvl2pPr>
            <a:lvl3pPr marL="1142007" indent="-228079">
              <a:defRPr>
                <a:solidFill>
                  <a:schemeClr val="tx1"/>
                </a:solidFill>
                <a:latin typeface="Arial" pitchFamily="34" charset="0"/>
              </a:defRPr>
            </a:lvl3pPr>
            <a:lvl4pPr marL="1599780" indent="-228079">
              <a:defRPr>
                <a:solidFill>
                  <a:schemeClr val="tx1"/>
                </a:solidFill>
                <a:latin typeface="Arial" pitchFamily="34" charset="0"/>
              </a:defRPr>
            </a:lvl4pPr>
            <a:lvl5pPr marL="2055936" indent="-228079">
              <a:defRPr>
                <a:solidFill>
                  <a:schemeClr val="tx1"/>
                </a:solidFill>
                <a:latin typeface="Arial" pitchFamily="34" charset="0"/>
              </a:defRPr>
            </a:lvl5pPr>
            <a:lvl6pPr marL="2521797" indent="-228079" fontAlgn="base">
              <a:spcBef>
                <a:spcPct val="0"/>
              </a:spcBef>
              <a:spcAft>
                <a:spcPct val="0"/>
              </a:spcAft>
              <a:defRPr>
                <a:solidFill>
                  <a:schemeClr val="tx1"/>
                </a:solidFill>
                <a:latin typeface="Arial" pitchFamily="34" charset="0"/>
              </a:defRPr>
            </a:lvl6pPr>
            <a:lvl7pPr marL="2987658" indent="-228079" fontAlgn="base">
              <a:spcBef>
                <a:spcPct val="0"/>
              </a:spcBef>
              <a:spcAft>
                <a:spcPct val="0"/>
              </a:spcAft>
              <a:defRPr>
                <a:solidFill>
                  <a:schemeClr val="tx1"/>
                </a:solidFill>
                <a:latin typeface="Arial" pitchFamily="34" charset="0"/>
              </a:defRPr>
            </a:lvl7pPr>
            <a:lvl8pPr marL="3453519" indent="-228079" fontAlgn="base">
              <a:spcBef>
                <a:spcPct val="0"/>
              </a:spcBef>
              <a:spcAft>
                <a:spcPct val="0"/>
              </a:spcAft>
              <a:defRPr>
                <a:solidFill>
                  <a:schemeClr val="tx1"/>
                </a:solidFill>
                <a:latin typeface="Arial" pitchFamily="34" charset="0"/>
              </a:defRPr>
            </a:lvl8pPr>
            <a:lvl9pPr marL="3919381" indent="-228079" fontAlgn="base">
              <a:spcBef>
                <a:spcPct val="0"/>
              </a:spcBef>
              <a:spcAft>
                <a:spcPct val="0"/>
              </a:spcAft>
              <a:defRPr>
                <a:solidFill>
                  <a:schemeClr val="tx1"/>
                </a:solidFill>
                <a:latin typeface="Arial" pitchFamily="34" charset="0"/>
              </a:defRPr>
            </a:lvl9pPr>
          </a:lstStyle>
          <a:p>
            <a:pPr>
              <a:defRPr/>
            </a:pPr>
            <a:fld id="{B2802265-740C-42E4-BC4B-FB67AAD7CC42}" type="slidenum">
              <a:rPr lang="en-US" altLang="en-US" smtClean="0">
                <a:solidFill>
                  <a:srgbClr val="000000"/>
                </a:solidFill>
                <a:latin typeface="Calibri" pitchFamily="34" charset="0"/>
              </a:rPr>
              <a:pPr>
                <a:defRPr/>
              </a:pPr>
              <a:t>1</a:t>
            </a:fld>
            <a:endParaRPr lang="en-US" altLang="en-US" smtClean="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Georgia" panose="02040502050405020303" pitchFamily="18" charset="0"/>
              </a:rPr>
              <a:t>FY 14: 9 out</a:t>
            </a:r>
            <a:r>
              <a:rPr lang="en-US" dirty="0">
                <a:solidFill>
                  <a:srgbClr val="FF0000"/>
                </a:solidFill>
                <a:latin typeface="Georgia" panose="02040502050405020303" pitchFamily="18" charset="0"/>
              </a:rPr>
              <a:t> </a:t>
            </a:r>
            <a:r>
              <a:rPr lang="en-US" dirty="0">
                <a:latin typeface="Georgia" panose="02040502050405020303" pitchFamily="18" charset="0"/>
              </a:rPr>
              <a:t>of 12 committed SEAs submitted SLFS </a:t>
            </a:r>
            <a:r>
              <a:rPr lang="en-US" dirty="0" smtClean="0">
                <a:latin typeface="Georgia" panose="02040502050405020303" pitchFamily="18" charset="0"/>
              </a:rPr>
              <a:t>data.</a:t>
            </a:r>
          </a:p>
          <a:p>
            <a:r>
              <a:rPr lang="en-US" dirty="0">
                <a:latin typeface="Georgia" panose="02040502050405020303" pitchFamily="18" charset="0"/>
              </a:rPr>
              <a:t>FY 15: To date, 11 out 0f 19 committed SEAs have submitted SLFS </a:t>
            </a:r>
            <a:r>
              <a:rPr lang="en-US" dirty="0" smtClean="0">
                <a:latin typeface="Georgia" panose="02040502050405020303" pitchFamily="18" charset="0"/>
              </a:rPr>
              <a:t>data</a:t>
            </a:r>
          </a:p>
          <a:p>
            <a:endParaRPr lang="en-US" dirty="0">
              <a:latin typeface="Georgia" panose="02040502050405020303" pitchFamily="18" charset="0"/>
            </a:endParaRPr>
          </a:p>
          <a:p>
            <a:r>
              <a:rPr lang="en-US" dirty="0">
                <a:latin typeface="Georgia" panose="02040502050405020303" pitchFamily="18" charset="0"/>
              </a:rPr>
              <a:t>FY 14:</a:t>
            </a:r>
            <a:r>
              <a:rPr lang="en-US" dirty="0">
                <a:solidFill>
                  <a:srgbClr val="FF0000"/>
                </a:solidFill>
                <a:latin typeface="Georgia" panose="02040502050405020303" pitchFamily="18" charset="0"/>
              </a:rPr>
              <a:t> </a:t>
            </a:r>
            <a:r>
              <a:rPr lang="en-US" dirty="0">
                <a:latin typeface="Georgia" panose="02040502050405020303" pitchFamily="18" charset="0"/>
              </a:rPr>
              <a:t>6 states (Arkansas, Colorado, Louisiana, Maine, Ohio, and Rhode Island) reported data for all items collected by the SLFS. </a:t>
            </a:r>
          </a:p>
          <a:p>
            <a:endParaRPr lang="en-US" dirty="0" smtClean="0">
              <a:latin typeface="Georgia" panose="02040502050405020303" pitchFamily="18" charset="0"/>
            </a:endParaRPr>
          </a:p>
          <a:p>
            <a:r>
              <a:rPr lang="en-US" u="sng" dirty="0" smtClean="0">
                <a:latin typeface="Georgia" panose="02040502050405020303" pitchFamily="18" charset="0"/>
              </a:rPr>
              <a:t>3 </a:t>
            </a:r>
            <a:r>
              <a:rPr lang="en-US" u="sng" dirty="0">
                <a:latin typeface="Georgia" panose="02040502050405020303" pitchFamily="18" charset="0"/>
              </a:rPr>
              <a:t>states (Michigan, New Jersey, and North Carolina) were able to report most but not all SLFS data items</a:t>
            </a:r>
            <a:r>
              <a:rPr lang="en-US" dirty="0">
                <a:latin typeface="Georgia" panose="02040502050405020303" pitchFamily="18" charset="0"/>
              </a:rPr>
              <a:t>. 	</a:t>
            </a:r>
            <a:r>
              <a:rPr lang="en-US" dirty="0"/>
              <a:t> </a:t>
            </a:r>
          </a:p>
          <a:p>
            <a:endParaRPr lang="en-US" dirty="0">
              <a:latin typeface="Georgia" panose="02040502050405020303" pitchFamily="18" charset="0"/>
            </a:endParaRPr>
          </a:p>
          <a:p>
            <a:endParaRPr lang="en-US" dirty="0">
              <a:latin typeface="Georgia" panose="02040502050405020303"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60DD355F-B0F0-45AE-A8BE-D356A230B9B2}" type="slidenum">
              <a:rPr lang="en-US" smtClean="0"/>
              <a:pPr>
                <a:defRPr/>
              </a:pPr>
              <a:t>14</a:t>
            </a:fld>
            <a:endParaRPr lang="en-US"/>
          </a:p>
        </p:txBody>
      </p:sp>
    </p:spTree>
    <p:extLst>
      <p:ext uri="{BB962C8B-B14F-4D97-AF65-F5344CB8AC3E}">
        <p14:creationId xmlns:p14="http://schemas.microsoft.com/office/powerpoint/2010/main" val="2895309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
            </a:pPr>
            <a:r>
              <a:rPr lang="en-US" dirty="0">
                <a:latin typeface="Georgia" panose="02040502050405020303" pitchFamily="18" charset="0"/>
              </a:rPr>
              <a:t>Can SEAs properly exclude the requested exclusions for certain survey variables</a:t>
            </a:r>
            <a:r>
              <a:rPr lang="en-US" dirty="0" smtClean="0">
                <a:latin typeface="Georgia" panose="02040502050405020303" pitchFamily="18" charset="0"/>
              </a:rPr>
              <a:t>?</a:t>
            </a:r>
          </a:p>
          <a:p>
            <a:pPr lvl="0"/>
            <a:r>
              <a:rPr lang="en-US" sz="1400" dirty="0">
                <a:latin typeface="Times New Roman" panose="02020603050405020304" pitchFamily="18" charset="0"/>
                <a:cs typeface="Times New Roman" panose="02020603050405020304" pitchFamily="18" charset="0"/>
              </a:rPr>
              <a:t>Exclusions-At the outset of the survey, we did not know if the SEAs could produce data applying exclusions:</a:t>
            </a:r>
          </a:p>
          <a:p>
            <a:pPr lvl="2"/>
            <a:r>
              <a:rPr lang="en-US" sz="1400" u="sng" dirty="0">
                <a:latin typeface="Times New Roman" panose="02020603050405020304" pitchFamily="18" charset="0"/>
                <a:cs typeface="Times New Roman" panose="02020603050405020304" pitchFamily="18" charset="0"/>
              </a:rPr>
              <a:t>Expenditures paid from federal funds other than Impact Aid programs</a:t>
            </a:r>
            <a:endParaRPr lang="en-US" sz="1400" dirty="0">
              <a:latin typeface="Times New Roman" panose="02020603050405020304" pitchFamily="18" charset="0"/>
              <a:cs typeface="Times New Roman" panose="02020603050405020304" pitchFamily="18" charset="0"/>
            </a:endParaRPr>
          </a:p>
          <a:p>
            <a:pPr lvl="2"/>
            <a:r>
              <a:rPr lang="en-US" sz="1400" dirty="0">
                <a:latin typeface="Times New Roman" panose="02020603050405020304" pitchFamily="18" charset="0"/>
                <a:cs typeface="Times New Roman" panose="02020603050405020304" pitchFamily="18" charset="0"/>
              </a:rPr>
              <a:t>Expenditures for prekindergarten programs</a:t>
            </a:r>
          </a:p>
          <a:p>
            <a:pPr lvl="2"/>
            <a:r>
              <a:rPr lang="en-US" sz="1400" dirty="0">
                <a:latin typeface="Times New Roman" panose="02020603050405020304" pitchFamily="18" charset="0"/>
                <a:cs typeface="Times New Roman" panose="02020603050405020304" pitchFamily="18" charset="0"/>
              </a:rPr>
              <a:t>Expenditures for special education programs (program 200)</a:t>
            </a:r>
          </a:p>
          <a:p>
            <a:pPr>
              <a:buFont typeface="Wingdings" panose="05000000000000000000" pitchFamily="2" charset="2"/>
              <a:buChar char="§"/>
            </a:pPr>
            <a:r>
              <a:rPr lang="en-US" dirty="0" smtClean="0">
                <a:latin typeface="Georgia" panose="02040502050405020303" pitchFamily="18" charset="0"/>
              </a:rPr>
              <a:t> In a surprise, </a:t>
            </a:r>
            <a:r>
              <a:rPr lang="en-US" sz="1100" u="sng" dirty="0">
                <a:latin typeface="Georgia" panose="02040502050405020303" pitchFamily="18" charset="0"/>
              </a:rPr>
              <a:t>For FY 14,</a:t>
            </a:r>
            <a:r>
              <a:rPr lang="en-US" sz="1100" u="sng" dirty="0">
                <a:solidFill>
                  <a:srgbClr val="FF0000"/>
                </a:solidFill>
                <a:latin typeface="Georgia" panose="02040502050405020303" pitchFamily="18" charset="0"/>
              </a:rPr>
              <a:t> </a:t>
            </a:r>
            <a:r>
              <a:rPr lang="en-US" sz="1100" u="sng" dirty="0">
                <a:latin typeface="Georgia" panose="02040502050405020303" pitchFamily="18" charset="0"/>
              </a:rPr>
              <a:t>eight out of the nine reporting states were able to exclude the three types of expenditures</a:t>
            </a:r>
            <a:r>
              <a:rPr lang="en-US" sz="1100" dirty="0">
                <a:latin typeface="Georgia" panose="02040502050405020303" pitchFamily="18" charset="0"/>
              </a:rPr>
              <a:t> from all the data items that they reported</a:t>
            </a:r>
          </a:p>
          <a:p>
            <a:endParaRPr lang="en-US" sz="1100" dirty="0">
              <a:latin typeface="Georgia" panose="02040502050405020303" pitchFamily="18" charset="0"/>
            </a:endParaRPr>
          </a:p>
          <a:p>
            <a:endParaRPr lang="en-US" sz="1100" dirty="0">
              <a:latin typeface="Georgia" panose="02040502050405020303" pitchFamily="18" charset="0"/>
            </a:endParaRPr>
          </a:p>
          <a:p>
            <a:pPr lvl="0"/>
            <a:r>
              <a:rPr lang="en-US" dirty="0" smtClean="0">
                <a:solidFill>
                  <a:prstClr val="black"/>
                </a:solidFill>
                <a:latin typeface="Georgia" panose="02040502050405020303" pitchFamily="18" charset="0"/>
              </a:rPr>
              <a:t>Does </a:t>
            </a:r>
            <a:r>
              <a:rPr lang="en-US" dirty="0">
                <a:solidFill>
                  <a:prstClr val="black"/>
                </a:solidFill>
                <a:latin typeface="Georgia" panose="02040502050405020303" pitchFamily="18" charset="0"/>
              </a:rPr>
              <a:t>data availability vary according to school type?</a:t>
            </a:r>
            <a:endParaRPr lang="en-US" dirty="0">
              <a:solidFill>
                <a:prstClr val="black"/>
              </a:solidFill>
            </a:endParaRPr>
          </a:p>
          <a:p>
            <a:endParaRPr lang="en-US" sz="1100" dirty="0">
              <a:latin typeface="Georgia" panose="02040502050405020303" pitchFamily="18" charset="0"/>
            </a:endParaRPr>
          </a:p>
          <a:p>
            <a:r>
              <a:rPr lang="en-US" dirty="0" smtClean="0">
                <a:latin typeface="Georgia" panose="02040502050405020303" pitchFamily="18" charset="0"/>
              </a:rPr>
              <a:t>Finance </a:t>
            </a:r>
            <a:r>
              <a:rPr lang="en-US" dirty="0">
                <a:latin typeface="Georgia" panose="02040502050405020303" pitchFamily="18" charset="0"/>
              </a:rPr>
              <a:t>data were more available from </a:t>
            </a:r>
            <a:r>
              <a:rPr lang="en-US" dirty="0" smtClean="0">
                <a:latin typeface="Georgia" panose="02040502050405020303" pitchFamily="18" charset="0"/>
              </a:rPr>
              <a:t>regular </a:t>
            </a:r>
            <a:r>
              <a:rPr lang="en-US" dirty="0">
                <a:latin typeface="Georgia" panose="02040502050405020303" pitchFamily="18" charset="0"/>
              </a:rPr>
              <a:t>schools </a:t>
            </a:r>
            <a:r>
              <a:rPr lang="en-US" dirty="0" smtClean="0">
                <a:latin typeface="Georgia" panose="02040502050405020303" pitchFamily="18" charset="0"/>
              </a:rPr>
              <a:t>and vocational </a:t>
            </a:r>
            <a:r>
              <a:rPr lang="en-US" dirty="0">
                <a:latin typeface="Georgia" panose="02040502050405020303" pitchFamily="18" charset="0"/>
              </a:rPr>
              <a:t>schools </a:t>
            </a:r>
            <a:r>
              <a:rPr lang="en-US" dirty="0" smtClean="0">
                <a:latin typeface="Georgia" panose="02040502050405020303" pitchFamily="18" charset="0"/>
              </a:rPr>
              <a:t>and (high </a:t>
            </a:r>
            <a:r>
              <a:rPr lang="en-US" dirty="0">
                <a:latin typeface="Georgia" panose="02040502050405020303" pitchFamily="18" charset="0"/>
              </a:rPr>
              <a:t>response rates) than from special education and other/alternative schools (lower response rates</a:t>
            </a:r>
            <a:r>
              <a:rPr lang="en-US" dirty="0" smtClean="0">
                <a:latin typeface="Georgia" panose="02040502050405020303" pitchFamily="18" charset="0"/>
              </a:rPr>
              <a:t>).</a:t>
            </a:r>
          </a:p>
          <a:p>
            <a:endParaRPr lang="en-US" dirty="0">
              <a:latin typeface="Georgia" panose="02040502050405020303" pitchFamily="18" charset="0"/>
            </a:endParaRPr>
          </a:p>
        </p:txBody>
      </p:sp>
      <p:sp>
        <p:nvSpPr>
          <p:cNvPr id="4" name="Slide Number Placeholder 3"/>
          <p:cNvSpPr>
            <a:spLocks noGrp="1"/>
          </p:cNvSpPr>
          <p:nvPr>
            <p:ph type="sldNum" sz="quarter" idx="10"/>
          </p:nvPr>
        </p:nvSpPr>
        <p:spPr/>
        <p:txBody>
          <a:bodyPr/>
          <a:lstStyle/>
          <a:p>
            <a:fld id="{0CF43954-6DA5-4319-9E17-39337F29D7CA}" type="slidenum">
              <a:rPr lang="en-US" smtClean="0"/>
              <a:t>15</a:t>
            </a:fld>
            <a:endParaRPr lang="en-US"/>
          </a:p>
        </p:txBody>
      </p:sp>
    </p:spTree>
    <p:extLst>
      <p:ext uri="{BB962C8B-B14F-4D97-AF65-F5344CB8AC3E}">
        <p14:creationId xmlns:p14="http://schemas.microsoft.com/office/powerpoint/2010/main" val="283340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542925"/>
            <a:ext cx="4648200" cy="3486150"/>
          </a:xfrm>
        </p:spPr>
      </p:sp>
      <p:sp>
        <p:nvSpPr>
          <p:cNvPr id="3" name="Notes Placeholder 2"/>
          <p:cNvSpPr>
            <a:spLocks noGrp="1"/>
          </p:cNvSpPr>
          <p:nvPr>
            <p:ph type="body" idx="1"/>
          </p:nvPr>
        </p:nvSpPr>
        <p:spPr/>
        <p:txBody>
          <a:bodyPr/>
          <a:lstStyle/>
          <a:p>
            <a:r>
              <a:rPr lang="en-US" dirty="0">
                <a:solidFill>
                  <a:srgbClr val="000099"/>
                </a:solidFill>
                <a:latin typeface="Georgia" panose="02040502050405020303" pitchFamily="18" charset="0"/>
              </a:rPr>
              <a:t>Comparison of SLFS data with other sources of school-level finance </a:t>
            </a:r>
            <a:endParaRPr lang="en-US" dirty="0" smtClean="0">
              <a:solidFill>
                <a:srgbClr val="000099"/>
              </a:solidFill>
              <a:latin typeface="Georgia" panose="02040502050405020303" pitchFamily="18" charset="0"/>
            </a:endParaRPr>
          </a:p>
          <a:p>
            <a:r>
              <a:rPr lang="en-US" dirty="0" smtClean="0">
                <a:latin typeface="Georgia" panose="02040502050405020303" pitchFamily="18" charset="0"/>
              </a:rPr>
              <a:t>In order for the comparisons to be made  the variable definitions  must be consistent across the surveys.  For example , the comparisons to F-33 data are relatively straight-forward because  the data items are consistent</a:t>
            </a:r>
            <a:r>
              <a:rPr lang="en-US" dirty="0">
                <a:latin typeface="Georgia" panose="02040502050405020303" pitchFamily="18" charset="0"/>
              </a:rPr>
              <a:t> </a:t>
            </a:r>
            <a:r>
              <a:rPr lang="en-US" dirty="0" smtClean="0">
                <a:latin typeface="Georgia" panose="02040502050405020303" pitchFamily="18" charset="0"/>
              </a:rPr>
              <a:t>and the same state fiscal coordinators are reporting the data.</a:t>
            </a:r>
          </a:p>
          <a:p>
            <a:pPr>
              <a:buClr>
                <a:schemeClr val="tx1"/>
              </a:buClr>
              <a:buFont typeface="Wingdings" panose="05000000000000000000" pitchFamily="2" charset="2"/>
              <a:buChar char="§"/>
            </a:pPr>
            <a:r>
              <a:rPr lang="en-US" dirty="0" smtClean="0">
                <a:latin typeface="Georgia" panose="02040502050405020303" pitchFamily="18" charset="0"/>
                <a:ea typeface="Calibri"/>
              </a:rPr>
              <a:t>The </a:t>
            </a:r>
            <a:r>
              <a:rPr lang="en-US" dirty="0">
                <a:latin typeface="Georgia" panose="02040502050405020303" pitchFamily="18" charset="0"/>
                <a:ea typeface="Calibri"/>
              </a:rPr>
              <a:t>median percentage difference between SLFS and F-33 </a:t>
            </a:r>
            <a:r>
              <a:rPr lang="en-US" dirty="0" smtClean="0">
                <a:latin typeface="Georgia" panose="02040502050405020303" pitchFamily="18" charset="0"/>
                <a:ea typeface="Calibri"/>
              </a:rPr>
              <a:t>was </a:t>
            </a:r>
            <a:r>
              <a:rPr lang="en-US" dirty="0">
                <a:latin typeface="Georgia" panose="02040502050405020303" pitchFamily="18" charset="0"/>
                <a:ea typeface="Calibri"/>
              </a:rPr>
              <a:t>less than zero (more than half of the LEAs reported a lower amount in SLFS than in F-33) </a:t>
            </a:r>
          </a:p>
          <a:p>
            <a:pPr>
              <a:buClr>
                <a:schemeClr val="tx1"/>
              </a:buClr>
            </a:pPr>
            <a:r>
              <a:rPr lang="en-US" dirty="0">
                <a:latin typeface="Georgia" panose="02040502050405020303" pitchFamily="18" charset="0"/>
                <a:ea typeface="Calibri"/>
              </a:rPr>
              <a:t>Some district-wide expenditures might not be reported/allocated at the school level so it’s reasonable that the SLFS amount is less than the F-33 amount</a:t>
            </a:r>
            <a:r>
              <a:rPr lang="en-US" dirty="0" smtClean="0">
                <a:latin typeface="Georgia" panose="02040502050405020303" pitchFamily="18" charset="0"/>
                <a:ea typeface="Calibri"/>
              </a:rPr>
              <a:t>.</a:t>
            </a:r>
          </a:p>
          <a:p>
            <a:pPr>
              <a:buClr>
                <a:schemeClr val="tx1"/>
              </a:buClr>
              <a:buFont typeface="Wingdings" panose="05000000000000000000" pitchFamily="2" charset="2"/>
              <a:buChar char="§"/>
            </a:pPr>
            <a:r>
              <a:rPr lang="en-US" dirty="0" smtClean="0">
                <a:latin typeface="Georgia" panose="02040502050405020303" pitchFamily="18" charset="0"/>
                <a:ea typeface="Calibri"/>
              </a:rPr>
              <a:t>Comparing </a:t>
            </a:r>
            <a:r>
              <a:rPr lang="en-US" dirty="0">
                <a:latin typeface="Georgia" panose="02040502050405020303" pitchFamily="18" charset="0"/>
                <a:ea typeface="Calibri"/>
              </a:rPr>
              <a:t>expenditure data between SLFS and NPEFS: </a:t>
            </a:r>
          </a:p>
          <a:p>
            <a:pPr>
              <a:buClr>
                <a:srgbClr val="006600"/>
              </a:buClr>
            </a:pPr>
            <a:r>
              <a:rPr lang="en-US" dirty="0" smtClean="0">
                <a:latin typeface="Georgia" panose="02040502050405020303" pitchFamily="18" charset="0"/>
              </a:rPr>
              <a:t>instructional </a:t>
            </a:r>
            <a:r>
              <a:rPr lang="en-US" dirty="0">
                <a:latin typeface="Georgia" panose="02040502050405020303" pitchFamily="18" charset="0"/>
              </a:rPr>
              <a:t>staff salaries </a:t>
            </a:r>
            <a:r>
              <a:rPr lang="en-US" dirty="0" smtClean="0">
                <a:latin typeface="Georgia" panose="02040502050405020303" pitchFamily="18" charset="0"/>
              </a:rPr>
              <a:t>are very close-</a:t>
            </a:r>
          </a:p>
          <a:p>
            <a:pPr marL="171450" indent="-171450">
              <a:buClr>
                <a:srgbClr val="006600"/>
              </a:buClr>
              <a:buFont typeface="Arial" panose="020B0604020202020204" pitchFamily="34" charset="0"/>
              <a:buChar char="•"/>
            </a:pPr>
            <a:r>
              <a:rPr lang="en-US" dirty="0" smtClean="0">
                <a:latin typeface="Georgia" panose="02040502050405020303" pitchFamily="18" charset="0"/>
              </a:rPr>
              <a:t>Difference was </a:t>
            </a:r>
            <a:r>
              <a:rPr lang="en-US" dirty="0">
                <a:latin typeface="Georgia" panose="02040502050405020303" pitchFamily="18" charset="0"/>
              </a:rPr>
              <a:t>less than 10 percent in 4 states; </a:t>
            </a:r>
          </a:p>
          <a:p>
            <a:pPr marL="171450" indent="-171450">
              <a:buClr>
                <a:srgbClr val="006600"/>
              </a:buClr>
              <a:buFont typeface="Arial" panose="020B0604020202020204" pitchFamily="34" charset="0"/>
              <a:buChar char="•"/>
            </a:pPr>
            <a:r>
              <a:rPr lang="en-US" dirty="0">
                <a:latin typeface="Georgia" panose="02040502050405020303" pitchFamily="18" charset="0"/>
              </a:rPr>
              <a:t>D</a:t>
            </a:r>
            <a:r>
              <a:rPr lang="en-US" dirty="0">
                <a:latin typeface="Georgia" panose="02040502050405020303" pitchFamily="18" charset="0"/>
                <a:ea typeface="Calibri"/>
              </a:rPr>
              <a:t>ifference in teacher salaries </a:t>
            </a:r>
            <a:r>
              <a:rPr lang="en-US" dirty="0" smtClean="0">
                <a:latin typeface="Georgia" panose="02040502050405020303" pitchFamily="18" charset="0"/>
                <a:ea typeface="Calibri"/>
              </a:rPr>
              <a:t>less </a:t>
            </a:r>
            <a:r>
              <a:rPr lang="en-US" dirty="0">
                <a:latin typeface="Georgia" panose="02040502050405020303" pitchFamily="18" charset="0"/>
                <a:ea typeface="Calibri"/>
              </a:rPr>
              <a:t>than 10 percent in 5 states; </a:t>
            </a:r>
            <a:endParaRPr lang="en-US" dirty="0" smtClean="0">
              <a:latin typeface="Georgia" panose="02040502050405020303" pitchFamily="18" charset="0"/>
              <a:ea typeface="Calibri"/>
            </a:endParaRPr>
          </a:p>
          <a:p>
            <a:pPr marL="171450" indent="-171450">
              <a:buClr>
                <a:srgbClr val="006600"/>
              </a:buClr>
              <a:buFont typeface="Arial" panose="020B0604020202020204" pitchFamily="34" charset="0"/>
              <a:buChar char="•"/>
            </a:pPr>
            <a:r>
              <a:rPr lang="en-US" dirty="0" smtClean="0">
                <a:latin typeface="Georgia" panose="02040502050405020303" pitchFamily="18" charset="0"/>
              </a:rPr>
              <a:t>Difference </a:t>
            </a:r>
            <a:r>
              <a:rPr lang="en-US" dirty="0">
                <a:latin typeface="Georgia" panose="02040502050405020303" pitchFamily="18" charset="0"/>
              </a:rPr>
              <a:t>in school administration salaries </a:t>
            </a:r>
            <a:r>
              <a:rPr lang="en-US" dirty="0" smtClean="0">
                <a:latin typeface="Georgia" panose="02040502050405020303" pitchFamily="18" charset="0"/>
              </a:rPr>
              <a:t>less </a:t>
            </a:r>
            <a:r>
              <a:rPr lang="en-US" dirty="0">
                <a:latin typeface="Georgia" panose="02040502050405020303" pitchFamily="18" charset="0"/>
              </a:rPr>
              <a:t>than 10 percent in 7 states.</a:t>
            </a:r>
          </a:p>
          <a:p>
            <a:pPr>
              <a:buClr>
                <a:srgbClr val="006600"/>
              </a:buClr>
            </a:pPr>
            <a:r>
              <a:rPr lang="en-US" sz="1400" dirty="0">
                <a:solidFill>
                  <a:srgbClr val="000099"/>
                </a:solidFill>
                <a:latin typeface="Georgia" panose="02040502050405020303" pitchFamily="18" charset="0"/>
              </a:rPr>
              <a:t>Comparison of SLFS data with other sources of school finance data </a:t>
            </a:r>
          </a:p>
          <a:p>
            <a:pPr>
              <a:buClr>
                <a:srgbClr val="006600"/>
              </a:buClr>
            </a:pPr>
            <a:r>
              <a:rPr lang="en-US" sz="1400" dirty="0">
                <a:solidFill>
                  <a:srgbClr val="000099"/>
                </a:solidFill>
                <a:latin typeface="Georgia" panose="02040502050405020303" pitchFamily="18" charset="0"/>
              </a:rPr>
              <a:t>(CRDC and NEA data)</a:t>
            </a:r>
          </a:p>
          <a:p>
            <a:pPr>
              <a:buClr>
                <a:schemeClr val="tx1"/>
              </a:buClr>
              <a:buFont typeface="Wingdings" panose="05000000000000000000" pitchFamily="2" charset="2"/>
              <a:buChar char="§"/>
            </a:pPr>
            <a:r>
              <a:rPr lang="en-US" sz="1400" dirty="0">
                <a:latin typeface="Georgia" panose="02040502050405020303" pitchFamily="18" charset="0"/>
                <a:ea typeface="Calibri"/>
              </a:rPr>
              <a:t>Comparing expenditure data between SLFS and CRDC:</a:t>
            </a:r>
          </a:p>
          <a:p>
            <a:pPr>
              <a:buClr>
                <a:srgbClr val="006600"/>
              </a:buClr>
            </a:pPr>
            <a:r>
              <a:rPr lang="en-US" dirty="0">
                <a:latin typeface="Georgia" panose="02040502050405020303" pitchFamily="18" charset="0"/>
                <a:ea typeface="Calibri"/>
              </a:rPr>
              <a:t>More than half of the schools in each reporting state had a lower amount reported in the SLFS than the amount reported in the CRDC.</a:t>
            </a:r>
          </a:p>
          <a:p>
            <a:pPr>
              <a:buFont typeface="Wingdings" panose="05000000000000000000" pitchFamily="2" charset="2"/>
              <a:buChar char="§"/>
            </a:pPr>
            <a:r>
              <a:rPr lang="en-US" sz="1400" dirty="0">
                <a:latin typeface="Georgia" panose="02040502050405020303" pitchFamily="18" charset="0"/>
                <a:ea typeface="Calibri"/>
              </a:rPr>
              <a:t>Comparing teacher salary data between SLFS and NEA:</a:t>
            </a:r>
            <a:r>
              <a:rPr lang="en-US" sz="1400" dirty="0">
                <a:latin typeface="Times New Roman"/>
                <a:ea typeface="Calibri"/>
              </a:rPr>
              <a:t> </a:t>
            </a:r>
          </a:p>
          <a:p>
            <a:pPr>
              <a:buClr>
                <a:srgbClr val="006600"/>
              </a:buClr>
            </a:pPr>
            <a:r>
              <a:rPr lang="en-US" dirty="0">
                <a:latin typeface="Georgia" panose="02040502050405020303" pitchFamily="18" charset="0"/>
                <a:ea typeface="Calibri"/>
              </a:rPr>
              <a:t>The percentage difference in the mean teacher salary between SLFS and NEA data was less than 10 percent in 3 out of 7 states that met the reporting standard.</a:t>
            </a:r>
          </a:p>
          <a:p>
            <a:endParaRPr lang="en-US" dirty="0"/>
          </a:p>
        </p:txBody>
      </p:sp>
      <p:sp>
        <p:nvSpPr>
          <p:cNvPr id="4" name="Slide Number Placeholder 3"/>
          <p:cNvSpPr>
            <a:spLocks noGrp="1"/>
          </p:cNvSpPr>
          <p:nvPr>
            <p:ph type="sldNum" sz="quarter" idx="10"/>
          </p:nvPr>
        </p:nvSpPr>
        <p:spPr/>
        <p:txBody>
          <a:bodyPr/>
          <a:lstStyle/>
          <a:p>
            <a:pPr>
              <a:defRPr/>
            </a:pPr>
            <a:fld id="{60DD355F-B0F0-45AE-A8BE-D356A230B9B2}" type="slidenum">
              <a:rPr lang="en-US" smtClean="0"/>
              <a:pPr>
                <a:defRPr/>
              </a:pPr>
              <a:t>16</a:t>
            </a:fld>
            <a:endParaRPr lang="en-US"/>
          </a:p>
        </p:txBody>
      </p:sp>
    </p:spTree>
    <p:extLst>
      <p:ext uri="{BB962C8B-B14F-4D97-AF65-F5344CB8AC3E}">
        <p14:creationId xmlns:p14="http://schemas.microsoft.com/office/powerpoint/2010/main" val="3585955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CF43954-6DA5-4319-9E17-39337F29D7CA}" type="slidenum">
              <a:rPr lang="en-US" smtClean="0"/>
              <a:t>17</a:t>
            </a:fld>
            <a:endParaRPr lang="en-US"/>
          </a:p>
        </p:txBody>
      </p:sp>
      <p:sp>
        <p:nvSpPr>
          <p:cNvPr id="10" name="Notes Placeholder 2"/>
          <p:cNvSpPr>
            <a:spLocks noGrp="1"/>
          </p:cNvSpPr>
          <p:nvPr>
            <p:ph type="body" sz="quarter" idx="11"/>
          </p:nvPr>
        </p:nvSpPr>
        <p:spPr/>
        <p:txBody>
          <a:bodyPr/>
          <a:lstStyle/>
          <a:p>
            <a:pPr algn="ctr" fontAlgn="b"/>
            <a:r>
              <a:rPr lang="en-US" b="1" dirty="0">
                <a:solidFill>
                  <a:srgbClr val="000000"/>
                </a:solidFill>
              </a:rPr>
              <a:t> </a:t>
            </a:r>
            <a:endParaRPr lang="en-US" sz="2000" dirty="0">
              <a:latin typeface="Arial"/>
            </a:endParaRPr>
          </a:p>
        </p:txBody>
      </p:sp>
    </p:spTree>
    <p:extLst>
      <p:ext uri="{BB962C8B-B14F-4D97-AF65-F5344CB8AC3E}">
        <p14:creationId xmlns:p14="http://schemas.microsoft.com/office/powerpoint/2010/main" val="2520175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24" indent="-291163">
              <a:defRPr>
                <a:solidFill>
                  <a:schemeClr val="tx1"/>
                </a:solidFill>
                <a:latin typeface="Arial" charset="0"/>
              </a:defRPr>
            </a:lvl2pPr>
            <a:lvl3pPr marL="1164653" indent="-232930">
              <a:defRPr>
                <a:solidFill>
                  <a:schemeClr val="tx1"/>
                </a:solidFill>
                <a:latin typeface="Arial" charset="0"/>
              </a:defRPr>
            </a:lvl3pPr>
            <a:lvl4pPr marL="1630514" indent="-232930">
              <a:defRPr>
                <a:solidFill>
                  <a:schemeClr val="tx1"/>
                </a:solidFill>
                <a:latin typeface="Arial" charset="0"/>
              </a:defRPr>
            </a:lvl4pPr>
            <a:lvl5pPr marL="2096375" indent="-232930">
              <a:defRPr>
                <a:solidFill>
                  <a:schemeClr val="tx1"/>
                </a:solidFill>
                <a:latin typeface="Arial" charset="0"/>
              </a:defRPr>
            </a:lvl5pPr>
            <a:lvl6pPr marL="2562236" indent="-232930" fontAlgn="base">
              <a:spcBef>
                <a:spcPct val="0"/>
              </a:spcBef>
              <a:spcAft>
                <a:spcPct val="0"/>
              </a:spcAft>
              <a:defRPr>
                <a:solidFill>
                  <a:schemeClr val="tx1"/>
                </a:solidFill>
                <a:latin typeface="Arial" charset="0"/>
              </a:defRPr>
            </a:lvl6pPr>
            <a:lvl7pPr marL="3028096" indent="-232930" fontAlgn="base">
              <a:spcBef>
                <a:spcPct val="0"/>
              </a:spcBef>
              <a:spcAft>
                <a:spcPct val="0"/>
              </a:spcAft>
              <a:defRPr>
                <a:solidFill>
                  <a:schemeClr val="tx1"/>
                </a:solidFill>
                <a:latin typeface="Arial" charset="0"/>
              </a:defRPr>
            </a:lvl7pPr>
            <a:lvl8pPr marL="3493957" indent="-232930" fontAlgn="base">
              <a:spcBef>
                <a:spcPct val="0"/>
              </a:spcBef>
              <a:spcAft>
                <a:spcPct val="0"/>
              </a:spcAft>
              <a:defRPr>
                <a:solidFill>
                  <a:schemeClr val="tx1"/>
                </a:solidFill>
                <a:latin typeface="Arial" charset="0"/>
              </a:defRPr>
            </a:lvl8pPr>
            <a:lvl9pPr marL="3959819" indent="-232930" fontAlgn="base">
              <a:spcBef>
                <a:spcPct val="0"/>
              </a:spcBef>
              <a:spcAft>
                <a:spcPct val="0"/>
              </a:spcAft>
              <a:defRPr>
                <a:solidFill>
                  <a:schemeClr val="tx1"/>
                </a:solidFill>
                <a:latin typeface="Arial" charset="0"/>
              </a:defRPr>
            </a:lvl9pPr>
          </a:lstStyle>
          <a:p>
            <a:pPr fontAlgn="base">
              <a:spcBef>
                <a:spcPct val="0"/>
              </a:spcBef>
              <a:spcAft>
                <a:spcPct val="0"/>
              </a:spcAft>
              <a:defRPr/>
            </a:pPr>
            <a:fld id="{A8BDC215-9526-4D5B-8822-7CD568BBFF9E}" type="slidenum">
              <a:rPr lang="en-US" altLang="en-US" smtClean="0">
                <a:latin typeface="Calibri" pitchFamily="34" charset="0"/>
              </a:rPr>
              <a:pPr fontAlgn="base">
                <a:spcBef>
                  <a:spcPct val="0"/>
                </a:spcBef>
                <a:spcAft>
                  <a:spcPct val="0"/>
                </a:spcAft>
                <a:defRPr/>
              </a:pPr>
              <a:t>18</a:t>
            </a:fld>
            <a:endParaRPr lang="en-US"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41" indent="-171441" defTabSz="914350" fontAlgn="base">
              <a:spcBef>
                <a:spcPct val="0"/>
              </a:spcBef>
              <a:spcAft>
                <a:spcPct val="0"/>
              </a:spcAft>
              <a:buFont typeface="Wingdings" panose="05000000000000000000" pitchFamily="2" charset="2"/>
              <a:buChar char="Ø"/>
              <a:defRPr/>
            </a:pPr>
            <a:r>
              <a:rPr lang="en-US" altLang="en-US" dirty="0" smtClean="0">
                <a:latin typeface="Times New Roman" panose="02020603050405020304" pitchFamily="18" charset="0"/>
                <a:cs typeface="Times New Roman" panose="02020603050405020304" pitchFamily="18" charset="0"/>
              </a:rPr>
              <a:t>NCES developed a new school level finance survey (SLFS).</a:t>
            </a:r>
          </a:p>
          <a:p>
            <a:pPr marL="171441" indent="-171441">
              <a:spcBef>
                <a:spcPct val="0"/>
              </a:spcBef>
              <a:buFont typeface="Wingdings" panose="05000000000000000000" pitchFamily="2" charset="2"/>
              <a:buChar char="Ø"/>
            </a:pPr>
            <a:r>
              <a:rPr lang="en-US" u="sng" dirty="0">
                <a:latin typeface="Times New Roman" panose="02020603050405020304" pitchFamily="18" charset="0"/>
                <a:cs typeface="Times New Roman" panose="02020603050405020304" pitchFamily="18" charset="0"/>
              </a:rPr>
              <a:t>The SLFS is an experiment</a:t>
            </a:r>
            <a:r>
              <a:rPr lang="en-US" dirty="0" smtClean="0">
                <a:latin typeface="Times New Roman" panose="02020603050405020304" pitchFamily="18" charset="0"/>
                <a:cs typeface="Times New Roman" panose="02020603050405020304" pitchFamily="18" charset="0"/>
              </a:rPr>
              <a:t>!</a:t>
            </a:r>
          </a:p>
          <a:p>
            <a:pPr marL="171441" indent="-171441">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The initial purpose of the School-Level Finance Survey pilot is to see if the personnel and non-personnel finance data can efficiently and effectively be collected at the school level.  </a:t>
            </a:r>
          </a:p>
          <a:p>
            <a:pPr marL="171441" indent="-171441">
              <a:buFont typeface="Wingdings" panose="05000000000000000000" pitchFamily="2" charset="2"/>
              <a:buChar char="Ø"/>
            </a:pPr>
            <a:r>
              <a:rPr lang="en-US" altLang="en-US" u="sng" dirty="0" smtClean="0">
                <a:latin typeface="Times New Roman" pitchFamily="18" charset="0"/>
                <a:cs typeface="Times New Roman" pitchFamily="18" charset="0"/>
              </a:rPr>
              <a:t>SEAS can participate in the SLFS regardless of whether they can produce data for all variables and/or all schools</a:t>
            </a:r>
            <a:r>
              <a:rPr lang="en-US" altLang="en-US" dirty="0" smtClean="0">
                <a:latin typeface="Times New Roman" pitchFamily="18" charset="0"/>
                <a:cs typeface="Times New Roman" pitchFamily="18" charset="0"/>
              </a:rPr>
              <a:t>. In other words, if an SEA cannot produce data for a few variables, this does not preclude their participation in the study.</a:t>
            </a:r>
          </a:p>
          <a:p>
            <a:pPr eaLnBrk="1" hangingPunct="1">
              <a:spcBef>
                <a:spcPct val="0"/>
              </a:spcBef>
            </a:pPr>
            <a:endParaRPr lang="en-US" altLang="en-US" dirty="0" smtClean="0">
              <a:latin typeface="Times New Roman" pitchFamily="18" charset="0"/>
              <a:cs typeface="Times New Roman" pitchFamily="18" charset="0"/>
            </a:endParaRPr>
          </a:p>
          <a:p>
            <a:pPr eaLnBrk="1" hangingPunct="1">
              <a:spcBef>
                <a:spcPct val="0"/>
              </a:spcBef>
            </a:pPr>
            <a:endParaRPr lang="en-US" altLang="en-US" dirty="0" smtClean="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57024" indent="-291163">
              <a:defRPr>
                <a:solidFill>
                  <a:schemeClr val="tx1"/>
                </a:solidFill>
                <a:latin typeface="Arial" pitchFamily="34" charset="0"/>
              </a:defRPr>
            </a:lvl2pPr>
            <a:lvl3pPr marL="1164653" indent="-232930">
              <a:defRPr>
                <a:solidFill>
                  <a:schemeClr val="tx1"/>
                </a:solidFill>
                <a:latin typeface="Arial" pitchFamily="34" charset="0"/>
              </a:defRPr>
            </a:lvl3pPr>
            <a:lvl4pPr marL="1630514" indent="-232930">
              <a:defRPr>
                <a:solidFill>
                  <a:schemeClr val="tx1"/>
                </a:solidFill>
                <a:latin typeface="Arial" pitchFamily="34" charset="0"/>
              </a:defRPr>
            </a:lvl4pPr>
            <a:lvl5pPr marL="2096375" indent="-232930">
              <a:defRPr>
                <a:solidFill>
                  <a:schemeClr val="tx1"/>
                </a:solidFill>
                <a:latin typeface="Arial" pitchFamily="34" charset="0"/>
              </a:defRPr>
            </a:lvl5pPr>
            <a:lvl6pPr marL="2562236" indent="-232930" fontAlgn="base">
              <a:spcBef>
                <a:spcPct val="0"/>
              </a:spcBef>
              <a:spcAft>
                <a:spcPct val="0"/>
              </a:spcAft>
              <a:defRPr>
                <a:solidFill>
                  <a:schemeClr val="tx1"/>
                </a:solidFill>
                <a:latin typeface="Arial" pitchFamily="34" charset="0"/>
              </a:defRPr>
            </a:lvl6pPr>
            <a:lvl7pPr marL="3028096" indent="-232930" fontAlgn="base">
              <a:spcBef>
                <a:spcPct val="0"/>
              </a:spcBef>
              <a:spcAft>
                <a:spcPct val="0"/>
              </a:spcAft>
              <a:defRPr>
                <a:solidFill>
                  <a:schemeClr val="tx1"/>
                </a:solidFill>
                <a:latin typeface="Arial" pitchFamily="34" charset="0"/>
              </a:defRPr>
            </a:lvl7pPr>
            <a:lvl8pPr marL="3493957" indent="-232930" fontAlgn="base">
              <a:spcBef>
                <a:spcPct val="0"/>
              </a:spcBef>
              <a:spcAft>
                <a:spcPct val="0"/>
              </a:spcAft>
              <a:defRPr>
                <a:solidFill>
                  <a:schemeClr val="tx1"/>
                </a:solidFill>
                <a:latin typeface="Arial" pitchFamily="34" charset="0"/>
              </a:defRPr>
            </a:lvl8pPr>
            <a:lvl9pPr marL="3959819" indent="-232930" fontAlgn="base">
              <a:spcBef>
                <a:spcPct val="0"/>
              </a:spcBef>
              <a:spcAft>
                <a:spcPct val="0"/>
              </a:spcAft>
              <a:defRPr>
                <a:solidFill>
                  <a:schemeClr val="tx1"/>
                </a:solidFill>
                <a:latin typeface="Arial" pitchFamily="34" charset="0"/>
              </a:defRPr>
            </a:lvl9pPr>
          </a:lstStyle>
          <a:p>
            <a:pPr>
              <a:defRPr/>
            </a:pPr>
            <a:fld id="{F8B78D87-11FD-442B-A404-BCBF670EFE8C}" type="slidenum">
              <a:rPr lang="en-US" altLang="en-US" smtClean="0">
                <a:solidFill>
                  <a:srgbClr val="000000"/>
                </a:solidFill>
                <a:latin typeface="Calibri" pitchFamily="34" charset="0"/>
              </a:rPr>
              <a:pPr>
                <a:defRPr/>
              </a:pPr>
              <a:t>2</a:t>
            </a:fld>
            <a:endParaRPr lang="en-US" altLang="en-US" smtClean="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Wingdings" panose="05000000000000000000" pitchFamily="2" charset="2"/>
              <a:buChar char="§"/>
            </a:pPr>
            <a:r>
              <a:rPr lang="en-US" dirty="0">
                <a:latin typeface="Georgia" panose="02040502050405020303" pitchFamily="18" charset="0"/>
              </a:rPr>
              <a:t>SLFS is for the most part consistent with the Every Student Succeeds Act (ESSA</a:t>
            </a:r>
            <a:r>
              <a:rPr lang="en-US" dirty="0" smtClean="0">
                <a:latin typeface="Georgia" panose="02040502050405020303" pitchFamily="18" charset="0"/>
              </a:rPr>
              <a:t>)</a:t>
            </a:r>
          </a:p>
          <a:p>
            <a:pPr lvl="1"/>
            <a:r>
              <a:rPr lang="en-US" dirty="0" err="1" smtClean="0">
                <a:latin typeface="Georgia" panose="02040502050405020303" pitchFamily="18" charset="0"/>
              </a:rPr>
              <a:t>e.g</a:t>
            </a:r>
            <a:r>
              <a:rPr lang="en-US" dirty="0" smtClean="0">
                <a:latin typeface="Georgia" panose="02040502050405020303" pitchFamily="18" charset="0"/>
              </a:rPr>
              <a:t> Definition of current expenditures is the same across ESSA, NPEFS, F-33, and SLFS.</a:t>
            </a:r>
          </a:p>
          <a:p>
            <a:pPr lvl="1"/>
            <a:endParaRPr lang="en-US" dirty="0">
              <a:latin typeface="Georgia" panose="02040502050405020303" pitchFamily="18" charset="0"/>
            </a:endParaRPr>
          </a:p>
          <a:p>
            <a:pPr lvl="1"/>
            <a:r>
              <a:rPr lang="en-US" dirty="0" smtClean="0">
                <a:latin typeface="Georgia" panose="02040502050405020303" pitchFamily="18" charset="0"/>
              </a:rPr>
              <a:t>Expenditures from all sources of revenue are mandated in State and LEA report cards by ESSA, and are collected on NPEFS, F-33, and SLFS. </a:t>
            </a:r>
            <a:endParaRPr lang="en-US" dirty="0">
              <a:latin typeface="Georgia" panose="02040502050405020303" pitchFamily="18" charset="0"/>
            </a:endParaRPr>
          </a:p>
          <a:p>
            <a:pPr lvl="1"/>
            <a:endParaRPr lang="en-US" dirty="0" smtClean="0">
              <a:latin typeface="Georgia" panose="02040502050405020303" pitchFamily="18" charset="0"/>
            </a:endParaRPr>
          </a:p>
          <a:p>
            <a:pPr lvl="1"/>
            <a:r>
              <a:rPr lang="en-US" dirty="0" smtClean="0">
                <a:latin typeface="Georgia" panose="02040502050405020303" pitchFamily="18" charset="0"/>
              </a:rPr>
              <a:t>ESSA requires expenditures from federal funds to be separated from  those of state and local funds plus federal funds intended to replace local tax </a:t>
            </a:r>
            <a:r>
              <a:rPr lang="en-US" dirty="0" err="1" smtClean="0">
                <a:latin typeface="Georgia" panose="02040502050405020303" pitchFamily="18" charset="0"/>
              </a:rPr>
              <a:t>revnenues</a:t>
            </a:r>
            <a:r>
              <a:rPr lang="en-US" dirty="0" smtClean="0">
                <a:latin typeface="Georgia" panose="02040502050405020303" pitchFamily="18" charset="0"/>
              </a:rPr>
              <a:t>. SLFS already has similar variables and F-33 as well as NPEFS adding those variables.</a:t>
            </a:r>
          </a:p>
          <a:p>
            <a:pPr lvl="1"/>
            <a:endParaRPr lang="en-US" dirty="0">
              <a:latin typeface="Georgia" panose="02040502050405020303" pitchFamily="18" charset="0"/>
            </a:endParaRPr>
          </a:p>
          <a:p>
            <a:pPr lvl="1">
              <a:buFont typeface="Wingdings" panose="05000000000000000000" pitchFamily="2" charset="2"/>
              <a:buChar char="§"/>
            </a:pPr>
            <a:r>
              <a:rPr lang="en-US" dirty="0" smtClean="0">
                <a:latin typeface="Georgia" panose="02040502050405020303" pitchFamily="18" charset="0"/>
              </a:rPr>
              <a:t>Expands </a:t>
            </a:r>
            <a:r>
              <a:rPr lang="en-US" dirty="0">
                <a:latin typeface="Georgia" panose="02040502050405020303" pitchFamily="18" charset="0"/>
              </a:rPr>
              <a:t>knowledge base of State fiscal coordinators to facilitate compliance with </a:t>
            </a:r>
            <a:r>
              <a:rPr lang="en-US" dirty="0" smtClean="0">
                <a:latin typeface="Georgia" panose="02040502050405020303" pitchFamily="18" charset="0"/>
              </a:rPr>
              <a:t>ESSA</a:t>
            </a:r>
          </a:p>
          <a:p>
            <a:pPr lvl="1">
              <a:buFont typeface="Wingdings" panose="05000000000000000000" pitchFamily="2" charset="2"/>
              <a:buChar char="§"/>
            </a:pPr>
            <a:endParaRPr lang="en-US" dirty="0">
              <a:latin typeface="Georgia" panose="02040502050405020303" pitchFamily="18" charset="0"/>
            </a:endParaRPr>
          </a:p>
          <a:p>
            <a:pPr lvl="1">
              <a:buFont typeface="Wingdings" panose="05000000000000000000" pitchFamily="2" charset="2"/>
              <a:buChar char="§"/>
            </a:pPr>
            <a:r>
              <a:rPr lang="en-US" dirty="0">
                <a:latin typeface="Georgia" panose="02040502050405020303" pitchFamily="18" charset="0"/>
              </a:rPr>
              <a:t>Technical help from NCES and the Census Bureau would likely improve data quality of ESSA-mandated reporting</a:t>
            </a:r>
          </a:p>
          <a:p>
            <a:endParaRPr lang="en-US" dirty="0"/>
          </a:p>
        </p:txBody>
      </p:sp>
      <p:sp>
        <p:nvSpPr>
          <p:cNvPr id="4" name="Slide Number Placeholder 3"/>
          <p:cNvSpPr>
            <a:spLocks noGrp="1"/>
          </p:cNvSpPr>
          <p:nvPr>
            <p:ph type="sldNum" sz="quarter" idx="10"/>
          </p:nvPr>
        </p:nvSpPr>
        <p:spPr/>
        <p:txBody>
          <a:bodyPr/>
          <a:lstStyle/>
          <a:p>
            <a:fld id="{0CF43954-6DA5-4319-9E17-39337F29D7CA}" type="slidenum">
              <a:rPr lang="en-US" smtClean="0"/>
              <a:t>3</a:t>
            </a:fld>
            <a:endParaRPr lang="en-US"/>
          </a:p>
        </p:txBody>
      </p:sp>
    </p:spTree>
    <p:extLst>
      <p:ext uri="{BB962C8B-B14F-4D97-AF65-F5344CB8AC3E}">
        <p14:creationId xmlns:p14="http://schemas.microsoft.com/office/powerpoint/2010/main" val="29810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1" indent="-171441">
              <a:buClr>
                <a:srgbClr val="006600"/>
              </a:buClr>
              <a:buFont typeface="Wingdings" pitchFamily="2" charset="2"/>
              <a:buChar char="Ø"/>
            </a:pPr>
            <a:r>
              <a:rPr lang="en-US" altLang="en-US" dirty="0">
                <a:latin typeface="Times New Roman" pitchFamily="18" charset="0"/>
                <a:cs typeface="Times New Roman" pitchFamily="18" charset="0"/>
              </a:rPr>
              <a:t>Respondents </a:t>
            </a:r>
            <a:r>
              <a:rPr lang="en-US" altLang="en-US" dirty="0" smtClean="0">
                <a:latin typeface="Times New Roman" pitchFamily="18" charset="0"/>
                <a:cs typeface="Times New Roman" pitchFamily="18" charset="0"/>
              </a:rPr>
              <a:t>that initially committed to submitting FY 14 data include </a:t>
            </a:r>
            <a:r>
              <a:rPr lang="en-US" altLang="en-US" dirty="0">
                <a:latin typeface="Times New Roman" pitchFamily="18" charset="0"/>
                <a:cs typeface="Times New Roman" pitchFamily="18" charset="0"/>
              </a:rPr>
              <a:t>12 SEAs: Arkansas, Colorado, Kentucky, Louisiana, Maine, Maryland, Michigan, New Jersey, North Carolina, Ohio, Rhode Island, and South </a:t>
            </a:r>
            <a:r>
              <a:rPr lang="en-US" altLang="en-US" dirty="0" smtClean="0">
                <a:latin typeface="Times New Roman" pitchFamily="18" charset="0"/>
                <a:cs typeface="Times New Roman" pitchFamily="18" charset="0"/>
              </a:rPr>
              <a:t>Carolina. </a:t>
            </a:r>
            <a:endParaRPr lang="en-US" altLang="en-US" dirty="0">
              <a:latin typeface="Times New Roman" pitchFamily="18" charset="0"/>
              <a:cs typeface="Times New Roman" pitchFamily="18" charset="0"/>
            </a:endParaRPr>
          </a:p>
          <a:p>
            <a:pPr marL="171441" indent="-171441">
              <a:buClr>
                <a:srgbClr val="006600"/>
              </a:buClr>
              <a:buFont typeface="Wingdings" pitchFamily="2" charset="2"/>
              <a:buChar char="Ø"/>
            </a:pPr>
            <a:r>
              <a:rPr lang="en-US" altLang="en-US" dirty="0">
                <a:latin typeface="Times New Roman" pitchFamily="18" charset="0"/>
                <a:cs typeface="Times New Roman" pitchFamily="18" charset="0"/>
              </a:rPr>
              <a:t> Respondents </a:t>
            </a:r>
            <a:r>
              <a:rPr lang="en-US" altLang="en-US" dirty="0" smtClean="0">
                <a:latin typeface="Times New Roman" pitchFamily="18" charset="0"/>
                <a:cs typeface="Times New Roman" pitchFamily="18" charset="0"/>
              </a:rPr>
              <a:t>that committed to submitting </a:t>
            </a:r>
            <a:r>
              <a:rPr lang="en-US" altLang="en-US" dirty="0">
                <a:latin typeface="Times New Roman" pitchFamily="18" charset="0"/>
                <a:cs typeface="Times New Roman" pitchFamily="18" charset="0"/>
              </a:rPr>
              <a:t>FY </a:t>
            </a:r>
            <a:r>
              <a:rPr lang="en-US" altLang="en-US" dirty="0" smtClean="0">
                <a:latin typeface="Times New Roman" pitchFamily="18" charset="0"/>
                <a:cs typeface="Times New Roman" pitchFamily="18" charset="0"/>
              </a:rPr>
              <a:t>15 </a:t>
            </a:r>
            <a:r>
              <a:rPr lang="en-US" altLang="en-US" dirty="0">
                <a:latin typeface="Times New Roman" pitchFamily="18" charset="0"/>
                <a:cs typeface="Times New Roman" pitchFamily="18" charset="0"/>
              </a:rPr>
              <a:t>data </a:t>
            </a:r>
            <a:r>
              <a:rPr lang="en-US" altLang="en-US" dirty="0" smtClean="0">
                <a:latin typeface="Times New Roman" pitchFamily="18" charset="0"/>
                <a:cs typeface="Times New Roman" pitchFamily="18" charset="0"/>
              </a:rPr>
              <a:t>include Alabama, </a:t>
            </a:r>
            <a:r>
              <a:rPr lang="en-US" altLang="en-US" dirty="0">
                <a:latin typeface="Times New Roman" pitchFamily="18" charset="0"/>
                <a:cs typeface="Times New Roman" pitchFamily="18" charset="0"/>
              </a:rPr>
              <a:t>Florida, Georgia, </a:t>
            </a:r>
            <a:r>
              <a:rPr lang="en-US" altLang="en-US" dirty="0" smtClean="0">
                <a:latin typeface="Times New Roman" pitchFamily="18" charset="0"/>
                <a:cs typeface="Times New Roman" pitchFamily="18" charset="0"/>
              </a:rPr>
              <a:t>Hawaii, Montana</a:t>
            </a:r>
            <a:r>
              <a:rPr lang="en-US" altLang="en-US" dirty="0">
                <a:latin typeface="Times New Roman" pitchFamily="18" charset="0"/>
                <a:cs typeface="Times New Roman" pitchFamily="18" charset="0"/>
              </a:rPr>
              <a:t>, </a:t>
            </a:r>
            <a:r>
              <a:rPr lang="en-US" altLang="en-US" dirty="0" smtClean="0">
                <a:latin typeface="Times New Roman" pitchFamily="18" charset="0"/>
                <a:cs typeface="Times New Roman" pitchFamily="18" charset="0"/>
              </a:rPr>
              <a:t>Oklahoma, and Wyoming. Texas has  </a:t>
            </a:r>
            <a:r>
              <a:rPr lang="en-US" altLang="en-US" dirty="0">
                <a:latin typeface="Times New Roman" pitchFamily="18" charset="0"/>
                <a:cs typeface="Times New Roman" pitchFamily="18" charset="0"/>
              </a:rPr>
              <a:t>expressed </a:t>
            </a:r>
            <a:r>
              <a:rPr lang="en-US" altLang="en-US" dirty="0" smtClean="0">
                <a:latin typeface="Times New Roman" pitchFamily="18" charset="0"/>
                <a:cs typeface="Times New Roman" pitchFamily="18" charset="0"/>
              </a:rPr>
              <a:t>some interest but has not committed at this time. </a:t>
            </a:r>
            <a:endParaRPr lang="en-US" altLang="en-US" dirty="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0CF43954-6DA5-4319-9E17-39337F29D7CA}" type="slidenum">
              <a:rPr lang="en-US" smtClean="0"/>
              <a:t>4</a:t>
            </a:fld>
            <a:endParaRPr lang="en-US"/>
          </a:p>
        </p:txBody>
      </p:sp>
    </p:spTree>
    <p:extLst>
      <p:ext uri="{BB962C8B-B14F-4D97-AF65-F5344CB8AC3E}">
        <p14:creationId xmlns:p14="http://schemas.microsoft.com/office/powerpoint/2010/main" val="1269024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181100" y="7747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latin typeface="Georgia" panose="02040502050405020303" pitchFamily="18" charset="0"/>
              </a:rPr>
              <a:t>Here are the  personnel variables:</a:t>
            </a:r>
          </a:p>
          <a:p>
            <a:pPr eaLnBrk="1" hangingPunct="1">
              <a:spcBef>
                <a:spcPct val="0"/>
              </a:spcBef>
            </a:pPr>
            <a:endParaRPr lang="en-US" altLang="en-US" dirty="0">
              <a:latin typeface="Georgia" panose="02040502050405020303" pitchFamily="18" charset="0"/>
            </a:endParaRPr>
          </a:p>
          <a:p>
            <a:pPr eaLnBrk="1" hangingPunct="1">
              <a:spcBef>
                <a:spcPct val="0"/>
              </a:spcBef>
            </a:pPr>
            <a:r>
              <a:rPr lang="en-US" altLang="en-US" dirty="0" smtClean="0">
                <a:latin typeface="Georgia" panose="02040502050405020303" pitchFamily="18" charset="0"/>
              </a:rPr>
              <a:t>Salaries </a:t>
            </a:r>
            <a:r>
              <a:rPr lang="en-US" altLang="en-US" dirty="0">
                <a:latin typeface="Georgia" panose="02040502050405020303" pitchFamily="18" charset="0"/>
              </a:rPr>
              <a:t>for teachers, instructional aides, and instructional staff salaries </a:t>
            </a:r>
            <a:r>
              <a:rPr lang="en-US" altLang="en-US" dirty="0" smtClean="0">
                <a:latin typeface="Georgia" panose="02040502050405020303" pitchFamily="18" charset="0"/>
              </a:rPr>
              <a:t>are reported </a:t>
            </a:r>
            <a:r>
              <a:rPr lang="en-US" altLang="en-US" dirty="0">
                <a:latin typeface="Georgia" panose="02040502050405020303" pitchFamily="18" charset="0"/>
              </a:rPr>
              <a:t>in the same manner they are on F-33. (function 1000) (object 100) Z33</a:t>
            </a:r>
          </a:p>
          <a:p>
            <a:pPr eaLnBrk="1" hangingPunct="1">
              <a:spcBef>
                <a:spcPct val="0"/>
              </a:spcBef>
            </a:pPr>
            <a:endParaRPr lang="en-US" altLang="en-US" dirty="0" smtClean="0">
              <a:latin typeface="Georgia" panose="02040502050405020303" pitchFamily="18" charset="0"/>
            </a:endParaRPr>
          </a:p>
          <a:p>
            <a:pPr eaLnBrk="1" hangingPunct="1">
              <a:spcBef>
                <a:spcPct val="0"/>
              </a:spcBef>
            </a:pPr>
            <a:r>
              <a:rPr lang="en-US" altLang="en-US" dirty="0" smtClean="0">
                <a:latin typeface="Georgia" panose="02040502050405020303" pitchFamily="18" charset="0"/>
              </a:rPr>
              <a:t>Instructional </a:t>
            </a:r>
            <a:r>
              <a:rPr lang="en-US" altLang="en-US" dirty="0">
                <a:latin typeface="Georgia" panose="02040502050405020303" pitchFamily="18" charset="0"/>
              </a:rPr>
              <a:t>staff salaries </a:t>
            </a:r>
            <a:r>
              <a:rPr lang="en-US" altLang="en-US" dirty="0" smtClean="0">
                <a:latin typeface="Georgia" panose="02040502050405020303" pitchFamily="18" charset="0"/>
              </a:rPr>
              <a:t>are </a:t>
            </a:r>
            <a:r>
              <a:rPr lang="en-US" altLang="en-US" dirty="0">
                <a:latin typeface="Georgia" panose="02040502050405020303" pitchFamily="18" charset="0"/>
              </a:rPr>
              <a:t>reported in the same manner they are on F-33. (function 2100) (object 100) V13</a:t>
            </a:r>
          </a:p>
          <a:p>
            <a:pPr eaLnBrk="1" hangingPunct="1">
              <a:spcBef>
                <a:spcPct val="0"/>
              </a:spcBef>
            </a:pPr>
            <a:endParaRPr lang="en-US" altLang="en-US" dirty="0" smtClean="0">
              <a:latin typeface="Georgia" panose="02040502050405020303" pitchFamily="18" charset="0"/>
            </a:endParaRPr>
          </a:p>
          <a:p>
            <a:pPr eaLnBrk="1" hangingPunct="1">
              <a:spcBef>
                <a:spcPct val="0"/>
              </a:spcBef>
            </a:pPr>
            <a:r>
              <a:rPr lang="en-US" altLang="en-US" dirty="0" smtClean="0">
                <a:latin typeface="Georgia" panose="02040502050405020303" pitchFamily="18" charset="0"/>
              </a:rPr>
              <a:t>Salaries </a:t>
            </a:r>
            <a:r>
              <a:rPr lang="en-US" altLang="en-US" dirty="0">
                <a:latin typeface="Georgia" panose="02040502050405020303" pitchFamily="18" charset="0"/>
              </a:rPr>
              <a:t>for support services for students </a:t>
            </a:r>
            <a:r>
              <a:rPr lang="en-US" altLang="en-US" dirty="0" smtClean="0">
                <a:latin typeface="Georgia" panose="02040502050405020303" pitchFamily="18" charset="0"/>
              </a:rPr>
              <a:t>are </a:t>
            </a:r>
            <a:r>
              <a:rPr lang="en-US" altLang="en-US" dirty="0">
                <a:latin typeface="Georgia" panose="02040502050405020303" pitchFamily="18" charset="0"/>
              </a:rPr>
              <a:t>also </a:t>
            </a:r>
            <a:r>
              <a:rPr lang="en-US" altLang="en-US" dirty="0" smtClean="0">
                <a:latin typeface="Georgia" panose="02040502050405020303" pitchFamily="18" charset="0"/>
              </a:rPr>
              <a:t>reported </a:t>
            </a:r>
            <a:r>
              <a:rPr lang="en-US" altLang="en-US" dirty="0">
                <a:latin typeface="Georgia" panose="02040502050405020303" pitchFamily="18" charset="0"/>
              </a:rPr>
              <a:t>in the same manner they are on F-33. (function 2100) (object 100) V11</a:t>
            </a:r>
          </a:p>
          <a:p>
            <a:pPr eaLnBrk="1" hangingPunct="1">
              <a:spcBef>
                <a:spcPct val="0"/>
              </a:spcBef>
            </a:pPr>
            <a:endParaRPr lang="en-US" altLang="en-US" dirty="0" smtClean="0">
              <a:latin typeface="Georgia" panose="02040502050405020303" pitchFamily="18" charset="0"/>
            </a:endParaRPr>
          </a:p>
          <a:p>
            <a:pPr eaLnBrk="1" hangingPunct="1">
              <a:spcBef>
                <a:spcPct val="0"/>
              </a:spcBef>
            </a:pPr>
            <a:r>
              <a:rPr lang="en-US" altLang="en-US" dirty="0" smtClean="0">
                <a:latin typeface="Georgia" panose="02040502050405020303" pitchFamily="18" charset="0"/>
              </a:rPr>
              <a:t>School </a:t>
            </a:r>
            <a:r>
              <a:rPr lang="en-US" altLang="en-US" dirty="0">
                <a:latin typeface="Georgia" panose="02040502050405020303" pitchFamily="18" charset="0"/>
              </a:rPr>
              <a:t>administration salaries </a:t>
            </a:r>
            <a:r>
              <a:rPr lang="en-US" altLang="en-US" dirty="0" smtClean="0">
                <a:latin typeface="Georgia" panose="02040502050405020303" pitchFamily="18" charset="0"/>
              </a:rPr>
              <a:t>are also reported </a:t>
            </a:r>
            <a:r>
              <a:rPr lang="en-US" altLang="en-US" dirty="0">
                <a:latin typeface="Georgia" panose="02040502050405020303" pitchFamily="18" charset="0"/>
              </a:rPr>
              <a:t>in the same manner they are on F-33. (function 2400) (object 100) V17</a:t>
            </a:r>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57024" indent="-291163">
              <a:defRPr>
                <a:solidFill>
                  <a:schemeClr val="tx1"/>
                </a:solidFill>
                <a:latin typeface="Arial" pitchFamily="34" charset="0"/>
              </a:defRPr>
            </a:lvl2pPr>
            <a:lvl3pPr marL="1164653" indent="-232930">
              <a:defRPr>
                <a:solidFill>
                  <a:schemeClr val="tx1"/>
                </a:solidFill>
                <a:latin typeface="Arial" pitchFamily="34" charset="0"/>
              </a:defRPr>
            </a:lvl3pPr>
            <a:lvl4pPr marL="1630514" indent="-232930">
              <a:defRPr>
                <a:solidFill>
                  <a:schemeClr val="tx1"/>
                </a:solidFill>
                <a:latin typeface="Arial" pitchFamily="34" charset="0"/>
              </a:defRPr>
            </a:lvl4pPr>
            <a:lvl5pPr marL="2096375" indent="-232930">
              <a:defRPr>
                <a:solidFill>
                  <a:schemeClr val="tx1"/>
                </a:solidFill>
                <a:latin typeface="Arial" pitchFamily="34" charset="0"/>
              </a:defRPr>
            </a:lvl5pPr>
            <a:lvl6pPr marL="2562236" indent="-232930" fontAlgn="base">
              <a:spcBef>
                <a:spcPct val="0"/>
              </a:spcBef>
              <a:spcAft>
                <a:spcPct val="0"/>
              </a:spcAft>
              <a:defRPr>
                <a:solidFill>
                  <a:schemeClr val="tx1"/>
                </a:solidFill>
                <a:latin typeface="Arial" pitchFamily="34" charset="0"/>
              </a:defRPr>
            </a:lvl6pPr>
            <a:lvl7pPr marL="3028096" indent="-232930" fontAlgn="base">
              <a:spcBef>
                <a:spcPct val="0"/>
              </a:spcBef>
              <a:spcAft>
                <a:spcPct val="0"/>
              </a:spcAft>
              <a:defRPr>
                <a:solidFill>
                  <a:schemeClr val="tx1"/>
                </a:solidFill>
                <a:latin typeface="Arial" pitchFamily="34" charset="0"/>
              </a:defRPr>
            </a:lvl7pPr>
            <a:lvl8pPr marL="3493957" indent="-232930" fontAlgn="base">
              <a:spcBef>
                <a:spcPct val="0"/>
              </a:spcBef>
              <a:spcAft>
                <a:spcPct val="0"/>
              </a:spcAft>
              <a:defRPr>
                <a:solidFill>
                  <a:schemeClr val="tx1"/>
                </a:solidFill>
                <a:latin typeface="Arial" pitchFamily="34" charset="0"/>
              </a:defRPr>
            </a:lvl8pPr>
            <a:lvl9pPr marL="3959819" indent="-232930" fontAlgn="base">
              <a:spcBef>
                <a:spcPct val="0"/>
              </a:spcBef>
              <a:spcAft>
                <a:spcPct val="0"/>
              </a:spcAft>
              <a:defRPr>
                <a:solidFill>
                  <a:schemeClr val="tx1"/>
                </a:solidFill>
                <a:latin typeface="Arial" pitchFamily="34" charset="0"/>
              </a:defRPr>
            </a:lvl9pPr>
          </a:lstStyle>
          <a:p>
            <a:pPr>
              <a:defRPr/>
            </a:pPr>
            <a:fld id="{B614A5A4-CC2C-434D-B6A4-9988A34D818A}" type="slidenum">
              <a:rPr lang="en-US" altLang="en-US" smtClean="0">
                <a:solidFill>
                  <a:srgbClr val="000000"/>
                </a:solidFill>
                <a:latin typeface="Calibri" pitchFamily="34" charset="0"/>
              </a:rPr>
              <a:pPr>
                <a:defRPr/>
              </a:pPr>
              <a:t>5</a:t>
            </a:fld>
            <a:endParaRPr lang="en-US" altLang="en-US" smtClean="0">
              <a:solidFill>
                <a:srgbClr val="000000"/>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dirty="0"/>
              <a:t>Capitalized hardware and software (instructional equipment) are  reported as (function 100) (object 730) K09 and all other equipment functions 2000, object 730, K10 on the F-33 survey.</a:t>
            </a:r>
          </a:p>
          <a:p>
            <a:pPr eaLnBrk="1" hangingPunct="1">
              <a:spcBef>
                <a:spcPct val="0"/>
              </a:spcBef>
            </a:pPr>
            <a:endParaRPr lang="en-US" altLang="en-US" sz="1400" dirty="0"/>
          </a:p>
          <a:p>
            <a:pPr>
              <a:spcBef>
                <a:spcPct val="0"/>
              </a:spcBef>
            </a:pPr>
            <a:r>
              <a:rPr lang="en-US" altLang="en-US" sz="1400" dirty="0"/>
              <a:t>Non capitalized equipment amounts are reported on F-33 within total in part II, § A&amp;B, E13, E17, E08, etc.</a:t>
            </a:r>
          </a:p>
          <a:p>
            <a:pPr eaLnBrk="1" hangingPunct="1">
              <a:spcBef>
                <a:spcPct val="0"/>
              </a:spcBef>
            </a:pPr>
            <a:endParaRPr lang="en-US" altLang="en-US" sz="1400" dirty="0"/>
          </a:p>
          <a:p>
            <a:pPr eaLnBrk="1" hangingPunct="1">
              <a:spcBef>
                <a:spcPct val="0"/>
              </a:spcBef>
            </a:pPr>
            <a:r>
              <a:rPr lang="en-US" altLang="en-US" sz="1400" dirty="0"/>
              <a:t>Textbooks now collected (function 1000)(object 640)V93 </a:t>
            </a:r>
          </a:p>
          <a:p>
            <a:pPr eaLnBrk="1" hangingPunct="1">
              <a:spcBef>
                <a:spcPct val="0"/>
              </a:spcBef>
            </a:pPr>
            <a:r>
              <a:rPr lang="en-US" altLang="en-US" sz="1400" dirty="0"/>
              <a:t>   </a:t>
            </a:r>
          </a:p>
          <a:p>
            <a:pPr eaLnBrk="1" hangingPunct="1">
              <a:spcBef>
                <a:spcPct val="0"/>
              </a:spcBef>
            </a:pPr>
            <a:endParaRPr lang="en-US" altLang="en-US" sz="1400" dirty="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57024" indent="-291163">
              <a:defRPr>
                <a:solidFill>
                  <a:schemeClr val="tx1"/>
                </a:solidFill>
                <a:latin typeface="Arial" pitchFamily="34" charset="0"/>
              </a:defRPr>
            </a:lvl2pPr>
            <a:lvl3pPr marL="1164653" indent="-232930">
              <a:defRPr>
                <a:solidFill>
                  <a:schemeClr val="tx1"/>
                </a:solidFill>
                <a:latin typeface="Arial" pitchFamily="34" charset="0"/>
              </a:defRPr>
            </a:lvl3pPr>
            <a:lvl4pPr marL="1630514" indent="-232930">
              <a:defRPr>
                <a:solidFill>
                  <a:schemeClr val="tx1"/>
                </a:solidFill>
                <a:latin typeface="Arial" pitchFamily="34" charset="0"/>
              </a:defRPr>
            </a:lvl4pPr>
            <a:lvl5pPr marL="2096375" indent="-232930">
              <a:defRPr>
                <a:solidFill>
                  <a:schemeClr val="tx1"/>
                </a:solidFill>
                <a:latin typeface="Arial" pitchFamily="34" charset="0"/>
              </a:defRPr>
            </a:lvl5pPr>
            <a:lvl6pPr marL="2562236" indent="-232930" fontAlgn="base">
              <a:spcBef>
                <a:spcPct val="0"/>
              </a:spcBef>
              <a:spcAft>
                <a:spcPct val="0"/>
              </a:spcAft>
              <a:defRPr>
                <a:solidFill>
                  <a:schemeClr val="tx1"/>
                </a:solidFill>
                <a:latin typeface="Arial" pitchFamily="34" charset="0"/>
              </a:defRPr>
            </a:lvl6pPr>
            <a:lvl7pPr marL="3028096" indent="-232930" fontAlgn="base">
              <a:spcBef>
                <a:spcPct val="0"/>
              </a:spcBef>
              <a:spcAft>
                <a:spcPct val="0"/>
              </a:spcAft>
              <a:defRPr>
                <a:solidFill>
                  <a:schemeClr val="tx1"/>
                </a:solidFill>
                <a:latin typeface="Arial" pitchFamily="34" charset="0"/>
              </a:defRPr>
            </a:lvl7pPr>
            <a:lvl8pPr marL="3493957" indent="-232930" fontAlgn="base">
              <a:spcBef>
                <a:spcPct val="0"/>
              </a:spcBef>
              <a:spcAft>
                <a:spcPct val="0"/>
              </a:spcAft>
              <a:defRPr>
                <a:solidFill>
                  <a:schemeClr val="tx1"/>
                </a:solidFill>
                <a:latin typeface="Arial" pitchFamily="34" charset="0"/>
              </a:defRPr>
            </a:lvl8pPr>
            <a:lvl9pPr marL="3959819" indent="-232930" fontAlgn="base">
              <a:spcBef>
                <a:spcPct val="0"/>
              </a:spcBef>
              <a:spcAft>
                <a:spcPct val="0"/>
              </a:spcAft>
              <a:defRPr>
                <a:solidFill>
                  <a:schemeClr val="tx1"/>
                </a:solidFill>
                <a:latin typeface="Arial" pitchFamily="34" charset="0"/>
              </a:defRPr>
            </a:lvl9pPr>
          </a:lstStyle>
          <a:p>
            <a:pPr>
              <a:defRPr/>
            </a:pPr>
            <a:fld id="{B8224031-0E75-4354-A597-430F5A5E97F2}" type="slidenum">
              <a:rPr lang="en-US" altLang="en-US" smtClean="0">
                <a:solidFill>
                  <a:srgbClr val="000000"/>
                </a:solidFill>
                <a:latin typeface="Calibri" pitchFamily="34" charset="0"/>
              </a:rPr>
              <a:pPr>
                <a:defRPr/>
              </a:pPr>
              <a:t>6</a:t>
            </a:fld>
            <a:endParaRPr lang="en-US" altLang="en-US" smtClean="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17D4F7-4B19-4241-ADAA-207931174D99}" type="slidenum">
              <a:rPr lang="en-US" smtClean="0"/>
              <a:t>10</a:t>
            </a:fld>
            <a:endParaRPr lang="en-US"/>
          </a:p>
        </p:txBody>
      </p:sp>
    </p:spTree>
    <p:extLst>
      <p:ext uri="{BB962C8B-B14F-4D97-AF65-F5344CB8AC3E}">
        <p14:creationId xmlns:p14="http://schemas.microsoft.com/office/powerpoint/2010/main" val="3706895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latin typeface="Times New Roman" pitchFamily="18" charset="0"/>
                <a:cs typeface="Times New Roman" pitchFamily="18" charset="0"/>
              </a:rPr>
              <a:t>The school-level finance pilot collection will become part of the Research and Development (R&amp;D) series of reports at NCES.</a:t>
            </a:r>
          </a:p>
          <a:p>
            <a:pPr eaLnBrk="1" hangingPunct="1">
              <a:spcBef>
                <a:spcPct val="0"/>
              </a:spcBef>
            </a:pPr>
            <a:endParaRPr lang="en-US" altLang="en-US" dirty="0" smtClean="0">
              <a:latin typeface="Times New Roman" pitchFamily="18" charset="0"/>
            </a:endParaRPr>
          </a:p>
          <a:p>
            <a:pPr>
              <a:spcBef>
                <a:spcPct val="0"/>
              </a:spcBef>
            </a:pPr>
            <a:r>
              <a:rPr lang="en-US" altLang="en-US" dirty="0">
                <a:latin typeface="Times New Roman" pitchFamily="18" charset="0"/>
                <a:cs typeface="Times New Roman" panose="02020603050405020304" pitchFamily="18" charset="0"/>
              </a:rPr>
              <a:t>What is an R&amp;D report? </a:t>
            </a:r>
            <a:r>
              <a:rPr lang="en-US" altLang="en-US" dirty="0" smtClean="0">
                <a:latin typeface="Times New Roman" pitchFamily="18" charset="0"/>
                <a:cs typeface="Times New Roman" panose="02020603050405020304" pitchFamily="18" charset="0"/>
              </a:rPr>
              <a:t> </a:t>
            </a:r>
          </a:p>
          <a:p>
            <a:pPr eaLnBrk="1" hangingPunct="1">
              <a:spcBef>
                <a:spcPct val="0"/>
              </a:spcBef>
            </a:pPr>
            <a:endParaRPr lang="en-US" altLang="en-US" dirty="0" smtClean="0">
              <a:latin typeface="Times New Roman" pitchFamily="18" charset="0"/>
              <a:cs typeface="Times New Roman" panose="02020603050405020304" pitchFamily="18" charset="0"/>
            </a:endParaRPr>
          </a:p>
          <a:p>
            <a:pPr eaLnBrk="1" hangingPunct="1">
              <a:spcBef>
                <a:spcPct val="0"/>
              </a:spcBef>
            </a:pPr>
            <a:r>
              <a:rPr lang="en-US" altLang="en-US" dirty="0" smtClean="0">
                <a:latin typeface="Times New Roman" pitchFamily="18" charset="0"/>
                <a:cs typeface="Times New Roman" panose="02020603050405020304" pitchFamily="18" charset="0"/>
              </a:rPr>
              <a:t>The R&amp;D series of reports at NCES has been initiated to:</a:t>
            </a:r>
          </a:p>
          <a:p>
            <a:pPr eaLnBrk="1" hangingPunct="1">
              <a:spcBef>
                <a:spcPct val="0"/>
              </a:spcBef>
            </a:pPr>
            <a:r>
              <a:rPr lang="en-US" altLang="en-US" dirty="0" smtClean="0">
                <a:latin typeface="Times New Roman" pitchFamily="18" charset="0"/>
                <a:cs typeface="Times New Roman" panose="02020603050405020304" pitchFamily="18" charset="0"/>
              </a:rPr>
              <a:t>•  </a:t>
            </a:r>
            <a:r>
              <a:rPr lang="en-US" altLang="en-US" u="sng" dirty="0" smtClean="0">
                <a:latin typeface="Times New Roman" pitchFamily="18" charset="0"/>
                <a:cs typeface="Times New Roman" panose="02020603050405020304" pitchFamily="18" charset="0"/>
              </a:rPr>
              <a:t>Share studies and research that are developmental in nature</a:t>
            </a:r>
            <a:r>
              <a:rPr lang="en-US" altLang="en-US" dirty="0" smtClean="0">
                <a:latin typeface="Times New Roman" pitchFamily="18" charset="0"/>
                <a:cs typeface="Times New Roman" panose="02020603050405020304" pitchFamily="18" charset="0"/>
              </a:rPr>
              <a:t>. The results of such studies may be revised as the work continues and additional data become available;</a:t>
            </a:r>
          </a:p>
          <a:p>
            <a:pPr eaLnBrk="1" hangingPunct="1">
              <a:spcBef>
                <a:spcPct val="0"/>
              </a:spcBef>
            </a:pPr>
            <a:r>
              <a:rPr lang="en-US" altLang="en-US" dirty="0" smtClean="0">
                <a:latin typeface="Times New Roman" pitchFamily="18" charset="0"/>
                <a:cs typeface="Times New Roman" panose="02020603050405020304" pitchFamily="18" charset="0"/>
              </a:rPr>
              <a:t>•  </a:t>
            </a:r>
            <a:r>
              <a:rPr lang="en-US" altLang="en-US" u="sng" dirty="0" smtClean="0">
                <a:latin typeface="Times New Roman" pitchFamily="18" charset="0"/>
                <a:cs typeface="Times New Roman" panose="02020603050405020304" pitchFamily="18" charset="0"/>
              </a:rPr>
              <a:t>Share the results of studies that are, to some extent, the “cutting edge” of methodological developments</a:t>
            </a:r>
            <a:r>
              <a:rPr lang="en-US" altLang="en-US" dirty="0" smtClean="0">
                <a:latin typeface="Times New Roman" pitchFamily="18" charset="0"/>
                <a:cs typeface="Times New Roman" panose="02020603050405020304" pitchFamily="18" charset="0"/>
              </a:rPr>
              <a:t>. Emerging analytical approaches and new computer software development often permit new and sometimes controversial analyses to be done. </a:t>
            </a:r>
            <a:r>
              <a:rPr lang="en-US" altLang="en-US" u="sng" dirty="0" smtClean="0">
                <a:latin typeface="Times New Roman" pitchFamily="18" charset="0"/>
                <a:cs typeface="Times New Roman" panose="02020603050405020304" pitchFamily="18" charset="0"/>
              </a:rPr>
              <a:t>By participating in “frontier research,” we hope to contribute to the resolution of issues and improved analysis</a:t>
            </a:r>
            <a:r>
              <a:rPr lang="en-US" altLang="en-US" dirty="0" smtClean="0">
                <a:latin typeface="Times New Roman" pitchFamily="18" charset="0"/>
                <a:cs typeface="Times New Roman" panose="02020603050405020304" pitchFamily="18" charset="0"/>
              </a:rPr>
              <a:t>; and</a:t>
            </a:r>
          </a:p>
          <a:p>
            <a:pPr eaLnBrk="1" hangingPunct="1">
              <a:spcBef>
                <a:spcPct val="0"/>
              </a:spcBef>
            </a:pPr>
            <a:r>
              <a:rPr lang="en-US" altLang="en-US" dirty="0" smtClean="0">
                <a:latin typeface="Times New Roman" pitchFamily="18" charset="0"/>
                <a:cs typeface="Times New Roman" panose="02020603050405020304" pitchFamily="18" charset="0"/>
              </a:rPr>
              <a:t>•  Participate in discussions of emerging issues of interest to education researchers, statisticians, and the federal statistical community in general. Such reports may document workshops and symposia sponsored by NCES that address methodological and analytical issues or may share and discuss issues regarding NCES practices, procedures, and standards. </a:t>
            </a:r>
          </a:p>
          <a:p>
            <a:pPr eaLnBrk="1" hangingPunct="1">
              <a:spcBef>
                <a:spcPct val="0"/>
              </a:spcBef>
            </a:pPr>
            <a:r>
              <a:rPr lang="en-US" altLang="en-US" dirty="0" smtClean="0">
                <a:latin typeface="Times New Roman" pitchFamily="18" charset="0"/>
                <a:cs typeface="Times New Roman" panose="02020603050405020304" pitchFamily="18" charset="0"/>
              </a:rPr>
              <a:t> </a:t>
            </a:r>
          </a:p>
          <a:p>
            <a:pPr>
              <a:spcBef>
                <a:spcPct val="0"/>
              </a:spcBef>
            </a:pPr>
            <a:r>
              <a:rPr lang="en-US" altLang="en-US" dirty="0" smtClean="0">
                <a:latin typeface="Times New Roman" pitchFamily="18" charset="0"/>
                <a:cs typeface="Times New Roman" panose="02020603050405020304" pitchFamily="18" charset="0"/>
              </a:rPr>
              <a:t> </a:t>
            </a:r>
            <a:endParaRPr lang="en-US" altLang="en-US" dirty="0">
              <a:latin typeface="Times New Roman" pitchFamily="18" charset="0"/>
              <a:cs typeface="Times New Roman" panose="02020603050405020304" pitchFamily="18" charset="0"/>
            </a:endParaRPr>
          </a:p>
          <a:p>
            <a:pPr eaLnBrk="1" hangingPunct="1">
              <a:spcBef>
                <a:spcPct val="0"/>
              </a:spcBef>
            </a:pPr>
            <a:endParaRPr lang="en-US" altLang="en-US" dirty="0" smtClean="0">
              <a:latin typeface="Times New Roman" pitchFamily="18" charset="0"/>
              <a:cs typeface="Times New Roman" panose="02020603050405020304" pitchFamily="18" charset="0"/>
            </a:endParaRPr>
          </a:p>
          <a:p>
            <a:pPr eaLnBrk="1" hangingPunct="1">
              <a:spcBef>
                <a:spcPct val="0"/>
              </a:spcBef>
            </a:pPr>
            <a:endParaRPr lang="en-US" altLang="en-US" dirty="0" smtClean="0"/>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57024" indent="-291163">
              <a:defRPr>
                <a:solidFill>
                  <a:schemeClr val="tx1"/>
                </a:solidFill>
                <a:latin typeface="Arial" pitchFamily="34" charset="0"/>
              </a:defRPr>
            </a:lvl2pPr>
            <a:lvl3pPr marL="1164653" indent="-232930">
              <a:defRPr>
                <a:solidFill>
                  <a:schemeClr val="tx1"/>
                </a:solidFill>
                <a:latin typeface="Arial" pitchFamily="34" charset="0"/>
              </a:defRPr>
            </a:lvl3pPr>
            <a:lvl4pPr marL="1630514" indent="-232930">
              <a:defRPr>
                <a:solidFill>
                  <a:schemeClr val="tx1"/>
                </a:solidFill>
                <a:latin typeface="Arial" pitchFamily="34" charset="0"/>
              </a:defRPr>
            </a:lvl4pPr>
            <a:lvl5pPr marL="2096375" indent="-232930">
              <a:defRPr>
                <a:solidFill>
                  <a:schemeClr val="tx1"/>
                </a:solidFill>
                <a:latin typeface="Arial" pitchFamily="34" charset="0"/>
              </a:defRPr>
            </a:lvl5pPr>
            <a:lvl6pPr marL="2562236" indent="-232930" fontAlgn="base">
              <a:spcBef>
                <a:spcPct val="0"/>
              </a:spcBef>
              <a:spcAft>
                <a:spcPct val="0"/>
              </a:spcAft>
              <a:defRPr>
                <a:solidFill>
                  <a:schemeClr val="tx1"/>
                </a:solidFill>
                <a:latin typeface="Arial" pitchFamily="34" charset="0"/>
              </a:defRPr>
            </a:lvl6pPr>
            <a:lvl7pPr marL="3028096" indent="-232930" fontAlgn="base">
              <a:spcBef>
                <a:spcPct val="0"/>
              </a:spcBef>
              <a:spcAft>
                <a:spcPct val="0"/>
              </a:spcAft>
              <a:defRPr>
                <a:solidFill>
                  <a:schemeClr val="tx1"/>
                </a:solidFill>
                <a:latin typeface="Arial" pitchFamily="34" charset="0"/>
              </a:defRPr>
            </a:lvl7pPr>
            <a:lvl8pPr marL="3493957" indent="-232930" fontAlgn="base">
              <a:spcBef>
                <a:spcPct val="0"/>
              </a:spcBef>
              <a:spcAft>
                <a:spcPct val="0"/>
              </a:spcAft>
              <a:defRPr>
                <a:solidFill>
                  <a:schemeClr val="tx1"/>
                </a:solidFill>
                <a:latin typeface="Arial" pitchFamily="34" charset="0"/>
              </a:defRPr>
            </a:lvl8pPr>
            <a:lvl9pPr marL="3959819" indent="-232930" fontAlgn="base">
              <a:spcBef>
                <a:spcPct val="0"/>
              </a:spcBef>
              <a:spcAft>
                <a:spcPct val="0"/>
              </a:spcAft>
              <a:defRPr>
                <a:solidFill>
                  <a:schemeClr val="tx1"/>
                </a:solidFill>
                <a:latin typeface="Arial" pitchFamily="34" charset="0"/>
              </a:defRPr>
            </a:lvl9pPr>
          </a:lstStyle>
          <a:p>
            <a:pPr>
              <a:defRPr/>
            </a:pPr>
            <a:fld id="{5C927F7E-0699-4D0F-9E72-1C3BB68F5644}" type="slidenum">
              <a:rPr lang="en-US" altLang="en-US" smtClean="0">
                <a:solidFill>
                  <a:srgbClr val="000000"/>
                </a:solidFill>
                <a:latin typeface="Calibri" pitchFamily="34" charset="0"/>
              </a:rPr>
              <a:pPr>
                <a:defRPr/>
              </a:pPr>
              <a:t>12</a:t>
            </a:fld>
            <a:endParaRPr lang="en-US" altLang="en-US" smtClean="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So what is in the pilot SLFS report?</a:t>
            </a:r>
            <a:endParaRPr lang="en-US" altLang="en-US" dirty="0">
              <a:latin typeface="Times New Roman" pitchFamily="18" charset="0"/>
              <a:cs typeface="Times New Roman" pitchFamily="18" charset="0"/>
            </a:endParaRP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Is </a:t>
            </a:r>
            <a:r>
              <a:rPr lang="en-US" altLang="en-US" dirty="0">
                <a:latin typeface="Times New Roman" pitchFamily="18" charset="0"/>
                <a:cs typeface="Times New Roman" pitchFamily="18" charset="0"/>
              </a:rPr>
              <a:t>SLFS a viable, efficient, and cost effective method to collect school finance data?</a:t>
            </a: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Assess </a:t>
            </a:r>
            <a:r>
              <a:rPr lang="en-US" altLang="en-US" dirty="0">
                <a:latin typeface="Times New Roman" pitchFamily="18" charset="0"/>
                <a:cs typeface="Times New Roman" pitchFamily="18" charset="0"/>
              </a:rPr>
              <a:t>the advantages and potential limitations inherent in collecting school level </a:t>
            </a:r>
            <a:r>
              <a:rPr lang="en-US" altLang="en-US" dirty="0" smtClean="0">
                <a:latin typeface="Times New Roman" pitchFamily="18" charset="0"/>
                <a:cs typeface="Times New Roman" pitchFamily="18" charset="0"/>
              </a:rPr>
              <a:t>finance data. We </a:t>
            </a:r>
            <a:r>
              <a:rPr lang="en-US" altLang="en-US" dirty="0">
                <a:latin typeface="Times New Roman" pitchFamily="18" charset="0"/>
                <a:cs typeface="Times New Roman" pitchFamily="18" charset="0"/>
              </a:rPr>
              <a:t>will describe the challenges inherent in collecting school-level finance data and the response of SEAs, NCES, and the Census Bureau to surmount these challenges. </a:t>
            </a: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Compare </a:t>
            </a:r>
            <a:r>
              <a:rPr lang="en-US" altLang="en-US" dirty="0">
                <a:latin typeface="Times New Roman" pitchFamily="18" charset="0"/>
                <a:cs typeface="Times New Roman" pitchFamily="18" charset="0"/>
              </a:rPr>
              <a:t>state administrative records containing school level finance with other sources of data;</a:t>
            </a: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Data </a:t>
            </a:r>
            <a:r>
              <a:rPr lang="en-US" altLang="en-US" dirty="0">
                <a:latin typeface="Times New Roman" pitchFamily="18" charset="0"/>
                <a:cs typeface="Times New Roman" pitchFamily="18" charset="0"/>
              </a:rPr>
              <a:t>availability; </a:t>
            </a: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Data </a:t>
            </a:r>
            <a:r>
              <a:rPr lang="en-US" altLang="en-US" dirty="0">
                <a:latin typeface="Times New Roman" pitchFamily="18" charset="0"/>
                <a:cs typeface="Times New Roman" pitchFamily="18" charset="0"/>
              </a:rPr>
              <a:t>quality: data irregularities, and the application of edit rules;</a:t>
            </a: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Ability </a:t>
            </a:r>
            <a:r>
              <a:rPr lang="en-US" altLang="en-US" dirty="0">
                <a:latin typeface="Times New Roman" pitchFamily="18" charset="0"/>
                <a:cs typeface="Times New Roman" pitchFamily="18" charset="0"/>
              </a:rPr>
              <a:t>of SEAs to utilize data collection form; </a:t>
            </a: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Ability </a:t>
            </a:r>
            <a:r>
              <a:rPr lang="en-US" altLang="en-US" dirty="0">
                <a:latin typeface="Times New Roman" pitchFamily="18" charset="0"/>
                <a:cs typeface="Times New Roman" pitchFamily="18" charset="0"/>
              </a:rPr>
              <a:t>to conform data submissions from SEAs using their own format to variables in SLFS;</a:t>
            </a:r>
          </a:p>
          <a:p>
            <a:pPr marL="285734" indent="-285734">
              <a:spcBef>
                <a:spcPct val="0"/>
              </a:spcBef>
              <a:buFont typeface="Wingdings" panose="05000000000000000000" pitchFamily="2" charset="2"/>
              <a:buChar char="Ø"/>
            </a:pPr>
            <a:r>
              <a:rPr lang="en-US" altLang="en-US" dirty="0" smtClean="0">
                <a:latin typeface="Times New Roman" pitchFamily="18" charset="0"/>
                <a:cs typeface="Times New Roman" pitchFamily="18" charset="0"/>
              </a:rPr>
              <a:t>Resources </a:t>
            </a:r>
            <a:r>
              <a:rPr lang="en-US" altLang="en-US" dirty="0">
                <a:latin typeface="Times New Roman" pitchFamily="18" charset="0"/>
                <a:cs typeface="Times New Roman" pitchFamily="18" charset="0"/>
              </a:rPr>
              <a:t>required to conduct survey. </a:t>
            </a:r>
          </a:p>
          <a:p>
            <a:pPr marL="285734" indent="-285734">
              <a:spcBef>
                <a:spcPct val="0"/>
              </a:spcBef>
              <a:buFont typeface="Wingdings" panose="05000000000000000000" pitchFamily="2" charset="2"/>
              <a:buChar char="Ø"/>
            </a:pPr>
            <a:endParaRPr lang="en-US" altLang="en-US" dirty="0" smtClean="0">
              <a:latin typeface="Times New Roman" pitchFamily="18" charset="0"/>
              <a:cs typeface="Times New Roman" pitchFamily="18" charset="0"/>
            </a:endParaRPr>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57024" indent="-291163">
              <a:defRPr>
                <a:solidFill>
                  <a:schemeClr val="tx1"/>
                </a:solidFill>
                <a:latin typeface="Arial" pitchFamily="34" charset="0"/>
              </a:defRPr>
            </a:lvl2pPr>
            <a:lvl3pPr marL="1164653" indent="-232930">
              <a:defRPr>
                <a:solidFill>
                  <a:schemeClr val="tx1"/>
                </a:solidFill>
                <a:latin typeface="Arial" pitchFamily="34" charset="0"/>
              </a:defRPr>
            </a:lvl3pPr>
            <a:lvl4pPr marL="1630514" indent="-232930">
              <a:defRPr>
                <a:solidFill>
                  <a:schemeClr val="tx1"/>
                </a:solidFill>
                <a:latin typeface="Arial" pitchFamily="34" charset="0"/>
              </a:defRPr>
            </a:lvl4pPr>
            <a:lvl5pPr marL="2096375" indent="-232930">
              <a:defRPr>
                <a:solidFill>
                  <a:schemeClr val="tx1"/>
                </a:solidFill>
                <a:latin typeface="Arial" pitchFamily="34" charset="0"/>
              </a:defRPr>
            </a:lvl5pPr>
            <a:lvl6pPr marL="2562236" indent="-232930" fontAlgn="base">
              <a:spcBef>
                <a:spcPct val="0"/>
              </a:spcBef>
              <a:spcAft>
                <a:spcPct val="0"/>
              </a:spcAft>
              <a:defRPr>
                <a:solidFill>
                  <a:schemeClr val="tx1"/>
                </a:solidFill>
                <a:latin typeface="Arial" pitchFamily="34" charset="0"/>
              </a:defRPr>
            </a:lvl6pPr>
            <a:lvl7pPr marL="3028096" indent="-232930" fontAlgn="base">
              <a:spcBef>
                <a:spcPct val="0"/>
              </a:spcBef>
              <a:spcAft>
                <a:spcPct val="0"/>
              </a:spcAft>
              <a:defRPr>
                <a:solidFill>
                  <a:schemeClr val="tx1"/>
                </a:solidFill>
                <a:latin typeface="Arial" pitchFamily="34" charset="0"/>
              </a:defRPr>
            </a:lvl7pPr>
            <a:lvl8pPr marL="3493957" indent="-232930" fontAlgn="base">
              <a:spcBef>
                <a:spcPct val="0"/>
              </a:spcBef>
              <a:spcAft>
                <a:spcPct val="0"/>
              </a:spcAft>
              <a:defRPr>
                <a:solidFill>
                  <a:schemeClr val="tx1"/>
                </a:solidFill>
                <a:latin typeface="Arial" pitchFamily="34" charset="0"/>
              </a:defRPr>
            </a:lvl8pPr>
            <a:lvl9pPr marL="3959819" indent="-232930" fontAlgn="base">
              <a:spcBef>
                <a:spcPct val="0"/>
              </a:spcBef>
              <a:spcAft>
                <a:spcPct val="0"/>
              </a:spcAft>
              <a:defRPr>
                <a:solidFill>
                  <a:schemeClr val="tx1"/>
                </a:solidFill>
                <a:latin typeface="Arial" pitchFamily="34" charset="0"/>
              </a:defRPr>
            </a:lvl9pPr>
          </a:lstStyle>
          <a:p>
            <a:pPr>
              <a:defRPr/>
            </a:pPr>
            <a:fld id="{E2C55112-9C1F-4DAD-B021-F7A2153304DF}" type="slidenum">
              <a:rPr lang="en-US" altLang="en-US" smtClean="0">
                <a:solidFill>
                  <a:prstClr val="black"/>
                </a:solidFill>
                <a:latin typeface="Calibri" pitchFamily="34" charset="0"/>
              </a:rPr>
              <a:pPr>
                <a:defRPr/>
              </a:pPr>
              <a:t>13</a:t>
            </a:fld>
            <a:endParaRPr lang="en-US" altLang="en-US" smtClean="0">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2.bin"/><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058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919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906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906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994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286000"/>
            <a:ext cx="7772400" cy="3352800"/>
          </a:xfrm>
        </p:spPr>
        <p:txBody>
          <a:bodyPr/>
          <a:lstStyle/>
          <a:p>
            <a:pPr lvl="0"/>
            <a:r>
              <a:rPr lang="en-US" noProof="0" smtClean="0"/>
              <a:t>Click icon to add table</a:t>
            </a:r>
          </a:p>
        </p:txBody>
      </p:sp>
    </p:spTree>
    <p:extLst>
      <p:ext uri="{BB962C8B-B14F-4D97-AF65-F5344CB8AC3E}">
        <p14:creationId xmlns:p14="http://schemas.microsoft.com/office/powerpoint/2010/main" val="334993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2286000"/>
            <a:ext cx="3810000" cy="3352800"/>
          </a:xfrm>
        </p:spPr>
        <p:txBody>
          <a:bodyPr/>
          <a:lstStyle/>
          <a:p>
            <a:pPr lvl="0"/>
            <a:r>
              <a:rPr lang="en-US" noProof="0" smtClean="0"/>
              <a:t>Click icon to add chart</a:t>
            </a:r>
          </a:p>
        </p:txBody>
      </p:sp>
    </p:spTree>
    <p:extLst>
      <p:ext uri="{BB962C8B-B14F-4D97-AF65-F5344CB8AC3E}">
        <p14:creationId xmlns:p14="http://schemas.microsoft.com/office/powerpoint/2010/main" val="2812060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2286000"/>
            <a:ext cx="3810000" cy="3352800"/>
          </a:xfrm>
        </p:spPr>
        <p:txBody>
          <a:bodyPr/>
          <a:lstStyle/>
          <a:p>
            <a:pPr lvl="0"/>
            <a:r>
              <a:rPr lang="en-US" noProof="0" smtClean="0"/>
              <a:t>Click icon to add chart</a:t>
            </a:r>
          </a:p>
        </p:txBody>
      </p:sp>
      <p:sp>
        <p:nvSpPr>
          <p:cNvPr id="4" name="Text Placeholder 3"/>
          <p:cNvSpPr>
            <a:spLocks noGrp="1"/>
          </p:cNvSpPr>
          <p:nvPr>
            <p:ph type="body" sz="half" idx="2"/>
          </p:nvPr>
        </p:nvSpPr>
        <p:spPr>
          <a:xfrm>
            <a:off x="46482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5257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286000"/>
            <a:ext cx="7772400" cy="3352800"/>
          </a:xfrm>
        </p:spPr>
        <p:txBody>
          <a:bodyPr/>
          <a:lstStyle/>
          <a:p>
            <a:pPr lvl="0"/>
            <a:r>
              <a:rPr lang="en-US" noProof="0" smtClean="0"/>
              <a:t>Click icon to add SmartArt graphic</a:t>
            </a:r>
          </a:p>
        </p:txBody>
      </p:sp>
    </p:spTree>
    <p:extLst>
      <p:ext uri="{BB962C8B-B14F-4D97-AF65-F5344CB8AC3E}">
        <p14:creationId xmlns:p14="http://schemas.microsoft.com/office/powerpoint/2010/main" val="4265841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2286000"/>
            <a:ext cx="7772400" cy="3352800"/>
          </a:xfrm>
        </p:spPr>
        <p:txBody>
          <a:bodyPr/>
          <a:lstStyle/>
          <a:p>
            <a:pPr lvl="0"/>
            <a:r>
              <a:rPr lang="en-US" noProof="0" smtClean="0"/>
              <a:t>Click icon to add chart</a:t>
            </a:r>
          </a:p>
        </p:txBody>
      </p:sp>
    </p:spTree>
    <p:extLst>
      <p:ext uri="{BB962C8B-B14F-4D97-AF65-F5344CB8AC3E}">
        <p14:creationId xmlns:p14="http://schemas.microsoft.com/office/powerpoint/2010/main" val="165275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286000"/>
            <a:ext cx="3810000" cy="3352800"/>
          </a:xfrm>
        </p:spPr>
        <p:txBody>
          <a:bodyPr/>
          <a:lstStyle/>
          <a:p>
            <a:pPr lvl="0"/>
            <a:r>
              <a:rPr lang="en-US" noProof="0" smtClean="0"/>
              <a:t>Click icon to add clip art</a:t>
            </a:r>
          </a:p>
        </p:txBody>
      </p:sp>
    </p:spTree>
    <p:extLst>
      <p:ext uri="{BB962C8B-B14F-4D97-AF65-F5344CB8AC3E}">
        <p14:creationId xmlns:p14="http://schemas.microsoft.com/office/powerpoint/2010/main" val="5988807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286000"/>
            <a:ext cx="3810000" cy="3352800"/>
          </a:xfrm>
        </p:spPr>
        <p:txBody>
          <a:bodyPr/>
          <a:lstStyle/>
          <a:p>
            <a:pPr lvl="0"/>
            <a:r>
              <a:rPr lang="en-US" noProof="0" smtClean="0"/>
              <a:t>Click icon to add clip art</a:t>
            </a:r>
          </a:p>
        </p:txBody>
      </p:sp>
      <p:sp>
        <p:nvSpPr>
          <p:cNvPr id="4" name="Text Placeholder 3"/>
          <p:cNvSpPr>
            <a:spLocks noGrp="1"/>
          </p:cNvSpPr>
          <p:nvPr>
            <p:ph type="body" sz="half" idx="2"/>
          </p:nvPr>
        </p:nvSpPr>
        <p:spPr>
          <a:xfrm>
            <a:off x="4648200" y="22860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234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9" descr="DoEd bar.jpg                                                   00018978Graphics Server                BFF253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914558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Object 15"/>
          <p:cNvGraphicFramePr>
            <a:graphicFrameLocks noChangeAspect="1"/>
          </p:cNvGraphicFramePr>
          <p:nvPr/>
        </p:nvGraphicFramePr>
        <p:xfrm>
          <a:off x="457200" y="5791200"/>
          <a:ext cx="2971800" cy="838200"/>
        </p:xfrm>
        <a:graphic>
          <a:graphicData uri="http://schemas.openxmlformats.org/presentationml/2006/ole">
            <mc:AlternateContent xmlns:mc="http://schemas.openxmlformats.org/markup-compatibility/2006">
              <mc:Choice xmlns:v="urn:schemas-microsoft-com:vml" Requires="v">
                <p:oleObj spid="_x0000_s2195" name="Photo Editor Photo" r:id="rId4" imgW="5714286" imgH="1790476" progId="">
                  <p:embed/>
                </p:oleObj>
              </mc:Choice>
              <mc:Fallback>
                <p:oleObj name="Photo Editor Photo" r:id="rId4" imgW="5714286" imgH="1790476"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791200"/>
                        <a:ext cx="2971800" cy="838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a:xfrm>
            <a:off x="8186738" y="6400800"/>
            <a:ext cx="957262" cy="457200"/>
          </a:xfrm>
          <a:prstGeom prst="rect">
            <a:avLst/>
          </a:prstGeom>
        </p:spPr>
        <p:txBody>
          <a:bodyPr/>
          <a:lstStyle>
            <a:lvl1pPr>
              <a:defRPr sz="1400">
                <a:solidFill>
                  <a:srgbClr val="000000"/>
                </a:solidFill>
                <a:latin typeface="+mn-lt"/>
                <a:cs typeface="Arial" charset="0"/>
              </a:defRPr>
            </a:lvl1pPr>
          </a:lstStyle>
          <a:p>
            <a:pPr fontAlgn="base">
              <a:spcBef>
                <a:spcPct val="0"/>
              </a:spcBef>
              <a:spcAft>
                <a:spcPct val="0"/>
              </a:spcAft>
              <a:defRPr/>
            </a:pPr>
            <a:fld id="{3BC2DE1F-DCAF-4A7E-9B9D-E9C413144B68}" type="datetimeFigureOut">
              <a:rPr lang="en-US"/>
              <a:pPr fontAlgn="base">
                <a:spcBef>
                  <a:spcPct val="0"/>
                </a:spcBef>
                <a:spcAft>
                  <a:spcPct val="0"/>
                </a:spcAft>
                <a:defRPr/>
              </a:pPr>
              <a:t>2/9/17</a:t>
            </a:fld>
            <a:endParaRPr lang="en-US" sz="1000" dirty="0"/>
          </a:p>
        </p:txBody>
      </p:sp>
      <p:sp>
        <p:nvSpPr>
          <p:cNvPr id="6" name="Slide Number Placeholder 3"/>
          <p:cNvSpPr>
            <a:spLocks noGrp="1"/>
          </p:cNvSpPr>
          <p:nvPr>
            <p:ph type="sldNum" sz="quarter" idx="11"/>
          </p:nvPr>
        </p:nvSpPr>
        <p:spPr>
          <a:xfrm>
            <a:off x="8174038" y="1588"/>
            <a:ext cx="762000" cy="366712"/>
          </a:xfrm>
          <a:prstGeom prst="rect">
            <a:avLst/>
          </a:prstGeom>
        </p:spPr>
        <p:txBody>
          <a:bodyPr/>
          <a:lstStyle>
            <a:lvl1pPr>
              <a:defRPr sz="1400">
                <a:solidFill>
                  <a:srgbClr val="000000"/>
                </a:solidFill>
                <a:latin typeface="+mn-lt"/>
                <a:cs typeface="Arial" charset="0"/>
              </a:defRPr>
            </a:lvl1pPr>
          </a:lstStyle>
          <a:p>
            <a:pPr fontAlgn="base">
              <a:spcBef>
                <a:spcPct val="0"/>
              </a:spcBef>
              <a:spcAft>
                <a:spcPct val="0"/>
              </a:spcAft>
              <a:defRPr/>
            </a:pPr>
            <a:fld id="{424D36EC-003C-4D06-A229-5768543695C1}" type="slidenum">
              <a:rPr lang="en-US"/>
              <a:pPr fontAlgn="base">
                <a:spcBef>
                  <a:spcPct val="0"/>
                </a:spcBef>
                <a:spcAft>
                  <a:spcPct val="0"/>
                </a:spcAft>
                <a:defRPr/>
              </a:pPr>
              <a:t>‹#›</a:t>
            </a:fld>
            <a:endParaRPr lang="en-US" sz="1000"/>
          </a:p>
        </p:txBody>
      </p:sp>
    </p:spTree>
    <p:extLst>
      <p:ext uri="{BB962C8B-B14F-4D97-AF65-F5344CB8AC3E}">
        <p14:creationId xmlns:p14="http://schemas.microsoft.com/office/powerpoint/2010/main" val="378430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250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158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860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497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753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748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670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945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674681"/>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vmlDrawing" Target="../drawings/vmlDrawing1.vml"/><Relationship Id="rId22" Type="http://schemas.openxmlformats.org/officeDocument/2006/relationships/image" Target="../media/image2.jpeg"/><Relationship Id="rId23" Type="http://schemas.openxmlformats.org/officeDocument/2006/relationships/oleObject" Target="../embeddings/oleObject1.bin"/><Relationship Id="rId24"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90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286000"/>
            <a:ext cx="777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9" descr="DoEd bar.jpg                                                   00018978Graphics Server                BFF2535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152400"/>
            <a:ext cx="914558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9" name="Object 15"/>
          <p:cNvGraphicFramePr>
            <a:graphicFrameLocks noChangeAspect="1"/>
          </p:cNvGraphicFramePr>
          <p:nvPr/>
        </p:nvGraphicFramePr>
        <p:xfrm>
          <a:off x="457200" y="5791200"/>
          <a:ext cx="2971800" cy="838200"/>
        </p:xfrm>
        <a:graphic>
          <a:graphicData uri="http://schemas.openxmlformats.org/presentationml/2006/ole">
            <mc:AlternateContent xmlns:mc="http://schemas.openxmlformats.org/markup-compatibility/2006">
              <mc:Choice xmlns:v="urn:schemas-microsoft-com:vml" Requires="v">
                <p:oleObj spid="_x0000_s1171" name="Photo Editor Photo" r:id="rId23" imgW="5714286" imgH="1790476" progId="">
                  <p:embed/>
                </p:oleObj>
              </mc:Choice>
              <mc:Fallback>
                <p:oleObj name="Photo Editor Photo" r:id="rId23" imgW="5714286" imgH="1790476" progId="">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57200" y="5791200"/>
                        <a:ext cx="2971800" cy="8382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43243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rtl="0" eaLnBrk="0" fontAlgn="base" hangingPunct="0">
        <a:spcBef>
          <a:spcPct val="0"/>
        </a:spcBef>
        <a:spcAft>
          <a:spcPct val="0"/>
        </a:spcAft>
        <a:defRPr sz="3400" b="1">
          <a:solidFill>
            <a:schemeClr val="tx2"/>
          </a:solidFill>
          <a:latin typeface="+mj-lt"/>
          <a:ea typeface="+mj-ea"/>
          <a:cs typeface="+mj-cs"/>
        </a:defRPr>
      </a:lvl1pPr>
      <a:lvl2pPr algn="l" rtl="0" eaLnBrk="0" fontAlgn="base" hangingPunct="0">
        <a:spcBef>
          <a:spcPct val="0"/>
        </a:spcBef>
        <a:spcAft>
          <a:spcPct val="0"/>
        </a:spcAft>
        <a:defRPr sz="3400" b="1">
          <a:solidFill>
            <a:schemeClr val="tx2"/>
          </a:solidFill>
          <a:latin typeface="Arial Narrow" charset="0"/>
        </a:defRPr>
      </a:lvl2pPr>
      <a:lvl3pPr algn="l" rtl="0" eaLnBrk="0" fontAlgn="base" hangingPunct="0">
        <a:spcBef>
          <a:spcPct val="0"/>
        </a:spcBef>
        <a:spcAft>
          <a:spcPct val="0"/>
        </a:spcAft>
        <a:defRPr sz="3400" b="1">
          <a:solidFill>
            <a:schemeClr val="tx2"/>
          </a:solidFill>
          <a:latin typeface="Arial Narrow" charset="0"/>
        </a:defRPr>
      </a:lvl3pPr>
      <a:lvl4pPr algn="l" rtl="0" eaLnBrk="0" fontAlgn="base" hangingPunct="0">
        <a:spcBef>
          <a:spcPct val="0"/>
        </a:spcBef>
        <a:spcAft>
          <a:spcPct val="0"/>
        </a:spcAft>
        <a:defRPr sz="3400" b="1">
          <a:solidFill>
            <a:schemeClr val="tx2"/>
          </a:solidFill>
          <a:latin typeface="Arial Narrow" charset="0"/>
        </a:defRPr>
      </a:lvl4pPr>
      <a:lvl5pPr algn="l" rtl="0" eaLnBrk="0" fontAlgn="base" hangingPunct="0">
        <a:spcBef>
          <a:spcPct val="0"/>
        </a:spcBef>
        <a:spcAft>
          <a:spcPct val="0"/>
        </a:spcAft>
        <a:defRPr sz="3400" b="1">
          <a:solidFill>
            <a:schemeClr val="tx2"/>
          </a:solidFill>
          <a:latin typeface="Arial Narrow" charset="0"/>
        </a:defRPr>
      </a:lvl5pPr>
      <a:lvl6pPr marL="457200" algn="l" rtl="0" eaLnBrk="1" fontAlgn="base" hangingPunct="1">
        <a:spcBef>
          <a:spcPct val="0"/>
        </a:spcBef>
        <a:spcAft>
          <a:spcPct val="0"/>
        </a:spcAft>
        <a:defRPr sz="3400" b="1">
          <a:solidFill>
            <a:schemeClr val="tx2"/>
          </a:solidFill>
          <a:latin typeface="Arial Narrow" charset="0"/>
        </a:defRPr>
      </a:lvl6pPr>
      <a:lvl7pPr marL="914400" algn="l" rtl="0" eaLnBrk="1" fontAlgn="base" hangingPunct="1">
        <a:spcBef>
          <a:spcPct val="0"/>
        </a:spcBef>
        <a:spcAft>
          <a:spcPct val="0"/>
        </a:spcAft>
        <a:defRPr sz="3400" b="1">
          <a:solidFill>
            <a:schemeClr val="tx2"/>
          </a:solidFill>
          <a:latin typeface="Arial Narrow" charset="0"/>
        </a:defRPr>
      </a:lvl7pPr>
      <a:lvl8pPr marL="1371600" algn="l" rtl="0" eaLnBrk="1" fontAlgn="base" hangingPunct="1">
        <a:spcBef>
          <a:spcPct val="0"/>
        </a:spcBef>
        <a:spcAft>
          <a:spcPct val="0"/>
        </a:spcAft>
        <a:defRPr sz="3400" b="1">
          <a:solidFill>
            <a:schemeClr val="tx2"/>
          </a:solidFill>
          <a:latin typeface="Arial Narrow" charset="0"/>
        </a:defRPr>
      </a:lvl8pPr>
      <a:lvl9pPr marL="1828800" algn="l" rtl="0" eaLnBrk="1" fontAlgn="base" hangingPunct="1">
        <a:spcBef>
          <a:spcPct val="0"/>
        </a:spcBef>
        <a:spcAft>
          <a:spcPct val="0"/>
        </a:spcAft>
        <a:defRPr sz="3400" b="1">
          <a:solidFill>
            <a:schemeClr val="tx2"/>
          </a:solidFill>
          <a:latin typeface="Arial Narrow"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3.bin"/><Relationship Id="rId5" Type="http://schemas.openxmlformats.org/officeDocument/2006/relationships/image" Target="../media/image3.png"/><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hyperlink" Target="mailto:Stephen.Cornman@ed.gov" TargetMode="External"/><Relationship Id="rId4" Type="http://schemas.openxmlformats.org/officeDocument/2006/relationships/hyperlink" Target="mailto:Stephen.Wheeler@census.gov"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1"/>
          <p:cNvGraphicFramePr>
            <a:graphicFrameLocks noChangeAspect="1"/>
          </p:cNvGraphicFramePr>
          <p:nvPr>
            <p:extLst>
              <p:ext uri="{D42A27DB-BD31-4B8C-83A1-F6EECF244321}">
                <p14:modId xmlns:p14="http://schemas.microsoft.com/office/powerpoint/2010/main" val="4085772532"/>
              </p:ext>
            </p:extLst>
          </p:nvPr>
        </p:nvGraphicFramePr>
        <p:xfrm>
          <a:off x="3505200" y="4572000"/>
          <a:ext cx="2065338" cy="1651000"/>
        </p:xfrm>
        <a:graphic>
          <a:graphicData uri="http://schemas.openxmlformats.org/presentationml/2006/ole">
            <mc:AlternateContent xmlns:mc="http://schemas.openxmlformats.org/markup-compatibility/2006">
              <mc:Choice xmlns:v="urn:schemas-microsoft-com:vml" Requires="v">
                <p:oleObj spid="_x0000_s3224" r:id="rId4" imgW="8324476" imgH="7132867" progId="">
                  <p:embed/>
                </p:oleObj>
              </mc:Choice>
              <mc:Fallback>
                <p:oleObj r:id="rId4" imgW="8324476" imgH="7132867"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572000"/>
                        <a:ext cx="2065338"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5" name="Subtitle 2"/>
          <p:cNvSpPr>
            <a:spLocks noGrp="1"/>
          </p:cNvSpPr>
          <p:nvPr>
            <p:ph type="subTitle" idx="1"/>
          </p:nvPr>
        </p:nvSpPr>
        <p:spPr>
          <a:xfrm>
            <a:off x="1143000" y="2667000"/>
            <a:ext cx="6400800" cy="1524000"/>
          </a:xfrm>
        </p:spPr>
        <p:txBody>
          <a:bodyPr/>
          <a:lstStyle/>
          <a:p>
            <a:pPr eaLnBrk="1" hangingPunct="1"/>
            <a:endParaRPr lang="en-US" altLang="en-US" sz="1600" b="1" dirty="0" smtClean="0">
              <a:latin typeface="Georgia" pitchFamily="18" charset="0"/>
            </a:endParaRPr>
          </a:p>
          <a:p>
            <a:pPr eaLnBrk="1" hangingPunct="1"/>
            <a:r>
              <a:rPr lang="en-US" altLang="en-US" sz="1800" dirty="0" smtClean="0">
                <a:latin typeface="Georgia" pitchFamily="18" charset="0"/>
              </a:rPr>
              <a:t>School-Level Finance Survey (SLFS)</a:t>
            </a:r>
          </a:p>
          <a:p>
            <a:pPr eaLnBrk="1" hangingPunct="1"/>
            <a:r>
              <a:rPr lang="en-US" altLang="en-US" sz="1800" dirty="0" smtClean="0">
                <a:latin typeface="Georgia" pitchFamily="18" charset="0"/>
              </a:rPr>
              <a:t>February 9, 2017</a:t>
            </a:r>
          </a:p>
          <a:p>
            <a:pPr eaLnBrk="1" hangingPunct="1"/>
            <a:r>
              <a:rPr lang="en-US" altLang="en-US" sz="1800" dirty="0" smtClean="0">
                <a:latin typeface="Georgia" pitchFamily="18" charset="0"/>
              </a:rPr>
              <a:t>Washington, DC</a:t>
            </a:r>
          </a:p>
        </p:txBody>
      </p:sp>
      <p:sp>
        <p:nvSpPr>
          <p:cNvPr id="3076" name="Title 4"/>
          <p:cNvSpPr>
            <a:spLocks noGrp="1"/>
          </p:cNvSpPr>
          <p:nvPr>
            <p:ph type="ctrTitle"/>
          </p:nvPr>
        </p:nvSpPr>
        <p:spPr>
          <a:xfrm>
            <a:off x="381000" y="1371600"/>
            <a:ext cx="8382000" cy="1066800"/>
          </a:xfrm>
        </p:spPr>
        <p:txBody>
          <a:bodyPr/>
          <a:lstStyle/>
          <a:p>
            <a:pPr algn="ctr" eaLnBrk="1" hangingPunct="1"/>
            <a:r>
              <a:rPr lang="en-US" altLang="en-US" dirty="0" smtClean="0">
                <a:latin typeface="Trebuchet MS" pitchFamily="34" charset="0"/>
              </a:rPr>
              <a:t/>
            </a:r>
            <a:br>
              <a:rPr lang="en-US" altLang="en-US" dirty="0" smtClean="0">
                <a:latin typeface="Trebuchet MS" pitchFamily="34" charset="0"/>
              </a:rPr>
            </a:br>
            <a:r>
              <a:rPr lang="en-US" altLang="en-US" dirty="0">
                <a:latin typeface="Trebuchet MS" pitchFamily="34" charset="0"/>
              </a:rPr>
              <a:t/>
            </a:r>
            <a:br>
              <a:rPr lang="en-US" altLang="en-US" dirty="0">
                <a:latin typeface="Trebuchet MS" pitchFamily="34" charset="0"/>
              </a:rPr>
            </a:br>
            <a:r>
              <a:rPr lang="en-US" altLang="en-US" dirty="0" smtClean="0">
                <a:latin typeface="Trebuchet MS" pitchFamily="34" charset="0"/>
              </a:rPr>
              <a:t/>
            </a:r>
            <a:br>
              <a:rPr lang="en-US" altLang="en-US" dirty="0" smtClean="0">
                <a:latin typeface="Trebuchet MS" pitchFamily="34" charset="0"/>
              </a:rPr>
            </a:br>
            <a:r>
              <a:rPr lang="en-US" altLang="en-US" sz="2800" dirty="0" smtClean="0">
                <a:latin typeface="Trebuchet MS" pitchFamily="34" charset="0"/>
              </a:rPr>
              <a:t>The School</a:t>
            </a:r>
            <a:r>
              <a:rPr lang="en-US" altLang="en-US" sz="2800" dirty="0" smtClean="0">
                <a:solidFill>
                  <a:schemeClr val="tx1"/>
                </a:solidFill>
                <a:latin typeface="Trebuchet MS" pitchFamily="34" charset="0"/>
              </a:rPr>
              <a:t>-</a:t>
            </a:r>
            <a:r>
              <a:rPr lang="en-US" altLang="en-US" sz="2800" dirty="0" smtClean="0">
                <a:latin typeface="Trebuchet MS" pitchFamily="34" charset="0"/>
              </a:rPr>
              <a:t>Level Finance Survey (SLFS)</a:t>
            </a:r>
            <a:br>
              <a:rPr lang="en-US" altLang="en-US" sz="2800" dirty="0" smtClean="0">
                <a:latin typeface="Trebuchet MS" pitchFamily="34" charset="0"/>
              </a:rPr>
            </a:br>
            <a:r>
              <a:rPr lang="en-US" altLang="en-US" dirty="0" smtClean="0">
                <a:latin typeface="Trebuchet MS" pitchFamily="34" charset="0"/>
              </a:rPr>
              <a:t> </a:t>
            </a:r>
            <a:r>
              <a:rPr lang="en-US" altLang="en-US" sz="3200" dirty="0" smtClean="0">
                <a:latin typeface="Trebuchet MS" pitchFamily="34" charset="0"/>
              </a:rPr>
              <a:t> </a:t>
            </a:r>
            <a:br>
              <a:rPr lang="en-US" altLang="en-US" sz="3200" dirty="0" smtClean="0">
                <a:latin typeface="Trebuchet MS" pitchFamily="34" charset="0"/>
              </a:rPr>
            </a:br>
            <a:r>
              <a:rPr lang="en-US" altLang="en-US" sz="2800" dirty="0" smtClean="0">
                <a:latin typeface="Trebuchet MS" pitchFamily="34" charset="0"/>
              </a:rPr>
              <a:t/>
            </a:r>
            <a:br>
              <a:rPr lang="en-US" altLang="en-US" sz="2800" dirty="0" smtClean="0">
                <a:latin typeface="Trebuchet MS" pitchFamily="34" charset="0"/>
              </a:rPr>
            </a:br>
            <a:endParaRPr lang="en-US" altLang="en-US" sz="2800" dirty="0" smtClean="0">
              <a:latin typeface="Trebuchet MS" pitchFamily="34" charset="0"/>
            </a:endParaRPr>
          </a:p>
        </p:txBody>
      </p:sp>
      <p:sp>
        <p:nvSpPr>
          <p:cNvPr id="3077" name="TextBox 1"/>
          <p:cNvSpPr txBox="1">
            <a:spLocks noChangeArrowheads="1"/>
          </p:cNvSpPr>
          <p:nvPr/>
        </p:nvSpPr>
        <p:spPr bwMode="auto">
          <a:xfrm>
            <a:off x="5876260" y="5715000"/>
            <a:ext cx="3124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sz="1400">
                <a:solidFill>
                  <a:schemeClr val="tx1"/>
                </a:solidFill>
                <a:latin typeface="Arial" charset="0"/>
              </a:defRPr>
            </a:lvl4pPr>
            <a:lvl5pPr marL="2057400" indent="-228600" eaLnBrk="0" hangingPunct="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algn="r" eaLnBrk="1" fontAlgn="base" hangingPunct="1">
              <a:spcBef>
                <a:spcPct val="0"/>
              </a:spcBef>
              <a:spcAft>
                <a:spcPct val="0"/>
              </a:spcAft>
              <a:buFontTx/>
              <a:buNone/>
            </a:pPr>
            <a:r>
              <a:rPr lang="en-US" altLang="en-US" sz="1200" dirty="0">
                <a:solidFill>
                  <a:srgbClr val="000000"/>
                </a:solidFill>
                <a:cs typeface="Arial" charset="0"/>
              </a:rPr>
              <a:t>Stephen Q. </a:t>
            </a:r>
            <a:r>
              <a:rPr lang="en-US" altLang="en-US" sz="1200" dirty="0" err="1" smtClean="0">
                <a:solidFill>
                  <a:srgbClr val="000000"/>
                </a:solidFill>
                <a:cs typeface="Arial" charset="0"/>
              </a:rPr>
              <a:t>Cornman</a:t>
            </a:r>
            <a:r>
              <a:rPr lang="en-US" altLang="en-US" sz="1200" dirty="0" smtClean="0">
                <a:solidFill>
                  <a:srgbClr val="000000"/>
                </a:solidFill>
                <a:cs typeface="Arial" charset="0"/>
              </a:rPr>
              <a:t>, NCES</a:t>
            </a:r>
            <a:endParaRPr lang="en-US" altLang="en-US" sz="1200" dirty="0">
              <a:solidFill>
                <a:srgbClr val="000000"/>
              </a:solidFill>
              <a:cs typeface="Arial" charset="0"/>
            </a:endParaRPr>
          </a:p>
          <a:p>
            <a:pPr algn="r" eaLnBrk="1" fontAlgn="base" hangingPunct="1">
              <a:spcBef>
                <a:spcPct val="0"/>
              </a:spcBef>
              <a:spcAft>
                <a:spcPct val="0"/>
              </a:spcAft>
              <a:buFontTx/>
              <a:buNone/>
            </a:pPr>
            <a:r>
              <a:rPr lang="en-US" altLang="en-US" sz="1200" dirty="0">
                <a:solidFill>
                  <a:srgbClr val="000000"/>
                </a:solidFill>
                <a:cs typeface="Arial" charset="0"/>
              </a:rPr>
              <a:t>Steve </a:t>
            </a:r>
            <a:r>
              <a:rPr lang="en-US" altLang="en-US" sz="1200" dirty="0" smtClean="0">
                <a:solidFill>
                  <a:srgbClr val="000000"/>
                </a:solidFill>
                <a:cs typeface="Arial" charset="0"/>
              </a:rPr>
              <a:t>Wheeler, U.S. Census Bureau</a:t>
            </a:r>
          </a:p>
          <a:p>
            <a:pPr algn="r" eaLnBrk="1" fontAlgn="base" hangingPunct="1">
              <a:spcBef>
                <a:spcPct val="0"/>
              </a:spcBef>
              <a:spcAft>
                <a:spcPct val="0"/>
              </a:spcAft>
              <a:buFontTx/>
              <a:buNone/>
            </a:pPr>
            <a:r>
              <a:rPr lang="en-US" altLang="en-US" sz="1200" dirty="0">
                <a:solidFill>
                  <a:srgbClr val="000000"/>
                </a:solidFill>
                <a:cs typeface="Arial" charset="0"/>
              </a:rPr>
              <a:t>Osei L. Ampadu, Census Bureau</a:t>
            </a:r>
          </a:p>
          <a:p>
            <a:pPr algn="r" eaLnBrk="1" fontAlgn="base" hangingPunct="1">
              <a:spcBef>
                <a:spcPct val="0"/>
              </a:spcBef>
              <a:spcAft>
                <a:spcPct val="0"/>
              </a:spcAft>
              <a:buFontTx/>
              <a:buNone/>
            </a:pPr>
            <a:r>
              <a:rPr lang="en-US" altLang="en-US" sz="1200" dirty="0">
                <a:solidFill>
                  <a:srgbClr val="000000"/>
                </a:solidFill>
                <a:cs typeface="Arial" charset="0"/>
              </a:rPr>
              <a:t>Lei Zhou, Activate Research </a:t>
            </a:r>
          </a:p>
          <a:p>
            <a:pPr algn="r" eaLnBrk="1" fontAlgn="base" hangingPunct="1">
              <a:spcBef>
                <a:spcPct val="0"/>
              </a:spcBef>
              <a:spcAft>
                <a:spcPct val="0"/>
              </a:spcAft>
              <a:buFontTx/>
              <a:buNone/>
            </a:pPr>
            <a:endParaRPr lang="en-US" altLang="en-US" sz="1200" dirty="0">
              <a:solidFill>
                <a:srgbClr val="000000"/>
              </a:solidFill>
              <a:cs typeface="Arial" charset="0"/>
            </a:endParaRPr>
          </a:p>
        </p:txBody>
      </p:sp>
    </p:spTree>
    <p:extLst>
      <p:ext uri="{BB962C8B-B14F-4D97-AF65-F5344CB8AC3E}">
        <p14:creationId xmlns:p14="http://schemas.microsoft.com/office/powerpoint/2010/main" val="3414729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848600" cy="381000"/>
          </a:xfrm>
        </p:spPr>
        <p:txBody>
          <a:bodyPr/>
          <a:lstStyle/>
          <a:p>
            <a:r>
              <a:rPr lang="en-US" sz="2400" dirty="0" smtClean="0">
                <a:latin typeface="Trebuchet MS" panose="020B0603020202020204" pitchFamily="34" charset="0"/>
              </a:rPr>
              <a:t>Similarities/ Differences between NPEFS, F-33, &amp; SLFS</a:t>
            </a:r>
            <a:endParaRPr lang="en-US" sz="2400" dirty="0">
              <a:latin typeface="Trebuchet MS" panose="020B0603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8798707"/>
              </p:ext>
            </p:extLst>
          </p:nvPr>
        </p:nvGraphicFramePr>
        <p:xfrm>
          <a:off x="685800" y="1447800"/>
          <a:ext cx="7391401" cy="4711087"/>
        </p:xfrm>
        <a:graphic>
          <a:graphicData uri="http://schemas.openxmlformats.org/drawingml/2006/table">
            <a:tbl>
              <a:tblPr firstRow="1" firstCol="1" bandRow="1">
                <a:tableStyleId>{21E4AEA4-8DFA-4A89-87EB-49C32662AFE0}</a:tableStyleId>
              </a:tblPr>
              <a:tblGrid>
                <a:gridCol w="1249251">
                  <a:extLst>
                    <a:ext uri="{9D8B030D-6E8A-4147-A177-3AD203B41FA5}">
                      <a16:colId xmlns="" xmlns:a16="http://schemas.microsoft.com/office/drawing/2014/main" val="20000"/>
                    </a:ext>
                  </a:extLst>
                </a:gridCol>
                <a:gridCol w="2061264">
                  <a:extLst>
                    <a:ext uri="{9D8B030D-6E8A-4147-A177-3AD203B41FA5}">
                      <a16:colId xmlns="" xmlns:a16="http://schemas.microsoft.com/office/drawing/2014/main" val="20002"/>
                    </a:ext>
                  </a:extLst>
                </a:gridCol>
                <a:gridCol w="2040443">
                  <a:extLst>
                    <a:ext uri="{9D8B030D-6E8A-4147-A177-3AD203B41FA5}">
                      <a16:colId xmlns="" xmlns:a16="http://schemas.microsoft.com/office/drawing/2014/main" val="20003"/>
                    </a:ext>
                  </a:extLst>
                </a:gridCol>
                <a:gridCol w="2040443">
                  <a:extLst>
                    <a:ext uri="{9D8B030D-6E8A-4147-A177-3AD203B41FA5}">
                      <a16:colId xmlns="" xmlns:a16="http://schemas.microsoft.com/office/drawing/2014/main" val="20004"/>
                    </a:ext>
                  </a:extLst>
                </a:gridCol>
              </a:tblGrid>
              <a:tr h="180399">
                <a:tc>
                  <a:txBody>
                    <a:bodyPr/>
                    <a:lstStyle/>
                    <a:p>
                      <a:pPr marL="0" marR="0">
                        <a:lnSpc>
                          <a:spcPct val="115000"/>
                        </a:lnSpc>
                        <a:spcBef>
                          <a:spcPts val="0"/>
                        </a:spcBef>
                        <a:spcAft>
                          <a:spcPts val="0"/>
                        </a:spcAft>
                      </a:pPr>
                      <a:r>
                        <a:rPr lang="en-US" sz="700" dirty="0">
                          <a:effectLst/>
                        </a:rPr>
                        <a:t> </a:t>
                      </a:r>
                      <a:endParaRPr lang="en-US" sz="7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NPEFS</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F-33</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smtClean="0">
                          <a:effectLst/>
                          <a:latin typeface="Calibri"/>
                          <a:ea typeface="Calibri"/>
                          <a:cs typeface="Times New Roman"/>
                        </a:rPr>
                        <a:t>SLFS</a:t>
                      </a:r>
                      <a:endParaRPr lang="en-US" sz="1000" dirty="0">
                        <a:effectLst/>
                        <a:latin typeface="Calibri"/>
                        <a:ea typeface="Calibri"/>
                        <a:cs typeface="Times New Roman"/>
                      </a:endParaRPr>
                    </a:p>
                  </a:txBody>
                  <a:tcPr marL="46081" marR="46081" marT="0" marB="0"/>
                </a:tc>
                <a:extLst>
                  <a:ext uri="{0D108BD9-81ED-4DB2-BD59-A6C34878D82A}">
                    <a16:rowId xmlns="" xmlns:a16="http://schemas.microsoft.com/office/drawing/2014/main" val="10000"/>
                  </a:ext>
                </a:extLst>
              </a:tr>
              <a:tr h="886401">
                <a:tc>
                  <a:txBody>
                    <a:bodyPr/>
                    <a:lstStyle/>
                    <a:p>
                      <a:pPr marL="0" marR="0">
                        <a:lnSpc>
                          <a:spcPct val="115000"/>
                        </a:lnSpc>
                        <a:spcBef>
                          <a:spcPts val="0"/>
                        </a:spcBef>
                        <a:spcAft>
                          <a:spcPts val="0"/>
                        </a:spcAft>
                      </a:pPr>
                      <a:r>
                        <a:rPr lang="en-US" sz="1000" dirty="0">
                          <a:effectLst/>
                        </a:rPr>
                        <a:t>Deadline</a:t>
                      </a: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August 15h (of following year after fiscal year end); final corrections to data due by first Tuesday in September of same year</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No formal deadline; all submissions typically received by December </a:t>
                      </a:r>
                      <a:r>
                        <a:rPr lang="en-US" sz="1000" dirty="0" smtClean="0">
                          <a:effectLst/>
                        </a:rPr>
                        <a:t>31 </a:t>
                      </a:r>
                      <a:r>
                        <a:rPr lang="en-US" sz="1000" dirty="0">
                          <a:effectLst/>
                        </a:rPr>
                        <a:t>(of following year after fiscal year end)</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latin typeface="Arial" panose="020B0604020202020204" pitchFamily="34" charset="0"/>
                          <a:ea typeface="Calibri"/>
                          <a:cs typeface="Arial" panose="020B0604020202020204" pitchFamily="34" charset="0"/>
                        </a:rPr>
                        <a:t>No formal deadline; all submissions typically received by December </a:t>
                      </a:r>
                      <a:r>
                        <a:rPr lang="en-US" sz="1000" dirty="0" smtClean="0">
                          <a:effectLst/>
                          <a:latin typeface="Arial" panose="020B0604020202020204" pitchFamily="34" charset="0"/>
                          <a:ea typeface="Calibri"/>
                          <a:cs typeface="Arial" panose="020B0604020202020204" pitchFamily="34" charset="0"/>
                        </a:rPr>
                        <a:t>31 </a:t>
                      </a:r>
                      <a:r>
                        <a:rPr lang="en-US" sz="1000" dirty="0">
                          <a:effectLst/>
                          <a:latin typeface="Arial" panose="020B0604020202020204" pitchFamily="34" charset="0"/>
                          <a:ea typeface="Calibri"/>
                          <a:cs typeface="Arial" panose="020B0604020202020204" pitchFamily="34" charset="0"/>
                        </a:rPr>
                        <a:t>(of following year after fiscal year end)</a:t>
                      </a:r>
                    </a:p>
                  </a:txBody>
                  <a:tcPr marL="68580" marR="68580" marT="0" marB="0"/>
                </a:tc>
                <a:extLst>
                  <a:ext uri="{0D108BD9-81ED-4DB2-BD59-A6C34878D82A}">
                    <a16:rowId xmlns="" xmlns:a16="http://schemas.microsoft.com/office/drawing/2014/main" val="10001"/>
                  </a:ext>
                </a:extLst>
              </a:tr>
              <a:tr h="2008150">
                <a:tc>
                  <a:txBody>
                    <a:bodyPr/>
                    <a:lstStyle/>
                    <a:p>
                      <a:pPr marL="0" marR="0">
                        <a:lnSpc>
                          <a:spcPct val="115000"/>
                        </a:lnSpc>
                        <a:spcBef>
                          <a:spcPts val="0"/>
                        </a:spcBef>
                        <a:spcAft>
                          <a:spcPts val="0"/>
                        </a:spcAft>
                      </a:pPr>
                      <a:r>
                        <a:rPr lang="en-US" sz="1000" dirty="0" smtClean="0">
                          <a:effectLst/>
                        </a:rPr>
                        <a:t>Expenditures based on revenue sources reported</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smtClean="0">
                          <a:effectLst/>
                        </a:rPr>
                        <a:t>Expenditures based on aggregate </a:t>
                      </a:r>
                      <a:r>
                        <a:rPr lang="en-US" sz="1000" dirty="0">
                          <a:effectLst/>
                        </a:rPr>
                        <a:t>Federal, State, and local funds (including funds received from private sources</a:t>
                      </a:r>
                      <a:r>
                        <a:rPr lang="en-US" sz="1000" dirty="0" smtClean="0">
                          <a:effectLst/>
                        </a:rPr>
                        <a:t>)</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000" dirty="0" smtClean="0">
                        <a:solidFill>
                          <a:schemeClr val="tx1"/>
                        </a:solidFill>
                        <a:effectLst/>
                        <a:latin typeface="Arial" panose="020B0604020202020204" pitchFamily="34" charset="0"/>
                        <a:ea typeface="Calibri"/>
                        <a:cs typeface="Arial" panose="020B0604020202020204" pitchFamily="34"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smtClean="0">
                          <a:solidFill>
                            <a:schemeClr val="tx1"/>
                          </a:solidFill>
                          <a:effectLst/>
                          <a:latin typeface="Arial" panose="020B0604020202020204" pitchFamily="34" charset="0"/>
                          <a:ea typeface="Calibri"/>
                          <a:cs typeface="Arial" panose="020B0604020202020204" pitchFamily="34" charset="0"/>
                        </a:rPr>
                        <a:t>New</a:t>
                      </a:r>
                      <a:r>
                        <a:rPr lang="en-US" sz="1000" baseline="0" dirty="0" smtClean="0">
                          <a:solidFill>
                            <a:schemeClr val="tx1"/>
                          </a:solidFill>
                          <a:effectLst/>
                          <a:latin typeface="Arial" panose="020B0604020202020204" pitchFamily="34" charset="0"/>
                          <a:ea typeface="Calibri"/>
                          <a:cs typeface="Arial" panose="020B0604020202020204" pitchFamily="34" charset="0"/>
                        </a:rPr>
                        <a:t> variables for FY 16 include expenditures based on Federal funds; and expenditures based on State and local funds, plus federal funds intended to replace local tax revenues. </a:t>
                      </a:r>
                      <a:endParaRPr lang="en-US" sz="1000" dirty="0">
                        <a:solidFill>
                          <a:schemeClr val="tx1"/>
                        </a:solidFill>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smtClean="0">
                          <a:effectLst/>
                        </a:rPr>
                        <a:t>Expenditures based on aggregate </a:t>
                      </a:r>
                      <a:r>
                        <a:rPr lang="en-US" sz="1000" dirty="0">
                          <a:effectLst/>
                        </a:rPr>
                        <a:t>Federal, State, and local funds</a:t>
                      </a:r>
                    </a:p>
                    <a:p>
                      <a:pPr marL="0" marR="0">
                        <a:lnSpc>
                          <a:spcPct val="115000"/>
                        </a:lnSpc>
                        <a:spcBef>
                          <a:spcPts val="0"/>
                        </a:spcBef>
                        <a:spcAft>
                          <a:spcPts val="0"/>
                        </a:spcAft>
                      </a:pPr>
                      <a:r>
                        <a:rPr lang="en-US" sz="1000" dirty="0">
                          <a:effectLst/>
                        </a:rPr>
                        <a:t>(including funds received from private sources</a:t>
                      </a:r>
                      <a:r>
                        <a:rPr lang="en-US" sz="1000" dirty="0" smtClean="0">
                          <a:effectLst/>
                        </a:rPr>
                        <a:t>).</a:t>
                      </a:r>
                    </a:p>
                    <a:p>
                      <a:pPr marL="0" marR="0">
                        <a:lnSpc>
                          <a:spcPct val="115000"/>
                        </a:lnSpc>
                        <a:spcBef>
                          <a:spcPts val="0"/>
                        </a:spcBef>
                        <a:spcAft>
                          <a:spcPts val="0"/>
                        </a:spcAft>
                      </a:pPr>
                      <a:endParaRPr lang="en-US" sz="1000" dirty="0" smtClean="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New</a:t>
                      </a:r>
                      <a:r>
                        <a:rPr lang="en-US" sz="1000" baseline="0" dirty="0" smtClean="0">
                          <a:effectLst/>
                          <a:latin typeface="Arial" panose="020B0604020202020204" pitchFamily="34" charset="0"/>
                          <a:ea typeface="Calibri"/>
                          <a:cs typeface="Arial" panose="020B0604020202020204" pitchFamily="34" charset="0"/>
                        </a:rPr>
                        <a:t> variables for FY 16 include expenditures based on Federal funds; and expenditures based on State and local funds including federal funds intended to replace local tax revenues.</a:t>
                      </a:r>
                      <a:endParaRPr lang="en-US" sz="1000" dirty="0">
                        <a:effectLst/>
                        <a:latin typeface="Arial" panose="020B0604020202020204" pitchFamily="34" charset="0"/>
                        <a:ea typeface="Calibri"/>
                        <a:cs typeface="Arial" panose="020B0604020202020204" pitchFamily="34" charset="0"/>
                      </a:endParaRPr>
                    </a:p>
                  </a:txBody>
                  <a:tcPr marL="46081" marR="46081" marT="0" marB="0"/>
                </a:tc>
                <a:tc>
                  <a:txBody>
                    <a:bodyPr/>
                    <a:lstStyle/>
                    <a:p>
                      <a:pPr marL="0" marR="0">
                        <a:lnSpc>
                          <a:spcPct val="115000"/>
                        </a:lnSpc>
                        <a:spcBef>
                          <a:spcPts val="0"/>
                        </a:spcBef>
                        <a:spcAft>
                          <a:spcPts val="0"/>
                        </a:spcAft>
                      </a:pPr>
                      <a:r>
                        <a:rPr lang="en-US" sz="1000" dirty="0">
                          <a:effectLst/>
                          <a:latin typeface="Arial" panose="020B0604020202020204" pitchFamily="34" charset="0"/>
                          <a:ea typeface="Calibri"/>
                          <a:cs typeface="Arial" panose="020B0604020202020204" pitchFamily="34" charset="0"/>
                        </a:rPr>
                        <a:t>Expenditures </a:t>
                      </a:r>
                      <a:r>
                        <a:rPr lang="en-US" sz="1000" dirty="0" smtClean="0">
                          <a:effectLst/>
                          <a:latin typeface="Arial" panose="020B0604020202020204" pitchFamily="34" charset="0"/>
                          <a:ea typeface="Calibri"/>
                          <a:cs typeface="Arial" panose="020B0604020202020204" pitchFamily="34" charset="0"/>
                        </a:rPr>
                        <a:t>based on aggregate </a:t>
                      </a:r>
                      <a:r>
                        <a:rPr lang="en-US" sz="1000" dirty="0">
                          <a:effectLst/>
                          <a:latin typeface="Arial" panose="020B0604020202020204" pitchFamily="34" charset="0"/>
                          <a:ea typeface="Calibri"/>
                          <a:cs typeface="Arial" panose="020B0604020202020204" pitchFamily="34" charset="0"/>
                        </a:rPr>
                        <a:t>Federal, State, and local funds</a:t>
                      </a:r>
                    </a:p>
                    <a:p>
                      <a:pPr marL="0" marR="0">
                        <a:lnSpc>
                          <a:spcPct val="115000"/>
                        </a:lnSpc>
                        <a:spcBef>
                          <a:spcPts val="0"/>
                        </a:spcBef>
                        <a:spcAft>
                          <a:spcPts val="0"/>
                        </a:spcAft>
                      </a:pPr>
                      <a:r>
                        <a:rPr lang="en-US" sz="1000" dirty="0">
                          <a:effectLst/>
                          <a:latin typeface="Arial" panose="020B0604020202020204" pitchFamily="34" charset="0"/>
                          <a:ea typeface="Calibri"/>
                          <a:cs typeface="Arial" panose="020B0604020202020204" pitchFamily="34" charset="0"/>
                        </a:rPr>
                        <a:t>(including funds received from private sources</a:t>
                      </a:r>
                      <a:r>
                        <a:rPr lang="en-US" sz="1000" dirty="0" smtClean="0">
                          <a:effectLst/>
                          <a:latin typeface="Arial" panose="020B0604020202020204" pitchFamily="34" charset="0"/>
                          <a:ea typeface="Calibri"/>
                          <a:cs typeface="Arial" panose="020B0604020202020204" pitchFamily="34" charset="0"/>
                        </a:rPr>
                        <a:t>).</a:t>
                      </a:r>
                    </a:p>
                    <a:p>
                      <a:pPr marL="0" marR="0">
                        <a:lnSpc>
                          <a:spcPct val="115000"/>
                        </a:lnSpc>
                        <a:spcBef>
                          <a:spcPts val="0"/>
                        </a:spcBef>
                        <a:spcAft>
                          <a:spcPts val="0"/>
                        </a:spcAft>
                      </a:pPr>
                      <a:endParaRPr lang="en-US" sz="1000" b="1" dirty="0" smtClean="0">
                        <a:solidFill>
                          <a:schemeClr val="tx1"/>
                        </a:solidFill>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000" b="1" dirty="0" smtClean="0">
                          <a:solidFill>
                            <a:schemeClr val="tx1"/>
                          </a:solidFill>
                          <a:effectLst/>
                          <a:latin typeface="Arial" panose="020B0604020202020204" pitchFamily="34" charset="0"/>
                          <a:ea typeface="Calibri"/>
                          <a:cs typeface="Arial" panose="020B0604020202020204" pitchFamily="34" charset="0"/>
                        </a:rPr>
                        <a:t>Exclusions:</a:t>
                      </a:r>
                      <a:r>
                        <a:rPr lang="en-US" sz="1000" b="1" baseline="0" dirty="0" smtClean="0">
                          <a:solidFill>
                            <a:schemeClr val="tx1"/>
                          </a:solidFill>
                          <a:effectLst/>
                          <a:latin typeface="Arial" panose="020B0604020202020204" pitchFamily="34" charset="0"/>
                          <a:ea typeface="Calibri"/>
                          <a:cs typeface="Arial" panose="020B0604020202020204" pitchFamily="34" charset="0"/>
                        </a:rPr>
                        <a:t> </a:t>
                      </a:r>
                      <a:r>
                        <a:rPr lang="en-US" sz="1000" b="0" baseline="0" dirty="0" smtClean="0">
                          <a:solidFill>
                            <a:schemeClr val="tx1"/>
                          </a:solidFill>
                          <a:effectLst/>
                          <a:latin typeface="Arial" panose="020B0604020202020204" pitchFamily="34" charset="0"/>
                          <a:ea typeface="Calibri"/>
                          <a:cs typeface="Arial" panose="020B0604020202020204" pitchFamily="34" charset="0"/>
                        </a:rPr>
                        <a:t>exclude</a:t>
                      </a:r>
                      <a:r>
                        <a:rPr lang="en-US" sz="1000" baseline="0" dirty="0" smtClean="0">
                          <a:solidFill>
                            <a:schemeClr val="tx1"/>
                          </a:solidFill>
                          <a:effectLst/>
                          <a:latin typeface="Arial" panose="020B0604020202020204" pitchFamily="34" charset="0"/>
                          <a:ea typeface="Calibri"/>
                          <a:cs typeface="Arial" panose="020B0604020202020204" pitchFamily="34" charset="0"/>
                        </a:rPr>
                        <a:t> </a:t>
                      </a:r>
                      <a:r>
                        <a:rPr lang="en-US" sz="1000" baseline="0" dirty="0" smtClean="0">
                          <a:effectLst/>
                          <a:latin typeface="Arial" panose="020B0604020202020204" pitchFamily="34" charset="0"/>
                          <a:ea typeface="Calibri"/>
                          <a:cs typeface="Arial" panose="020B0604020202020204" pitchFamily="34" charset="0"/>
                        </a:rPr>
                        <a:t>expenditures based on Federal funds other than federal funds intended to replace local tax revenues , pre—K, and special education. </a:t>
                      </a:r>
                      <a:endParaRPr lang="en-US" sz="1000" dirty="0">
                        <a:effectLst/>
                        <a:latin typeface="Arial" panose="020B0604020202020204" pitchFamily="34" charset="0"/>
                        <a:ea typeface="Calibri"/>
                        <a:cs typeface="Arial" panose="020B0604020202020204" pitchFamily="34" charset="0"/>
                      </a:endParaRPr>
                    </a:p>
                  </a:txBody>
                  <a:tcPr marL="68580" marR="68580" marT="0" marB="0"/>
                </a:tc>
                <a:extLst>
                  <a:ext uri="{0D108BD9-81ED-4DB2-BD59-A6C34878D82A}">
                    <a16:rowId xmlns="" xmlns:a16="http://schemas.microsoft.com/office/drawing/2014/main" val="10002"/>
                  </a:ext>
                </a:extLst>
              </a:tr>
              <a:tr h="541196">
                <a:tc>
                  <a:txBody>
                    <a:bodyPr/>
                    <a:lstStyle/>
                    <a:p>
                      <a:pPr marL="0" marR="0">
                        <a:lnSpc>
                          <a:spcPct val="115000"/>
                        </a:lnSpc>
                        <a:spcBef>
                          <a:spcPts val="0"/>
                        </a:spcBef>
                        <a:spcAft>
                          <a:spcPts val="0"/>
                        </a:spcAft>
                      </a:pPr>
                      <a:r>
                        <a:rPr lang="en-US" sz="1000" dirty="0">
                          <a:effectLst/>
                        </a:rPr>
                        <a:t>Level of finance collection</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State-level only</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LEA-level only</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School-level </a:t>
                      </a:r>
                      <a:r>
                        <a:rPr lang="en-US" sz="1000" dirty="0">
                          <a:effectLst/>
                          <a:latin typeface="Arial" panose="020B0604020202020204" pitchFamily="34" charset="0"/>
                          <a:ea typeface="Calibri"/>
                          <a:cs typeface="Arial" panose="020B0604020202020204" pitchFamily="34" charset="0"/>
                        </a:rPr>
                        <a:t>only</a:t>
                      </a:r>
                    </a:p>
                  </a:txBody>
                  <a:tcPr marL="68580" marR="68580" marT="0" marB="0"/>
                </a:tc>
                <a:extLst>
                  <a:ext uri="{0D108BD9-81ED-4DB2-BD59-A6C34878D82A}">
                    <a16:rowId xmlns="" xmlns:a16="http://schemas.microsoft.com/office/drawing/2014/main" val="10003"/>
                  </a:ext>
                </a:extLst>
              </a:tr>
              <a:tr h="754204">
                <a:tc>
                  <a:txBody>
                    <a:bodyPr/>
                    <a:lstStyle/>
                    <a:p>
                      <a:pPr marL="0" marR="0">
                        <a:lnSpc>
                          <a:spcPct val="115000"/>
                        </a:lnSpc>
                        <a:spcBef>
                          <a:spcPts val="0"/>
                        </a:spcBef>
                        <a:spcAft>
                          <a:spcPts val="0"/>
                        </a:spcAft>
                      </a:pPr>
                      <a:r>
                        <a:rPr lang="en-US" sz="1000" dirty="0">
                          <a:effectLst/>
                        </a:rPr>
                        <a:t>Level of current expenditures collection</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SEA reports current expenditure </a:t>
                      </a:r>
                      <a:r>
                        <a:rPr lang="en-US" sz="1000" dirty="0" smtClean="0">
                          <a:effectLst/>
                        </a:rPr>
                        <a:t>detail</a:t>
                      </a:r>
                      <a:r>
                        <a:rPr lang="en-US" sz="1000" baseline="0" dirty="0" smtClean="0">
                          <a:effectLst/>
                        </a:rPr>
                        <a:t> and </a:t>
                      </a:r>
                      <a:r>
                        <a:rPr lang="en-US" sz="1000" dirty="0" smtClean="0">
                          <a:effectLst/>
                        </a:rPr>
                        <a:t>current </a:t>
                      </a:r>
                      <a:r>
                        <a:rPr lang="en-US" sz="1000" dirty="0">
                          <a:effectLst/>
                        </a:rPr>
                        <a:t>expenditure </a:t>
                      </a:r>
                      <a:r>
                        <a:rPr lang="en-US" sz="1000" dirty="0" smtClean="0">
                          <a:effectLst/>
                        </a:rPr>
                        <a:t>totals</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SEA and/or LEA reports current expenditure detail; current expenditure totals calculated by survey</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latin typeface="Arial" panose="020B0604020202020204" pitchFamily="34" charset="0"/>
                          <a:ea typeface="Calibri"/>
                          <a:cs typeface="Arial" panose="020B0604020202020204" pitchFamily="34" charset="0"/>
                        </a:rPr>
                        <a:t>SEA and/or LEA reports current expenditure detail; current expenditure totals calculated by survey</a:t>
                      </a:r>
                    </a:p>
                  </a:txBody>
                  <a:tcPr marL="68580" marR="68580" marT="0" marB="0"/>
                </a:tc>
                <a:extLst>
                  <a:ext uri="{0D108BD9-81ED-4DB2-BD59-A6C34878D82A}">
                    <a16:rowId xmlns="" xmlns:a16="http://schemas.microsoft.com/office/drawing/2014/main" val="10004"/>
                  </a:ext>
                </a:extLst>
              </a:tr>
              <a:tr h="180399">
                <a:tc>
                  <a:txBody>
                    <a:bodyPr/>
                    <a:lstStyle/>
                    <a:p>
                      <a:pPr marL="0" marR="0">
                        <a:lnSpc>
                          <a:spcPct val="115000"/>
                        </a:lnSpc>
                        <a:spcBef>
                          <a:spcPts val="0"/>
                        </a:spcBef>
                        <a:spcAft>
                          <a:spcPts val="0"/>
                        </a:spcAft>
                      </a:pPr>
                      <a:r>
                        <a:rPr lang="en-US" sz="1000" dirty="0">
                          <a:effectLst/>
                        </a:rPr>
                        <a:t>Mandatory?</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a:effectLst/>
                        </a:rPr>
                        <a:t>No</a:t>
                      </a:r>
                      <a:endParaRPr lang="en-US" sz="100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a:effectLst/>
                        </a:rPr>
                        <a:t>No</a:t>
                      </a:r>
                      <a:endParaRPr lang="en-US" sz="1000" dirty="0">
                        <a:effectLst/>
                        <a:latin typeface="Calibri"/>
                        <a:ea typeface="Calibri"/>
                        <a:cs typeface="Times New Roman"/>
                      </a:endParaRPr>
                    </a:p>
                  </a:txBody>
                  <a:tcPr marL="46081" marR="46081" marT="0" marB="0"/>
                </a:tc>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No</a:t>
                      </a:r>
                      <a:endParaRPr lang="en-US" sz="1000" dirty="0">
                        <a:effectLst/>
                        <a:latin typeface="Arial" panose="020B0604020202020204" pitchFamily="34" charset="0"/>
                        <a:ea typeface="Calibri"/>
                        <a:cs typeface="Arial" panose="020B0604020202020204" pitchFamily="34" charset="0"/>
                      </a:endParaRPr>
                    </a:p>
                  </a:txBody>
                  <a:tcPr marL="46081" marR="46081" marT="0" marB="0"/>
                </a:tc>
                <a:extLst>
                  <a:ext uri="{0D108BD9-81ED-4DB2-BD59-A6C34878D82A}">
                    <a16:rowId xmlns="" xmlns:a16="http://schemas.microsoft.com/office/drawing/2014/main" val="10005"/>
                  </a:ext>
                </a:extLst>
              </a:tr>
              <a:tr h="89797">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Extensions?</a:t>
                      </a:r>
                      <a:endParaRPr lang="en-US" sz="1000" dirty="0">
                        <a:effectLst/>
                        <a:latin typeface="Arial" panose="020B0604020202020204" pitchFamily="34" charset="0"/>
                        <a:ea typeface="Calibri"/>
                        <a:cs typeface="Arial" panose="020B0604020202020204" pitchFamily="34" charset="0"/>
                      </a:endParaRPr>
                    </a:p>
                  </a:txBody>
                  <a:tcPr marL="46081" marR="46081" marT="0" marB="0"/>
                </a:tc>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No</a:t>
                      </a:r>
                      <a:endParaRPr lang="en-US" sz="1000" dirty="0">
                        <a:effectLst/>
                        <a:latin typeface="Arial" panose="020B0604020202020204" pitchFamily="34" charset="0"/>
                        <a:ea typeface="Calibri"/>
                        <a:cs typeface="Arial" panose="020B0604020202020204" pitchFamily="34" charset="0"/>
                      </a:endParaRPr>
                    </a:p>
                  </a:txBody>
                  <a:tcPr marL="46081" marR="46081" marT="0" marB="0"/>
                </a:tc>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No</a:t>
                      </a:r>
                      <a:endParaRPr lang="en-US" sz="1000" dirty="0">
                        <a:effectLst/>
                        <a:latin typeface="Arial" panose="020B0604020202020204" pitchFamily="34" charset="0"/>
                        <a:ea typeface="Calibri"/>
                        <a:cs typeface="Arial" panose="020B0604020202020204" pitchFamily="34" charset="0"/>
                      </a:endParaRPr>
                    </a:p>
                  </a:txBody>
                  <a:tcPr marL="46081" marR="46081" marT="0" marB="0"/>
                </a:tc>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Yes</a:t>
                      </a:r>
                      <a:endParaRPr lang="en-US" sz="1000" dirty="0">
                        <a:effectLst/>
                        <a:latin typeface="Arial" panose="020B0604020202020204" pitchFamily="34" charset="0"/>
                        <a:ea typeface="Calibri"/>
                        <a:cs typeface="Arial" panose="020B0604020202020204" pitchFamily="34" charset="0"/>
                      </a:endParaRPr>
                    </a:p>
                  </a:txBody>
                  <a:tcPr marL="46081" marR="46081"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93696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685800"/>
          </a:xfrm>
        </p:spPr>
        <p:txBody>
          <a:bodyPr/>
          <a:lstStyle/>
          <a:p>
            <a:r>
              <a:rPr lang="en-US" sz="2800" dirty="0" smtClean="0"/>
              <a:t>Differences in Current Expenditures between SLFS and F-33</a:t>
            </a:r>
            <a:endParaRPr lang="en-US" sz="2800" dirty="0"/>
          </a:p>
        </p:txBody>
      </p:sp>
      <p:sp>
        <p:nvSpPr>
          <p:cNvPr id="3" name="Content Placeholder 2"/>
          <p:cNvSpPr>
            <a:spLocks noGrp="1"/>
          </p:cNvSpPr>
          <p:nvPr>
            <p:ph idx="1"/>
          </p:nvPr>
        </p:nvSpPr>
        <p:spPr>
          <a:xfrm>
            <a:off x="685800" y="1600200"/>
            <a:ext cx="7772400" cy="4038600"/>
          </a:xfrm>
        </p:spPr>
        <p:txBody>
          <a:bodyPr/>
          <a:lstStyle/>
          <a:p>
            <a:r>
              <a:rPr lang="en-US" sz="2000" dirty="0" smtClean="0">
                <a:latin typeface="Georgia" panose="02040502050405020303" pitchFamily="18" charset="0"/>
              </a:rPr>
              <a:t>Current </a:t>
            </a:r>
            <a:r>
              <a:rPr lang="en-US" sz="2000" dirty="0">
                <a:latin typeface="Georgia" panose="02040502050405020303" pitchFamily="18" charset="0"/>
              </a:rPr>
              <a:t>expenditure functions that are </a:t>
            </a:r>
            <a:r>
              <a:rPr lang="en-US" sz="2000" u="sng" dirty="0">
                <a:latin typeface="Georgia" panose="02040502050405020303" pitchFamily="18" charset="0"/>
              </a:rPr>
              <a:t>not</a:t>
            </a:r>
            <a:r>
              <a:rPr lang="en-US" sz="2000" dirty="0">
                <a:latin typeface="Georgia" panose="02040502050405020303" pitchFamily="18" charset="0"/>
              </a:rPr>
              <a:t> collected on the SLFS </a:t>
            </a:r>
            <a:r>
              <a:rPr lang="en-US" sz="2000" dirty="0" smtClean="0">
                <a:latin typeface="Georgia" panose="02040502050405020303" pitchFamily="18" charset="0"/>
              </a:rPr>
              <a:t>include: </a:t>
            </a:r>
          </a:p>
          <a:p>
            <a:pPr lvl="1">
              <a:buFont typeface="Wingdings" panose="05000000000000000000" pitchFamily="2" charset="2"/>
              <a:buChar char="Ø"/>
            </a:pPr>
            <a:r>
              <a:rPr lang="en-US" sz="1600" dirty="0" smtClean="0">
                <a:solidFill>
                  <a:srgbClr val="000099"/>
                </a:solidFill>
                <a:latin typeface="Georgia" panose="02040502050405020303" pitchFamily="18" charset="0"/>
              </a:rPr>
              <a:t>general </a:t>
            </a:r>
            <a:r>
              <a:rPr lang="en-US" sz="1600" dirty="0">
                <a:solidFill>
                  <a:srgbClr val="000099"/>
                </a:solidFill>
                <a:latin typeface="Georgia" panose="02040502050405020303" pitchFamily="18" charset="0"/>
              </a:rPr>
              <a:t>administration (administration at the district level), </a:t>
            </a:r>
            <a:endParaRPr lang="en-US" sz="1600" dirty="0" smtClean="0">
              <a:solidFill>
                <a:srgbClr val="000099"/>
              </a:solidFill>
              <a:latin typeface="Georgia" panose="02040502050405020303" pitchFamily="18" charset="0"/>
            </a:endParaRPr>
          </a:p>
          <a:p>
            <a:pPr lvl="1">
              <a:buFont typeface="Wingdings" panose="05000000000000000000" pitchFamily="2" charset="2"/>
              <a:buChar char="Ø"/>
            </a:pPr>
            <a:r>
              <a:rPr lang="en-US" sz="1600" dirty="0" smtClean="0">
                <a:solidFill>
                  <a:srgbClr val="000099"/>
                </a:solidFill>
                <a:latin typeface="Georgia" panose="02040502050405020303" pitchFamily="18" charset="0"/>
              </a:rPr>
              <a:t>operation </a:t>
            </a:r>
            <a:r>
              <a:rPr lang="en-US" sz="1600" dirty="0">
                <a:solidFill>
                  <a:srgbClr val="000099"/>
                </a:solidFill>
                <a:latin typeface="Georgia" panose="02040502050405020303" pitchFamily="18" charset="0"/>
              </a:rPr>
              <a:t>and maintenance of plant expenditures, </a:t>
            </a:r>
            <a:endParaRPr lang="en-US" sz="1600" dirty="0" smtClean="0">
              <a:solidFill>
                <a:srgbClr val="000099"/>
              </a:solidFill>
              <a:latin typeface="Georgia" panose="02040502050405020303" pitchFamily="18" charset="0"/>
            </a:endParaRPr>
          </a:p>
          <a:p>
            <a:pPr lvl="1">
              <a:buFont typeface="Wingdings" panose="05000000000000000000" pitchFamily="2" charset="2"/>
              <a:buChar char="Ø"/>
            </a:pPr>
            <a:r>
              <a:rPr lang="en-US" sz="1600" dirty="0" smtClean="0">
                <a:solidFill>
                  <a:srgbClr val="000099"/>
                </a:solidFill>
                <a:latin typeface="Georgia" panose="02040502050405020303" pitchFamily="18" charset="0"/>
              </a:rPr>
              <a:t>student </a:t>
            </a:r>
            <a:r>
              <a:rPr lang="en-US" sz="1600" dirty="0">
                <a:solidFill>
                  <a:srgbClr val="000099"/>
                </a:solidFill>
                <a:latin typeface="Georgia" panose="02040502050405020303" pitchFamily="18" charset="0"/>
              </a:rPr>
              <a:t>transportation expenditures, </a:t>
            </a:r>
            <a:endParaRPr lang="en-US" sz="1600" dirty="0" smtClean="0">
              <a:solidFill>
                <a:srgbClr val="000099"/>
              </a:solidFill>
              <a:latin typeface="Georgia" panose="02040502050405020303" pitchFamily="18" charset="0"/>
            </a:endParaRPr>
          </a:p>
          <a:p>
            <a:pPr lvl="1">
              <a:buFont typeface="Wingdings" panose="05000000000000000000" pitchFamily="2" charset="2"/>
              <a:buChar char="Ø"/>
            </a:pPr>
            <a:r>
              <a:rPr lang="en-US" sz="1600" dirty="0" smtClean="0">
                <a:solidFill>
                  <a:srgbClr val="000099"/>
                </a:solidFill>
                <a:latin typeface="Georgia" panose="02040502050405020303" pitchFamily="18" charset="0"/>
              </a:rPr>
              <a:t>business/central/other </a:t>
            </a:r>
            <a:r>
              <a:rPr lang="en-US" sz="1600" dirty="0">
                <a:solidFill>
                  <a:srgbClr val="000099"/>
                </a:solidFill>
                <a:latin typeface="Georgia" panose="02040502050405020303" pitchFamily="18" charset="0"/>
              </a:rPr>
              <a:t>support services, </a:t>
            </a:r>
            <a:endParaRPr lang="en-US" sz="1600" dirty="0" smtClean="0">
              <a:solidFill>
                <a:srgbClr val="000099"/>
              </a:solidFill>
              <a:latin typeface="Georgia" panose="02040502050405020303" pitchFamily="18" charset="0"/>
            </a:endParaRPr>
          </a:p>
          <a:p>
            <a:pPr lvl="1">
              <a:buFont typeface="Wingdings" panose="05000000000000000000" pitchFamily="2" charset="2"/>
              <a:buChar char="Ø"/>
            </a:pPr>
            <a:r>
              <a:rPr lang="en-US" sz="1600" dirty="0" smtClean="0">
                <a:solidFill>
                  <a:srgbClr val="000099"/>
                </a:solidFill>
                <a:latin typeface="Georgia" panose="02040502050405020303" pitchFamily="18" charset="0"/>
              </a:rPr>
              <a:t>and </a:t>
            </a:r>
            <a:r>
              <a:rPr lang="en-US" sz="1600" dirty="0">
                <a:solidFill>
                  <a:srgbClr val="000099"/>
                </a:solidFill>
                <a:latin typeface="Georgia" panose="02040502050405020303" pitchFamily="18" charset="0"/>
              </a:rPr>
              <a:t>food service expenditures. </a:t>
            </a:r>
          </a:p>
          <a:p>
            <a:r>
              <a:rPr lang="en-US" sz="2000" dirty="0" smtClean="0">
                <a:latin typeface="Georgia" panose="02040502050405020303" pitchFamily="18" charset="0"/>
              </a:rPr>
              <a:t>These data items are components of expenditures per pupil at the state and district level.</a:t>
            </a:r>
          </a:p>
          <a:p>
            <a:r>
              <a:rPr lang="en-US" sz="2000" dirty="0" smtClean="0">
                <a:latin typeface="Georgia" panose="02040502050405020303" pitchFamily="18" charset="0"/>
              </a:rPr>
              <a:t>Furthermore</a:t>
            </a:r>
            <a:r>
              <a:rPr lang="en-US" sz="2000" dirty="0">
                <a:latin typeface="Georgia" panose="02040502050405020303" pitchFamily="18" charset="0"/>
              </a:rPr>
              <a:t>, the personnel items on SLFS only cover salaries and wages and do not collect employee benefits, which are also a significant portion of current </a:t>
            </a:r>
            <a:r>
              <a:rPr lang="en-US" sz="2000" dirty="0" smtClean="0">
                <a:latin typeface="Georgia" panose="02040502050405020303" pitchFamily="18" charset="0"/>
              </a:rPr>
              <a:t>expenditures.</a:t>
            </a:r>
            <a:endParaRPr lang="en-US" sz="2000" dirty="0">
              <a:latin typeface="Georgia" panose="02040502050405020303" pitchFamily="18" charset="0"/>
            </a:endParaRPr>
          </a:p>
          <a:p>
            <a:endParaRPr lang="en-US" sz="2000" dirty="0">
              <a:latin typeface="Georgia" panose="02040502050405020303" pitchFamily="18" charset="0"/>
            </a:endParaRPr>
          </a:p>
        </p:txBody>
      </p:sp>
    </p:spTree>
    <p:extLst>
      <p:ext uri="{BB962C8B-B14F-4D97-AF65-F5344CB8AC3E}">
        <p14:creationId xmlns:p14="http://schemas.microsoft.com/office/powerpoint/2010/main" val="106746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38200" y="990600"/>
            <a:ext cx="7620000" cy="685800"/>
          </a:xfrm>
        </p:spPr>
        <p:txBody>
          <a:bodyPr/>
          <a:lstStyle/>
          <a:p>
            <a:pPr eaLnBrk="1" hangingPunct="1"/>
            <a:r>
              <a:rPr lang="en-US" altLang="en-US" sz="2800" dirty="0" smtClean="0">
                <a:latin typeface="Trebuchet MS" pitchFamily="34" charset="0"/>
              </a:rPr>
              <a:t>Pilot SLFS</a:t>
            </a:r>
            <a:endParaRPr lang="en-US" altLang="en-US" sz="2800" dirty="0" smtClean="0">
              <a:solidFill>
                <a:srgbClr val="FF0000"/>
              </a:solidFill>
              <a:latin typeface="Georgia" pitchFamily="18" charset="0"/>
            </a:endParaRPr>
          </a:p>
        </p:txBody>
      </p:sp>
      <p:sp>
        <p:nvSpPr>
          <p:cNvPr id="7171" name="Content Placeholder 2"/>
          <p:cNvSpPr>
            <a:spLocks noGrp="1"/>
          </p:cNvSpPr>
          <p:nvPr>
            <p:ph idx="1"/>
          </p:nvPr>
        </p:nvSpPr>
        <p:spPr>
          <a:xfrm>
            <a:off x="685800" y="1905000"/>
            <a:ext cx="7772400" cy="3733800"/>
          </a:xfrm>
        </p:spPr>
        <p:txBody>
          <a:bodyPr/>
          <a:lstStyle/>
          <a:p>
            <a:pPr eaLnBrk="1" hangingPunct="1">
              <a:buClr>
                <a:srgbClr val="006600"/>
              </a:buClr>
              <a:buFont typeface="Wingdings" pitchFamily="2" charset="2"/>
              <a:buChar char="Ø"/>
            </a:pPr>
            <a:r>
              <a:rPr lang="en-US" altLang="en-US" sz="2000" dirty="0" smtClean="0">
                <a:latin typeface="Georgia" pitchFamily="18" charset="0"/>
              </a:rPr>
              <a:t>Focus of pilot: Research and Development (R&amp;D) </a:t>
            </a:r>
          </a:p>
          <a:p>
            <a:pPr eaLnBrk="1" hangingPunct="1">
              <a:buClr>
                <a:srgbClr val="006600"/>
              </a:buClr>
              <a:buFont typeface="Wingdings" pitchFamily="2" charset="2"/>
              <a:buChar char="Ø"/>
            </a:pPr>
            <a:endParaRPr lang="en-US" altLang="en-US" sz="2000" dirty="0" smtClean="0">
              <a:latin typeface="Georgia" pitchFamily="18" charset="0"/>
            </a:endParaRPr>
          </a:p>
          <a:p>
            <a:pPr eaLnBrk="1" hangingPunct="1">
              <a:buClr>
                <a:srgbClr val="006600"/>
              </a:buClr>
              <a:buFont typeface="Wingdings" pitchFamily="2" charset="2"/>
              <a:buChar char="Ø"/>
            </a:pPr>
            <a:r>
              <a:rPr lang="en-US" altLang="en-US" sz="2000" dirty="0" smtClean="0">
                <a:latin typeface="Georgia" pitchFamily="18" charset="0"/>
              </a:rPr>
              <a:t>What does R&amp;D in this context mean?</a:t>
            </a:r>
          </a:p>
          <a:p>
            <a:pPr eaLnBrk="1" hangingPunct="1">
              <a:buClr>
                <a:srgbClr val="006600"/>
              </a:buClr>
              <a:buFont typeface="Wingdings" pitchFamily="2" charset="2"/>
              <a:buChar char="Ø"/>
            </a:pPr>
            <a:endParaRPr lang="en-US" altLang="en-US" sz="2000" dirty="0" smtClean="0">
              <a:latin typeface="Georgia" pitchFamily="18" charset="0"/>
            </a:endParaRPr>
          </a:p>
          <a:p>
            <a:pPr eaLnBrk="1" hangingPunct="1">
              <a:buClr>
                <a:srgbClr val="006600"/>
              </a:buClr>
              <a:buFont typeface="Wingdings" pitchFamily="2" charset="2"/>
              <a:buChar char="Ø"/>
            </a:pPr>
            <a:r>
              <a:rPr lang="en-US" altLang="en-US" sz="2000" dirty="0" smtClean="0">
                <a:latin typeface="Georgia" pitchFamily="18" charset="0"/>
              </a:rPr>
              <a:t>Pilot SLFS is part of the R&amp;D series of reports at NCES</a:t>
            </a:r>
          </a:p>
          <a:p>
            <a:pPr lvl="1" eaLnBrk="1" hangingPunct="1">
              <a:buClr>
                <a:srgbClr val="006600"/>
              </a:buClr>
              <a:buFont typeface="Wingdings" pitchFamily="2" charset="2"/>
              <a:buChar char="§"/>
            </a:pPr>
            <a:r>
              <a:rPr lang="en-US" altLang="en-US" sz="1600" dirty="0" smtClean="0">
                <a:latin typeface="Georgia" pitchFamily="18" charset="0"/>
              </a:rPr>
              <a:t>What is the R&amp;D series of reports? </a:t>
            </a:r>
          </a:p>
          <a:p>
            <a:pPr eaLnBrk="1" hangingPunct="1"/>
            <a:endParaRPr lang="en-US" altLang="en-US" sz="2000" dirty="0" smtClean="0">
              <a:latin typeface="Georgia" pitchFamily="18" charset="0"/>
            </a:endParaRPr>
          </a:p>
          <a:p>
            <a:pPr eaLnBrk="1" hangingPunct="1">
              <a:buFont typeface="Wingdings" pitchFamily="2" charset="2"/>
              <a:buChar char="Ø"/>
            </a:pPr>
            <a:r>
              <a:rPr lang="en-US" altLang="en-US" sz="1800" dirty="0" smtClean="0">
                <a:latin typeface="Georgia" pitchFamily="18" charset="0"/>
              </a:rPr>
              <a:t>R&amp;D report to be released in Summer 2017</a:t>
            </a:r>
          </a:p>
        </p:txBody>
      </p:sp>
    </p:spTree>
    <p:extLst>
      <p:ext uri="{BB962C8B-B14F-4D97-AF65-F5344CB8AC3E}">
        <p14:creationId xmlns:p14="http://schemas.microsoft.com/office/powerpoint/2010/main" val="4223895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990600"/>
            <a:ext cx="7772400" cy="685800"/>
          </a:xfrm>
        </p:spPr>
        <p:txBody>
          <a:bodyPr/>
          <a:lstStyle/>
          <a:p>
            <a:pPr eaLnBrk="1" hangingPunct="1"/>
            <a:r>
              <a:rPr lang="en-US" altLang="en-US" sz="2800" dirty="0" smtClean="0">
                <a:latin typeface="Trebuchet MS" pitchFamily="34" charset="0"/>
              </a:rPr>
              <a:t>Pilot </a:t>
            </a:r>
            <a:r>
              <a:rPr lang="en-US" altLang="en-US" sz="2800" dirty="0" smtClean="0">
                <a:solidFill>
                  <a:schemeClr val="tx1"/>
                </a:solidFill>
                <a:latin typeface="Trebuchet MS" pitchFamily="34" charset="0"/>
              </a:rPr>
              <a:t>SLFS R&amp;D Report</a:t>
            </a:r>
            <a:endParaRPr lang="en-US" altLang="en-US" sz="2800" dirty="0" smtClean="0">
              <a:solidFill>
                <a:srgbClr val="FF0000"/>
              </a:solidFill>
            </a:endParaRPr>
          </a:p>
        </p:txBody>
      </p:sp>
      <p:sp>
        <p:nvSpPr>
          <p:cNvPr id="12291" name="Content Placeholder 2"/>
          <p:cNvSpPr>
            <a:spLocks noGrp="1"/>
          </p:cNvSpPr>
          <p:nvPr>
            <p:ph idx="1"/>
          </p:nvPr>
        </p:nvSpPr>
        <p:spPr>
          <a:xfrm>
            <a:off x="685800" y="1752600"/>
            <a:ext cx="7772400" cy="3886200"/>
          </a:xfrm>
        </p:spPr>
        <p:txBody>
          <a:bodyPr/>
          <a:lstStyle/>
          <a:p>
            <a:pPr marL="0" indent="0" eaLnBrk="1" hangingPunct="1">
              <a:buFontTx/>
              <a:buNone/>
              <a:defRPr/>
            </a:pPr>
            <a:r>
              <a:rPr lang="en-US" altLang="en-US" sz="1800" dirty="0" smtClean="0">
                <a:latin typeface="Georgia" pitchFamily="18" charset="0"/>
              </a:rPr>
              <a:t>R&amp;D report discusses the following issues:</a:t>
            </a:r>
          </a:p>
          <a:p>
            <a:pPr lvl="1" eaLnBrk="1" hangingPunct="1">
              <a:buClr>
                <a:srgbClr val="006600"/>
              </a:buClr>
              <a:buFont typeface="Wingdings" pitchFamily="2" charset="2"/>
              <a:buChar char="Ø"/>
              <a:defRPr/>
            </a:pPr>
            <a:r>
              <a:rPr lang="en-US" altLang="en-US" sz="1600" dirty="0">
                <a:latin typeface="Georgia" pitchFamily="18" charset="0"/>
              </a:rPr>
              <a:t>Is </a:t>
            </a:r>
            <a:r>
              <a:rPr lang="en-US" altLang="en-US" sz="1600" dirty="0" smtClean="0">
                <a:latin typeface="Georgia" pitchFamily="18" charset="0"/>
              </a:rPr>
              <a:t>the SLFS </a:t>
            </a:r>
            <a:r>
              <a:rPr lang="en-US" altLang="en-US" sz="1600" dirty="0">
                <a:latin typeface="Georgia" pitchFamily="18" charset="0"/>
              </a:rPr>
              <a:t>a viable, efficient, and </a:t>
            </a:r>
            <a:r>
              <a:rPr lang="en-US" altLang="en-US" sz="1600" dirty="0" smtClean="0">
                <a:latin typeface="Georgia" pitchFamily="18" charset="0"/>
              </a:rPr>
              <a:t>cost </a:t>
            </a:r>
            <a:r>
              <a:rPr lang="en-US" altLang="en-US" sz="1600" dirty="0">
                <a:latin typeface="Georgia" pitchFamily="18" charset="0"/>
              </a:rPr>
              <a:t>effective method to collect </a:t>
            </a:r>
            <a:r>
              <a:rPr lang="en-US" altLang="en-US" sz="1600" dirty="0" smtClean="0">
                <a:latin typeface="Georgia" pitchFamily="18" charset="0"/>
              </a:rPr>
              <a:t>school-level finance </a:t>
            </a:r>
            <a:r>
              <a:rPr lang="en-US" altLang="en-US" sz="1600" dirty="0">
                <a:latin typeface="Georgia" pitchFamily="18" charset="0"/>
              </a:rPr>
              <a:t>data?</a:t>
            </a:r>
          </a:p>
          <a:p>
            <a:pPr lvl="1" eaLnBrk="1" hangingPunct="1">
              <a:buClr>
                <a:srgbClr val="006600"/>
              </a:buClr>
              <a:buFont typeface="Wingdings" pitchFamily="2" charset="2"/>
              <a:buChar char="Ø"/>
              <a:defRPr/>
            </a:pPr>
            <a:r>
              <a:rPr lang="en-US" altLang="en-US" sz="1600" dirty="0" smtClean="0">
                <a:latin typeface="Georgia" pitchFamily="18" charset="0"/>
              </a:rPr>
              <a:t>Assess advantages and potential limitations of the SLFS;</a:t>
            </a:r>
          </a:p>
          <a:p>
            <a:pPr lvl="1" eaLnBrk="1" hangingPunct="1">
              <a:buClr>
                <a:srgbClr val="006600"/>
              </a:buClr>
              <a:buFont typeface="Wingdings" pitchFamily="2" charset="2"/>
              <a:buChar char="Ø"/>
              <a:defRPr/>
            </a:pPr>
            <a:r>
              <a:rPr lang="en-US" altLang="en-US" sz="1600" dirty="0" smtClean="0">
                <a:latin typeface="Georgia" pitchFamily="18" charset="0"/>
              </a:rPr>
              <a:t>Compare state administrative records containing school-level finance data with other sources of school finance data;</a:t>
            </a:r>
          </a:p>
          <a:p>
            <a:pPr lvl="1" eaLnBrk="1" hangingPunct="1">
              <a:buClr>
                <a:srgbClr val="006600"/>
              </a:buClr>
              <a:buFont typeface="Wingdings" pitchFamily="2" charset="2"/>
              <a:buChar char="Ø"/>
              <a:defRPr/>
            </a:pPr>
            <a:r>
              <a:rPr lang="en-US" altLang="en-US" sz="1600" dirty="0" smtClean="0">
                <a:latin typeface="Georgia" pitchFamily="18" charset="0"/>
              </a:rPr>
              <a:t>Data availability, data quality, and the application of edit rules;</a:t>
            </a:r>
          </a:p>
          <a:p>
            <a:pPr lvl="1" eaLnBrk="1" hangingPunct="1">
              <a:buClr>
                <a:srgbClr val="006600"/>
              </a:buClr>
              <a:buFont typeface="Wingdings" pitchFamily="2" charset="2"/>
              <a:buChar char="Ø"/>
              <a:defRPr/>
            </a:pPr>
            <a:r>
              <a:rPr lang="en-US" altLang="en-US" sz="1600" dirty="0" smtClean="0">
                <a:latin typeface="Georgia" pitchFamily="18" charset="0"/>
              </a:rPr>
              <a:t>Ability of SEAs to utilize SLFS data collection form; </a:t>
            </a:r>
          </a:p>
          <a:p>
            <a:pPr lvl="1" eaLnBrk="1" hangingPunct="1">
              <a:buClr>
                <a:srgbClr val="006600"/>
              </a:buClr>
              <a:buFont typeface="Wingdings" pitchFamily="2" charset="2"/>
              <a:buChar char="Ø"/>
              <a:defRPr/>
            </a:pPr>
            <a:r>
              <a:rPr lang="en-US" altLang="en-US" sz="1600" dirty="0" smtClean="0">
                <a:latin typeface="Georgia" pitchFamily="18" charset="0"/>
              </a:rPr>
              <a:t>Ability of SEAs to conform data submissions reporting under their own format to variables in the SLFS and;</a:t>
            </a:r>
          </a:p>
          <a:p>
            <a:pPr lvl="1" eaLnBrk="1" hangingPunct="1">
              <a:buClr>
                <a:srgbClr val="006600"/>
              </a:buClr>
              <a:buFont typeface="Wingdings" pitchFamily="2" charset="2"/>
              <a:buChar char="Ø"/>
              <a:defRPr/>
            </a:pPr>
            <a:r>
              <a:rPr lang="en-US" altLang="en-US" sz="1600" dirty="0">
                <a:latin typeface="Georgia" pitchFamily="18" charset="0"/>
              </a:rPr>
              <a:t>Resources required to conduct </a:t>
            </a:r>
            <a:r>
              <a:rPr lang="en-US" altLang="en-US" sz="1600" dirty="0" smtClean="0">
                <a:latin typeface="Georgia" pitchFamily="18" charset="0"/>
              </a:rPr>
              <a:t>survey. </a:t>
            </a:r>
          </a:p>
        </p:txBody>
      </p:sp>
    </p:spTree>
    <p:extLst>
      <p:ext uri="{BB962C8B-B14F-4D97-AF65-F5344CB8AC3E}">
        <p14:creationId xmlns:p14="http://schemas.microsoft.com/office/powerpoint/2010/main" val="462432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685800"/>
          </a:xfrm>
        </p:spPr>
        <p:txBody>
          <a:bodyPr/>
          <a:lstStyle/>
          <a:p>
            <a:r>
              <a:rPr lang="en-US" sz="2800" dirty="0" smtClean="0">
                <a:solidFill>
                  <a:schemeClr val="tx1"/>
                </a:solidFill>
                <a:latin typeface="Trebuchet MS" panose="020B0603020202020204" pitchFamily="34" charset="0"/>
              </a:rPr>
              <a:t>SLFS R&amp;D </a:t>
            </a:r>
            <a:r>
              <a:rPr lang="en-US" sz="2800" dirty="0" smtClean="0">
                <a:latin typeface="Trebuchet MS" panose="020B0603020202020204" pitchFamily="34" charset="0"/>
              </a:rPr>
              <a:t>Data Analysis</a:t>
            </a:r>
            <a:endParaRPr lang="en-US" sz="2800" dirty="0"/>
          </a:p>
        </p:txBody>
      </p:sp>
      <p:sp>
        <p:nvSpPr>
          <p:cNvPr id="3" name="Content Placeholder 2"/>
          <p:cNvSpPr>
            <a:spLocks noGrp="1"/>
          </p:cNvSpPr>
          <p:nvPr>
            <p:ph idx="1"/>
          </p:nvPr>
        </p:nvSpPr>
        <p:spPr>
          <a:xfrm>
            <a:off x="609600" y="1828800"/>
            <a:ext cx="7772400" cy="3886200"/>
          </a:xfrm>
        </p:spPr>
        <p:txBody>
          <a:bodyPr/>
          <a:lstStyle/>
          <a:p>
            <a:pPr>
              <a:buClr>
                <a:srgbClr val="006600"/>
              </a:buClr>
              <a:buFont typeface="Wingdings" panose="05000000000000000000" pitchFamily="2" charset="2"/>
              <a:buChar char="Ø"/>
            </a:pPr>
            <a:r>
              <a:rPr lang="en-US" sz="2000" dirty="0" smtClean="0">
                <a:latin typeface="Georgia" panose="02040502050405020303" pitchFamily="18" charset="0"/>
              </a:rPr>
              <a:t>Ability </a:t>
            </a:r>
            <a:r>
              <a:rPr lang="en-US" sz="2000" dirty="0">
                <a:latin typeface="Georgia" panose="02040502050405020303" pitchFamily="18" charset="0"/>
              </a:rPr>
              <a:t>to report data items </a:t>
            </a:r>
          </a:p>
          <a:p>
            <a:pPr>
              <a:buFont typeface="Wingdings" panose="05000000000000000000" pitchFamily="2" charset="2"/>
              <a:buChar char="§"/>
            </a:pPr>
            <a:r>
              <a:rPr lang="en-US" sz="1800" dirty="0" smtClean="0">
                <a:solidFill>
                  <a:srgbClr val="000099"/>
                </a:solidFill>
                <a:latin typeface="Georgia" panose="02040502050405020303" pitchFamily="18" charset="0"/>
              </a:rPr>
              <a:t>Can </a:t>
            </a:r>
            <a:r>
              <a:rPr lang="en-US" sz="1800" dirty="0">
                <a:solidFill>
                  <a:srgbClr val="000099"/>
                </a:solidFill>
                <a:latin typeface="Georgia" panose="02040502050405020303" pitchFamily="18" charset="0"/>
              </a:rPr>
              <a:t>all SEAs provide data</a:t>
            </a:r>
            <a:r>
              <a:rPr lang="en-US" sz="1800" dirty="0" smtClean="0">
                <a:solidFill>
                  <a:srgbClr val="000099"/>
                </a:solidFill>
                <a:latin typeface="Georgia" panose="02040502050405020303" pitchFamily="18" charset="0"/>
              </a:rPr>
              <a:t>?</a:t>
            </a:r>
          </a:p>
          <a:p>
            <a:pPr marL="0" indent="0">
              <a:buNone/>
            </a:pPr>
            <a:r>
              <a:rPr lang="en-US" sz="1600" dirty="0" smtClean="0">
                <a:latin typeface="Georgia" panose="02040502050405020303" pitchFamily="18" charset="0"/>
              </a:rPr>
              <a:t>FY 14: 9 out</a:t>
            </a:r>
            <a:r>
              <a:rPr lang="en-US" sz="1600" dirty="0" smtClean="0">
                <a:solidFill>
                  <a:srgbClr val="FF0000"/>
                </a:solidFill>
                <a:latin typeface="Georgia" panose="02040502050405020303" pitchFamily="18" charset="0"/>
              </a:rPr>
              <a:t> </a:t>
            </a:r>
            <a:r>
              <a:rPr lang="en-US" sz="1600" dirty="0" smtClean="0">
                <a:latin typeface="Georgia" panose="02040502050405020303" pitchFamily="18" charset="0"/>
              </a:rPr>
              <a:t>of 12 committed SEAs submitted SLFS data</a:t>
            </a:r>
          </a:p>
          <a:p>
            <a:pPr marL="0" indent="0">
              <a:buNone/>
            </a:pPr>
            <a:r>
              <a:rPr lang="en-US" sz="1600" dirty="0" smtClean="0">
                <a:latin typeface="Georgia" panose="02040502050405020303" pitchFamily="18" charset="0"/>
              </a:rPr>
              <a:t>(Colorado </a:t>
            </a:r>
            <a:r>
              <a:rPr lang="en-US" sz="1600" dirty="0">
                <a:latin typeface="Georgia" panose="02040502050405020303" pitchFamily="18" charset="0"/>
              </a:rPr>
              <a:t>and New Jersey were only able to submit </a:t>
            </a:r>
            <a:r>
              <a:rPr lang="en-US" sz="1600" dirty="0" smtClean="0">
                <a:latin typeface="Georgia" panose="02040502050405020303" pitchFamily="18" charset="0"/>
              </a:rPr>
              <a:t>SLFS data </a:t>
            </a:r>
            <a:r>
              <a:rPr lang="en-US" sz="1600" dirty="0">
                <a:latin typeface="Georgia" panose="02040502050405020303" pitchFamily="18" charset="0"/>
              </a:rPr>
              <a:t>for </a:t>
            </a:r>
            <a:r>
              <a:rPr lang="en-US" sz="1600" dirty="0" smtClean="0">
                <a:latin typeface="Georgia" panose="02040502050405020303" pitchFamily="18" charset="0"/>
              </a:rPr>
              <a:t>schools within a </a:t>
            </a:r>
            <a:r>
              <a:rPr lang="en-US" sz="1600" dirty="0">
                <a:latin typeface="Georgia" panose="02040502050405020303" pitchFamily="18" charset="0"/>
              </a:rPr>
              <a:t>subset of their </a:t>
            </a:r>
            <a:r>
              <a:rPr lang="en-US" sz="1600" dirty="0" smtClean="0">
                <a:latin typeface="Georgia" panose="02040502050405020303" pitchFamily="18" charset="0"/>
              </a:rPr>
              <a:t>LEAs.)</a:t>
            </a:r>
            <a:endParaRPr lang="en-US" sz="1600" dirty="0">
              <a:latin typeface="Georgia" panose="02040502050405020303" pitchFamily="18" charset="0"/>
            </a:endParaRPr>
          </a:p>
          <a:p>
            <a:pPr marL="0" indent="0">
              <a:buNone/>
            </a:pPr>
            <a:r>
              <a:rPr lang="en-US" sz="1600" dirty="0" smtClean="0">
                <a:latin typeface="Georgia" panose="02040502050405020303" pitchFamily="18" charset="0"/>
              </a:rPr>
              <a:t>FY 15: To date, 14 out 0f 19 committed SEAs have submitted SLFS data</a:t>
            </a:r>
            <a:endParaRPr lang="en-US" sz="1600" dirty="0">
              <a:latin typeface="Georgia" panose="02040502050405020303" pitchFamily="18" charset="0"/>
            </a:endParaRPr>
          </a:p>
          <a:p>
            <a:pPr marL="0" indent="0">
              <a:buNone/>
            </a:pPr>
            <a:r>
              <a:rPr lang="en-US" sz="1600" dirty="0" smtClean="0">
                <a:latin typeface="Georgia" panose="02040502050405020303" pitchFamily="18" charset="0"/>
              </a:rPr>
              <a:t>	</a:t>
            </a:r>
          </a:p>
          <a:p>
            <a:pPr>
              <a:buFont typeface="Wingdings" panose="05000000000000000000" pitchFamily="2" charset="2"/>
              <a:buChar char="§"/>
            </a:pPr>
            <a:r>
              <a:rPr lang="en-US" sz="1800" dirty="0" smtClean="0">
                <a:solidFill>
                  <a:srgbClr val="000099"/>
                </a:solidFill>
                <a:latin typeface="Georgia" panose="02040502050405020303" pitchFamily="18" charset="0"/>
              </a:rPr>
              <a:t>Can </a:t>
            </a:r>
            <a:r>
              <a:rPr lang="en-US" sz="1800" dirty="0">
                <a:solidFill>
                  <a:srgbClr val="000099"/>
                </a:solidFill>
                <a:latin typeface="Georgia" panose="02040502050405020303" pitchFamily="18" charset="0"/>
              </a:rPr>
              <a:t>SEAs provide data for all variables? If </a:t>
            </a:r>
            <a:r>
              <a:rPr lang="en-US" sz="1800" dirty="0" smtClean="0">
                <a:solidFill>
                  <a:srgbClr val="000099"/>
                </a:solidFill>
                <a:latin typeface="Georgia" panose="02040502050405020303" pitchFamily="18" charset="0"/>
              </a:rPr>
              <a:t>so, </a:t>
            </a:r>
            <a:r>
              <a:rPr lang="en-US" sz="1800" dirty="0">
                <a:solidFill>
                  <a:srgbClr val="000099"/>
                </a:solidFill>
                <a:latin typeface="Georgia" panose="02040502050405020303" pitchFamily="18" charset="0"/>
              </a:rPr>
              <a:t>what variables can the SEAs consistently provide data for</a:t>
            </a:r>
            <a:r>
              <a:rPr lang="en-US" sz="1800" dirty="0" smtClean="0">
                <a:solidFill>
                  <a:srgbClr val="000099"/>
                </a:solidFill>
                <a:latin typeface="Georgia" panose="02040502050405020303" pitchFamily="18" charset="0"/>
              </a:rPr>
              <a:t>?</a:t>
            </a:r>
          </a:p>
          <a:p>
            <a:pPr marL="0" indent="0">
              <a:buNone/>
            </a:pPr>
            <a:r>
              <a:rPr lang="en-US" sz="1600" dirty="0" smtClean="0">
                <a:latin typeface="Georgia" panose="02040502050405020303" pitchFamily="18" charset="0"/>
              </a:rPr>
              <a:t>FY 14:</a:t>
            </a:r>
            <a:r>
              <a:rPr lang="en-US" sz="1600" dirty="0" smtClean="0">
                <a:solidFill>
                  <a:srgbClr val="FF0000"/>
                </a:solidFill>
                <a:latin typeface="Georgia" panose="02040502050405020303" pitchFamily="18" charset="0"/>
              </a:rPr>
              <a:t> </a:t>
            </a:r>
            <a:r>
              <a:rPr lang="en-US" sz="1600" dirty="0" smtClean="0">
                <a:latin typeface="Georgia" panose="02040502050405020303" pitchFamily="18" charset="0"/>
              </a:rPr>
              <a:t>6 states </a:t>
            </a:r>
            <a:r>
              <a:rPr lang="en-US" sz="1600" dirty="0">
                <a:latin typeface="Georgia" panose="02040502050405020303" pitchFamily="18" charset="0"/>
              </a:rPr>
              <a:t>(Arkansas, Colorado, Louisiana, Maine, Ohio, and Rhode Island) reported data for all items collected by the </a:t>
            </a:r>
            <a:r>
              <a:rPr lang="en-US" sz="1600" dirty="0" smtClean="0">
                <a:latin typeface="Georgia" panose="02040502050405020303" pitchFamily="18" charset="0"/>
              </a:rPr>
              <a:t>SLFS. </a:t>
            </a:r>
            <a:endParaRPr lang="en-US" sz="1600" dirty="0">
              <a:latin typeface="Georgia" panose="02040502050405020303" pitchFamily="18" charset="0"/>
            </a:endParaRPr>
          </a:p>
          <a:p>
            <a:pPr marL="0" indent="0">
              <a:buNone/>
            </a:pPr>
            <a:r>
              <a:rPr lang="en-US" sz="1600" dirty="0">
                <a:latin typeface="Georgia" panose="02040502050405020303" pitchFamily="18" charset="0"/>
              </a:rPr>
              <a:t>3 states </a:t>
            </a:r>
            <a:r>
              <a:rPr lang="en-US" sz="1600" dirty="0" smtClean="0">
                <a:latin typeface="Georgia" panose="02040502050405020303" pitchFamily="18" charset="0"/>
              </a:rPr>
              <a:t>(Michigan</a:t>
            </a:r>
            <a:r>
              <a:rPr lang="en-US" sz="1600" dirty="0">
                <a:latin typeface="Georgia" panose="02040502050405020303" pitchFamily="18" charset="0"/>
              </a:rPr>
              <a:t>, New Jersey, and North </a:t>
            </a:r>
            <a:r>
              <a:rPr lang="en-US" sz="1600" dirty="0" smtClean="0">
                <a:latin typeface="Georgia" panose="02040502050405020303" pitchFamily="18" charset="0"/>
              </a:rPr>
              <a:t>Carolina) were able to report most but not all SLFS data items. </a:t>
            </a:r>
            <a:r>
              <a:rPr lang="en-US" sz="1600" dirty="0">
                <a:latin typeface="Georgia" panose="02040502050405020303" pitchFamily="18" charset="0"/>
              </a:rPr>
              <a:t>	</a:t>
            </a:r>
            <a:r>
              <a:rPr lang="en-US" sz="1600" dirty="0" smtClean="0"/>
              <a:t> </a:t>
            </a:r>
          </a:p>
          <a:p>
            <a:pPr marL="0" indent="0">
              <a:buNone/>
            </a:pPr>
            <a:endParaRPr lang="en-US" sz="2000" dirty="0">
              <a:latin typeface="Georgia" panose="02040502050405020303" pitchFamily="18" charset="0"/>
            </a:endParaRPr>
          </a:p>
          <a:p>
            <a:endParaRPr lang="en-US" dirty="0"/>
          </a:p>
        </p:txBody>
      </p:sp>
    </p:spTree>
    <p:extLst>
      <p:ext uri="{BB962C8B-B14F-4D97-AF65-F5344CB8AC3E}">
        <p14:creationId xmlns:p14="http://schemas.microsoft.com/office/powerpoint/2010/main" val="54007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609600"/>
          </a:xfrm>
        </p:spPr>
        <p:txBody>
          <a:bodyPr/>
          <a:lstStyle/>
          <a:p>
            <a:r>
              <a:rPr lang="en-US" sz="2800" dirty="0" smtClean="0">
                <a:solidFill>
                  <a:schemeClr val="tx1"/>
                </a:solidFill>
                <a:latin typeface="Trebuchet MS" panose="020B0603020202020204" pitchFamily="34" charset="0"/>
              </a:rPr>
              <a:t>SLFS</a:t>
            </a:r>
            <a:r>
              <a:rPr lang="en-US" sz="2800" dirty="0" smtClean="0">
                <a:solidFill>
                  <a:srgbClr val="000000"/>
                </a:solidFill>
                <a:latin typeface="Trebuchet MS" panose="020B0603020202020204" pitchFamily="34" charset="0"/>
              </a:rPr>
              <a:t> R&amp;D Data </a:t>
            </a:r>
            <a:r>
              <a:rPr lang="en-US" sz="2800" dirty="0">
                <a:solidFill>
                  <a:srgbClr val="000000"/>
                </a:solidFill>
                <a:latin typeface="Trebuchet MS" panose="020B0603020202020204" pitchFamily="34" charset="0"/>
              </a:rPr>
              <a:t>Analysis</a:t>
            </a:r>
            <a:endParaRPr lang="en-US" dirty="0"/>
          </a:p>
        </p:txBody>
      </p:sp>
      <p:sp>
        <p:nvSpPr>
          <p:cNvPr id="3" name="Content Placeholder 2"/>
          <p:cNvSpPr>
            <a:spLocks noGrp="1"/>
          </p:cNvSpPr>
          <p:nvPr>
            <p:ph idx="1"/>
          </p:nvPr>
        </p:nvSpPr>
        <p:spPr>
          <a:xfrm>
            <a:off x="685800" y="1676400"/>
            <a:ext cx="7772400" cy="3962400"/>
          </a:xfrm>
        </p:spPr>
        <p:txBody>
          <a:bodyPr/>
          <a:lstStyle/>
          <a:p>
            <a:pPr lvl="0">
              <a:buClr>
                <a:srgbClr val="006600"/>
              </a:buClr>
              <a:buFont typeface="Wingdings" panose="05000000000000000000" pitchFamily="2" charset="2"/>
              <a:buChar char="Ø"/>
            </a:pPr>
            <a:r>
              <a:rPr lang="en-US" sz="2000" dirty="0">
                <a:solidFill>
                  <a:srgbClr val="000000"/>
                </a:solidFill>
                <a:latin typeface="Georgia" panose="02040502050405020303" pitchFamily="18" charset="0"/>
              </a:rPr>
              <a:t>Ability to report data items </a:t>
            </a:r>
          </a:p>
          <a:p>
            <a:pPr>
              <a:buFont typeface="Wingdings" panose="05000000000000000000" pitchFamily="2" charset="2"/>
              <a:buChar char="§"/>
            </a:pPr>
            <a:r>
              <a:rPr lang="en-US" sz="1800" dirty="0" smtClean="0">
                <a:solidFill>
                  <a:srgbClr val="000099"/>
                </a:solidFill>
                <a:latin typeface="Georgia" panose="02040502050405020303" pitchFamily="18" charset="0"/>
              </a:rPr>
              <a:t>Can </a:t>
            </a:r>
            <a:r>
              <a:rPr lang="en-US" sz="1800" dirty="0">
                <a:solidFill>
                  <a:srgbClr val="000099"/>
                </a:solidFill>
                <a:latin typeface="Georgia" panose="02040502050405020303" pitchFamily="18" charset="0"/>
              </a:rPr>
              <a:t>SEAs properly exclude the requested exclusions for certain survey variables</a:t>
            </a:r>
            <a:r>
              <a:rPr lang="en-US" sz="1800" dirty="0" smtClean="0">
                <a:solidFill>
                  <a:srgbClr val="000099"/>
                </a:solidFill>
                <a:latin typeface="Georgia" panose="02040502050405020303" pitchFamily="18" charset="0"/>
              </a:rPr>
              <a:t>? (expenditures based on federal funds other than Impact </a:t>
            </a:r>
            <a:r>
              <a:rPr lang="en-US" sz="1800" dirty="0">
                <a:solidFill>
                  <a:srgbClr val="000099"/>
                </a:solidFill>
                <a:latin typeface="Georgia" panose="02040502050405020303" pitchFamily="18" charset="0"/>
              </a:rPr>
              <a:t>A</a:t>
            </a:r>
            <a:r>
              <a:rPr lang="en-US" sz="1800" dirty="0" smtClean="0">
                <a:solidFill>
                  <a:srgbClr val="000099"/>
                </a:solidFill>
                <a:latin typeface="Georgia" panose="02040502050405020303" pitchFamily="18" charset="0"/>
              </a:rPr>
              <a:t>id, special education expenditures, and pre-kindergarten expenditures)</a:t>
            </a:r>
          </a:p>
          <a:p>
            <a:pPr marL="0" indent="0">
              <a:buNone/>
            </a:pPr>
            <a:r>
              <a:rPr lang="en-US" sz="1600" dirty="0" smtClean="0">
                <a:latin typeface="Georgia" panose="02040502050405020303" pitchFamily="18" charset="0"/>
              </a:rPr>
              <a:t>For FY 14,</a:t>
            </a:r>
            <a:r>
              <a:rPr lang="en-US" sz="1600" dirty="0" smtClean="0">
                <a:solidFill>
                  <a:srgbClr val="FF0000"/>
                </a:solidFill>
                <a:latin typeface="Georgia" panose="02040502050405020303" pitchFamily="18" charset="0"/>
              </a:rPr>
              <a:t> </a:t>
            </a:r>
            <a:r>
              <a:rPr lang="en-US" sz="1600" dirty="0" smtClean="0">
                <a:latin typeface="Georgia" panose="02040502050405020303" pitchFamily="18" charset="0"/>
              </a:rPr>
              <a:t>eight out of </a:t>
            </a:r>
            <a:r>
              <a:rPr lang="en-US" sz="1600" dirty="0">
                <a:latin typeface="Georgia" panose="02040502050405020303" pitchFamily="18" charset="0"/>
              </a:rPr>
              <a:t>the nine reporting states were able to exclude the three types of </a:t>
            </a:r>
            <a:r>
              <a:rPr lang="en-US" sz="1600" dirty="0" smtClean="0">
                <a:latin typeface="Georgia" panose="02040502050405020303" pitchFamily="18" charset="0"/>
              </a:rPr>
              <a:t>expenditures from </a:t>
            </a:r>
            <a:r>
              <a:rPr lang="en-US" sz="1600" dirty="0">
                <a:latin typeface="Georgia" panose="02040502050405020303" pitchFamily="18" charset="0"/>
              </a:rPr>
              <a:t>all the data items that they reported. </a:t>
            </a:r>
            <a:r>
              <a:rPr lang="en-US" sz="1800" dirty="0">
                <a:latin typeface="Georgia" panose="02040502050405020303" pitchFamily="18" charset="0"/>
              </a:rPr>
              <a:t>	</a:t>
            </a:r>
            <a:endParaRPr lang="en-US" sz="1800" dirty="0" smtClean="0">
              <a:latin typeface="Georgia" panose="02040502050405020303" pitchFamily="18" charset="0"/>
            </a:endParaRPr>
          </a:p>
          <a:p>
            <a:pPr>
              <a:buFont typeface="Wingdings" panose="05000000000000000000" pitchFamily="2" charset="2"/>
              <a:buChar char="§"/>
            </a:pPr>
            <a:r>
              <a:rPr lang="en-US" sz="1800" dirty="0" smtClean="0">
                <a:solidFill>
                  <a:srgbClr val="000099"/>
                </a:solidFill>
                <a:latin typeface="Georgia" panose="02040502050405020303" pitchFamily="18" charset="0"/>
              </a:rPr>
              <a:t>Does data availability vary according to school type?             </a:t>
            </a:r>
          </a:p>
          <a:p>
            <a:pPr marL="0" indent="0">
              <a:buNone/>
            </a:pPr>
            <a:r>
              <a:rPr lang="en-US" sz="1600" dirty="0" smtClean="0">
                <a:latin typeface="Georgia" panose="02040502050405020303" pitchFamily="18" charset="0"/>
              </a:rPr>
              <a:t>Finance </a:t>
            </a:r>
            <a:r>
              <a:rPr lang="en-US" sz="1600" dirty="0">
                <a:latin typeface="Georgia" panose="02040502050405020303" pitchFamily="18" charset="0"/>
              </a:rPr>
              <a:t>data were more available from vocational schools and regular </a:t>
            </a:r>
            <a:r>
              <a:rPr lang="en-US" sz="1600" dirty="0" smtClean="0">
                <a:latin typeface="Georgia" panose="02040502050405020303" pitchFamily="18" charset="0"/>
              </a:rPr>
              <a:t>schools (high response rates) </a:t>
            </a:r>
            <a:r>
              <a:rPr lang="en-US" sz="1600" dirty="0">
                <a:latin typeface="Georgia" panose="02040502050405020303" pitchFamily="18" charset="0"/>
              </a:rPr>
              <a:t>than from special education and other/alternative </a:t>
            </a:r>
            <a:r>
              <a:rPr lang="en-US" sz="1600" dirty="0" smtClean="0">
                <a:latin typeface="Georgia" panose="02040502050405020303" pitchFamily="18" charset="0"/>
              </a:rPr>
              <a:t>schools (lower response rates).  </a:t>
            </a:r>
            <a:endParaRPr lang="en-US" sz="1600" dirty="0">
              <a:latin typeface="Georgia" panose="02040502050405020303" pitchFamily="18" charset="0"/>
            </a:endParaRPr>
          </a:p>
          <a:p>
            <a:pPr marL="0" indent="0">
              <a:buNone/>
            </a:pPr>
            <a:endParaRPr lang="en-US" sz="1600" dirty="0" smtClean="0">
              <a:latin typeface="Georgia" panose="02040502050405020303" pitchFamily="18" charset="0"/>
            </a:endParaRPr>
          </a:p>
          <a:p>
            <a:pPr marL="0" indent="0">
              <a:buNone/>
            </a:pPr>
            <a:r>
              <a:rPr lang="en-US" sz="1800" dirty="0">
                <a:solidFill>
                  <a:srgbClr val="FF0000"/>
                </a:solidFill>
                <a:latin typeface="Georgia" panose="02040502050405020303" pitchFamily="18" charset="0"/>
              </a:rPr>
              <a:t>	</a:t>
            </a:r>
            <a:endParaRPr lang="en-US" dirty="0">
              <a:solidFill>
                <a:srgbClr val="FF0000"/>
              </a:solidFill>
            </a:endParaRPr>
          </a:p>
        </p:txBody>
      </p:sp>
    </p:spTree>
    <p:extLst>
      <p:ext uri="{BB962C8B-B14F-4D97-AF65-F5344CB8AC3E}">
        <p14:creationId xmlns:p14="http://schemas.microsoft.com/office/powerpoint/2010/main" val="3833910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609600"/>
          </a:xfrm>
        </p:spPr>
        <p:txBody>
          <a:bodyPr/>
          <a:lstStyle/>
          <a:p>
            <a:pPr lvl="0"/>
            <a:r>
              <a:rPr lang="en-US" sz="2800" dirty="0" smtClean="0">
                <a:latin typeface="Trebuchet MS" panose="020B0603020202020204" pitchFamily="34" charset="0"/>
              </a:rPr>
              <a:t/>
            </a:r>
            <a:br>
              <a:rPr lang="en-US" sz="2800" dirty="0" smtClean="0">
                <a:latin typeface="Trebuchet MS" panose="020B0603020202020204" pitchFamily="34" charset="0"/>
              </a:rPr>
            </a:br>
            <a:r>
              <a:rPr lang="en-US" sz="2800" dirty="0" smtClean="0">
                <a:solidFill>
                  <a:schemeClr val="tx1"/>
                </a:solidFill>
                <a:latin typeface="Trebuchet MS" panose="020B0603020202020204" pitchFamily="34" charset="0"/>
              </a:rPr>
              <a:t>SLFS R&amp;D </a:t>
            </a:r>
            <a:r>
              <a:rPr lang="en-US" sz="2800" dirty="0" smtClean="0">
                <a:latin typeface="Trebuchet MS" panose="020B0603020202020204" pitchFamily="34" charset="0"/>
              </a:rPr>
              <a:t>Data Analysis</a:t>
            </a:r>
            <a:r>
              <a:rPr lang="en-US" sz="2800" dirty="0"/>
              <a:t/>
            </a:r>
            <a:br>
              <a:rPr lang="en-US" sz="2800" dirty="0"/>
            </a:br>
            <a:endParaRPr lang="en-US" sz="2800" dirty="0">
              <a:latin typeface="Trebuchet MS" panose="020B0603020202020204" pitchFamily="34" charset="0"/>
            </a:endParaRPr>
          </a:p>
        </p:txBody>
      </p:sp>
      <p:sp>
        <p:nvSpPr>
          <p:cNvPr id="3" name="Content Placeholder 2"/>
          <p:cNvSpPr>
            <a:spLocks noGrp="1"/>
          </p:cNvSpPr>
          <p:nvPr>
            <p:ph idx="1"/>
          </p:nvPr>
        </p:nvSpPr>
        <p:spPr>
          <a:xfrm>
            <a:off x="685800" y="1600200"/>
            <a:ext cx="7772400" cy="4419600"/>
          </a:xfrm>
        </p:spPr>
        <p:txBody>
          <a:bodyPr/>
          <a:lstStyle/>
          <a:p>
            <a:pPr>
              <a:buClr>
                <a:srgbClr val="006600"/>
              </a:buClr>
              <a:buFont typeface="Wingdings" panose="05000000000000000000" pitchFamily="2" charset="2"/>
              <a:buChar char="Ø"/>
            </a:pPr>
            <a:r>
              <a:rPr lang="en-US" sz="2000" dirty="0" smtClean="0">
                <a:latin typeface="Georgia" panose="02040502050405020303" pitchFamily="18" charset="0"/>
              </a:rPr>
              <a:t>Comparison </a:t>
            </a:r>
            <a:r>
              <a:rPr lang="en-US" sz="2000" dirty="0">
                <a:latin typeface="Georgia" panose="02040502050405020303" pitchFamily="18" charset="0"/>
              </a:rPr>
              <a:t>of SLFS with other data sources</a:t>
            </a:r>
            <a:r>
              <a:rPr lang="en-US" sz="2000" dirty="0"/>
              <a:t> </a:t>
            </a:r>
            <a:endParaRPr lang="en-US" sz="2000" dirty="0" smtClean="0"/>
          </a:p>
          <a:p>
            <a:pPr marL="0" indent="0">
              <a:buClr>
                <a:srgbClr val="006600"/>
              </a:buClr>
              <a:buNone/>
            </a:pPr>
            <a:r>
              <a:rPr lang="en-US" sz="1800" dirty="0" smtClean="0">
                <a:solidFill>
                  <a:srgbClr val="000099"/>
                </a:solidFill>
                <a:latin typeface="Georgia" panose="02040502050405020303" pitchFamily="18" charset="0"/>
              </a:rPr>
              <a:t>Comparison </a:t>
            </a:r>
            <a:r>
              <a:rPr lang="en-US" sz="1800" dirty="0">
                <a:solidFill>
                  <a:srgbClr val="000099"/>
                </a:solidFill>
                <a:latin typeface="Georgia" panose="02040502050405020303" pitchFamily="18" charset="0"/>
              </a:rPr>
              <a:t>of SLFS data with </a:t>
            </a:r>
            <a:r>
              <a:rPr lang="en-US" sz="1800" dirty="0" smtClean="0">
                <a:solidFill>
                  <a:srgbClr val="000099"/>
                </a:solidFill>
                <a:latin typeface="Georgia" panose="02040502050405020303" pitchFamily="18" charset="0"/>
              </a:rPr>
              <a:t>CCD Data </a:t>
            </a:r>
            <a:r>
              <a:rPr lang="en-US" sz="1800" dirty="0">
                <a:solidFill>
                  <a:srgbClr val="000099"/>
                </a:solidFill>
                <a:latin typeface="Georgia" panose="02040502050405020303" pitchFamily="18" charset="0"/>
              </a:rPr>
              <a:t>(</a:t>
            </a:r>
            <a:r>
              <a:rPr lang="en-US" sz="1800" dirty="0" smtClean="0">
                <a:solidFill>
                  <a:srgbClr val="000099"/>
                </a:solidFill>
                <a:latin typeface="Georgia" panose="02040502050405020303" pitchFamily="18" charset="0"/>
              </a:rPr>
              <a:t>NPEFS and  F-33)</a:t>
            </a:r>
          </a:p>
          <a:p>
            <a:pPr>
              <a:buClr>
                <a:schemeClr val="tx1"/>
              </a:buClr>
              <a:buFont typeface="Wingdings" panose="05000000000000000000" pitchFamily="2" charset="2"/>
              <a:buChar char="§"/>
            </a:pPr>
            <a:r>
              <a:rPr lang="en-US" sz="1600" dirty="0">
                <a:latin typeface="Georgia" panose="02040502050405020303" pitchFamily="18" charset="0"/>
                <a:ea typeface="Calibri"/>
              </a:rPr>
              <a:t>Comparing </a:t>
            </a:r>
            <a:r>
              <a:rPr lang="en-US" sz="1600" dirty="0" smtClean="0">
                <a:latin typeface="Georgia" panose="02040502050405020303" pitchFamily="18" charset="0"/>
                <a:ea typeface="Calibri"/>
              </a:rPr>
              <a:t>expenditures </a:t>
            </a:r>
            <a:r>
              <a:rPr lang="en-US" sz="1600" dirty="0">
                <a:latin typeface="Georgia" panose="02040502050405020303" pitchFamily="18" charset="0"/>
                <a:ea typeface="Calibri"/>
              </a:rPr>
              <a:t>for most personnel data items, the median percentage difference between SLFS and F-33 </a:t>
            </a:r>
            <a:endParaRPr lang="en-US" sz="1600" dirty="0" smtClean="0">
              <a:latin typeface="Georgia" panose="02040502050405020303" pitchFamily="18" charset="0"/>
              <a:ea typeface="Calibri"/>
            </a:endParaRPr>
          </a:p>
          <a:p>
            <a:pPr>
              <a:buClr>
                <a:schemeClr val="tx1"/>
              </a:buClr>
              <a:buFont typeface="Wingdings" panose="05000000000000000000" pitchFamily="2" charset="2"/>
              <a:buChar char="§"/>
            </a:pPr>
            <a:r>
              <a:rPr lang="en-US" sz="1600" dirty="0" smtClean="0">
                <a:latin typeface="Georgia" panose="02040502050405020303" pitchFamily="18" charset="0"/>
                <a:ea typeface="Calibri"/>
              </a:rPr>
              <a:t>Comparing expenditure </a:t>
            </a:r>
            <a:r>
              <a:rPr lang="en-US" sz="1600" dirty="0">
                <a:latin typeface="Georgia" panose="02040502050405020303" pitchFamily="18" charset="0"/>
                <a:ea typeface="Calibri"/>
              </a:rPr>
              <a:t>data </a:t>
            </a:r>
            <a:r>
              <a:rPr lang="en-US" sz="1600" dirty="0" smtClean="0">
                <a:latin typeface="Georgia" panose="02040502050405020303" pitchFamily="18" charset="0"/>
                <a:ea typeface="Calibri"/>
              </a:rPr>
              <a:t>between SLFS </a:t>
            </a:r>
            <a:r>
              <a:rPr lang="en-US" sz="1600" dirty="0">
                <a:latin typeface="Georgia" panose="02040502050405020303" pitchFamily="18" charset="0"/>
                <a:ea typeface="Calibri"/>
              </a:rPr>
              <a:t>and </a:t>
            </a:r>
            <a:r>
              <a:rPr lang="en-US" sz="1600" dirty="0" smtClean="0">
                <a:latin typeface="Georgia" panose="02040502050405020303" pitchFamily="18" charset="0"/>
                <a:ea typeface="Calibri"/>
              </a:rPr>
              <a:t>NPEFS: </a:t>
            </a:r>
          </a:p>
          <a:p>
            <a:pPr marL="0" indent="0">
              <a:buClr>
                <a:srgbClr val="006600"/>
              </a:buClr>
              <a:buNone/>
            </a:pPr>
            <a:r>
              <a:rPr lang="en-US" sz="1800" dirty="0" smtClean="0">
                <a:latin typeface="Georgia" panose="02040502050405020303" pitchFamily="18" charset="0"/>
                <a:ea typeface="Calibri"/>
              </a:rPr>
              <a:t>	D</a:t>
            </a:r>
            <a:r>
              <a:rPr lang="en-US" sz="1800" dirty="0" smtClean="0">
                <a:latin typeface="Georgia" panose="02040502050405020303" pitchFamily="18" charset="0"/>
              </a:rPr>
              <a:t>if</a:t>
            </a:r>
            <a:r>
              <a:rPr lang="en-US" sz="1600" dirty="0" smtClean="0">
                <a:latin typeface="Georgia" panose="02040502050405020303" pitchFamily="18" charset="0"/>
              </a:rPr>
              <a:t>ference in</a:t>
            </a:r>
            <a:r>
              <a:rPr lang="en-US" sz="1600" dirty="0" smtClean="0">
                <a:solidFill>
                  <a:srgbClr val="FF0000"/>
                </a:solidFill>
                <a:latin typeface="Georgia" panose="02040502050405020303" pitchFamily="18" charset="0"/>
              </a:rPr>
              <a:t> </a:t>
            </a:r>
            <a:r>
              <a:rPr lang="en-US" sz="1600" dirty="0">
                <a:latin typeface="Georgia" panose="02040502050405020303" pitchFamily="18" charset="0"/>
              </a:rPr>
              <a:t>instructional staff </a:t>
            </a:r>
            <a:r>
              <a:rPr lang="en-US" sz="1600" dirty="0" smtClean="0">
                <a:latin typeface="Georgia" panose="02040502050405020303" pitchFamily="18" charset="0"/>
              </a:rPr>
              <a:t>salaries</a:t>
            </a:r>
          </a:p>
          <a:p>
            <a:pPr marL="0" indent="0">
              <a:buClr>
                <a:srgbClr val="006600"/>
              </a:buClr>
              <a:buNone/>
            </a:pPr>
            <a:r>
              <a:rPr lang="en-US" sz="1600" dirty="0" smtClean="0">
                <a:latin typeface="Georgia" panose="02040502050405020303" pitchFamily="18" charset="0"/>
              </a:rPr>
              <a:t>	D</a:t>
            </a:r>
            <a:r>
              <a:rPr lang="en-US" sz="1600" dirty="0" smtClean="0">
                <a:latin typeface="Georgia" panose="02040502050405020303" pitchFamily="18" charset="0"/>
                <a:ea typeface="Calibri"/>
              </a:rPr>
              <a:t>ifference in teacher salaries</a:t>
            </a:r>
          </a:p>
          <a:p>
            <a:pPr marL="0" indent="0">
              <a:buClr>
                <a:srgbClr val="006600"/>
              </a:buClr>
              <a:buNone/>
            </a:pPr>
            <a:r>
              <a:rPr lang="en-US" sz="1600" dirty="0" smtClean="0">
                <a:latin typeface="Georgia" panose="02040502050405020303" pitchFamily="18" charset="0"/>
              </a:rPr>
              <a:t>	Difference in school </a:t>
            </a:r>
            <a:r>
              <a:rPr lang="en-US" sz="1600" dirty="0">
                <a:latin typeface="Georgia" panose="02040502050405020303" pitchFamily="18" charset="0"/>
              </a:rPr>
              <a:t>administration </a:t>
            </a:r>
            <a:r>
              <a:rPr lang="en-US" sz="1600" dirty="0" smtClean="0">
                <a:latin typeface="Georgia" panose="02040502050405020303" pitchFamily="18" charset="0"/>
              </a:rPr>
              <a:t>salaries</a:t>
            </a:r>
          </a:p>
          <a:p>
            <a:pPr marL="0" indent="0">
              <a:buClr>
                <a:srgbClr val="006600"/>
              </a:buClr>
              <a:buNone/>
            </a:pPr>
            <a:r>
              <a:rPr lang="en-US" sz="1800" dirty="0">
                <a:solidFill>
                  <a:srgbClr val="000099"/>
                </a:solidFill>
                <a:latin typeface="Georgia" panose="02040502050405020303" pitchFamily="18" charset="0"/>
              </a:rPr>
              <a:t>Comparison of SLFS data with other sources of school finance data </a:t>
            </a:r>
          </a:p>
          <a:p>
            <a:pPr marL="0" indent="0">
              <a:buClr>
                <a:srgbClr val="006600"/>
              </a:buClr>
              <a:buNone/>
            </a:pPr>
            <a:r>
              <a:rPr lang="en-US" sz="1800" dirty="0">
                <a:solidFill>
                  <a:srgbClr val="000099"/>
                </a:solidFill>
                <a:latin typeface="Georgia" panose="02040502050405020303" pitchFamily="18" charset="0"/>
              </a:rPr>
              <a:t>(CRDC and NEA data)</a:t>
            </a:r>
          </a:p>
          <a:p>
            <a:pPr>
              <a:buClr>
                <a:schemeClr val="tx1"/>
              </a:buClr>
              <a:buFont typeface="Wingdings" panose="05000000000000000000" pitchFamily="2" charset="2"/>
              <a:buChar char="§"/>
            </a:pPr>
            <a:r>
              <a:rPr lang="en-US" sz="1600" dirty="0">
                <a:latin typeface="Georgia" panose="02040502050405020303" pitchFamily="18" charset="0"/>
                <a:ea typeface="Calibri"/>
              </a:rPr>
              <a:t>Comparing expenditure data between SLFS and </a:t>
            </a:r>
            <a:r>
              <a:rPr lang="en-US" sz="1600" dirty="0" smtClean="0">
                <a:latin typeface="Georgia" panose="02040502050405020303" pitchFamily="18" charset="0"/>
                <a:ea typeface="Calibri"/>
              </a:rPr>
              <a:t>CRDC</a:t>
            </a:r>
          </a:p>
          <a:p>
            <a:pPr>
              <a:buClr>
                <a:schemeClr val="tx1"/>
              </a:buClr>
              <a:buFont typeface="Wingdings" panose="05000000000000000000" pitchFamily="2" charset="2"/>
              <a:buChar char="§"/>
            </a:pPr>
            <a:r>
              <a:rPr lang="en-US" sz="1600" dirty="0">
                <a:latin typeface="Georgia" panose="02040502050405020303" pitchFamily="18" charset="0"/>
                <a:ea typeface="Calibri"/>
              </a:rPr>
              <a:t>Comparing teacher salary data between SLFS and NEA</a:t>
            </a:r>
            <a:endParaRPr lang="en-US" sz="1600" dirty="0">
              <a:latin typeface="Georgia" panose="02040502050405020303" pitchFamily="18" charset="0"/>
            </a:endParaRPr>
          </a:p>
        </p:txBody>
      </p:sp>
    </p:spTree>
    <p:extLst>
      <p:ext uri="{BB962C8B-B14F-4D97-AF65-F5344CB8AC3E}">
        <p14:creationId xmlns:p14="http://schemas.microsoft.com/office/powerpoint/2010/main" val="2512216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533400"/>
          </a:xfrm>
        </p:spPr>
        <p:txBody>
          <a:bodyPr/>
          <a:lstStyle/>
          <a:p>
            <a:r>
              <a:rPr lang="en-US" sz="2800" dirty="0">
                <a:latin typeface="Trebuchet MS" panose="020B0603020202020204" pitchFamily="34" charset="0"/>
              </a:rPr>
              <a:t>SLFS Data Analysis</a:t>
            </a:r>
          </a:p>
        </p:txBody>
      </p:sp>
      <p:sp>
        <p:nvSpPr>
          <p:cNvPr id="3" name="Content Placeholder 2"/>
          <p:cNvSpPr>
            <a:spLocks noGrp="1"/>
          </p:cNvSpPr>
          <p:nvPr>
            <p:ph idx="1"/>
          </p:nvPr>
        </p:nvSpPr>
        <p:spPr>
          <a:xfrm>
            <a:off x="685800" y="1752600"/>
            <a:ext cx="7772400" cy="3886200"/>
          </a:xfrm>
        </p:spPr>
        <p:txBody>
          <a:bodyPr/>
          <a:lstStyle/>
          <a:p>
            <a:pPr eaLnBrk="1" fontAlgn="b" hangingPunct="1"/>
            <a:r>
              <a:rPr lang="en-US" sz="2000" dirty="0" smtClean="0">
                <a:solidFill>
                  <a:srgbClr val="000099"/>
                </a:solidFill>
                <a:latin typeface="Georgia" panose="02040502050405020303" pitchFamily="18" charset="0"/>
              </a:rPr>
              <a:t>Comparison of total </a:t>
            </a:r>
            <a:r>
              <a:rPr lang="en-US" sz="2000" dirty="0">
                <a:solidFill>
                  <a:srgbClr val="000099"/>
                </a:solidFill>
                <a:latin typeface="Georgia" panose="02040502050405020303" pitchFamily="18" charset="0"/>
              </a:rPr>
              <a:t>current expenditure for </a:t>
            </a:r>
            <a:r>
              <a:rPr lang="en-US" sz="2000" dirty="0" smtClean="0">
                <a:solidFill>
                  <a:srgbClr val="000099"/>
                </a:solidFill>
                <a:latin typeface="Georgia" panose="02040502050405020303" pitchFamily="18" charset="0"/>
              </a:rPr>
              <a:t>schools reporting </a:t>
            </a:r>
            <a:r>
              <a:rPr lang="en-US" sz="2000" dirty="0">
                <a:solidFill>
                  <a:srgbClr val="000099"/>
                </a:solidFill>
                <a:latin typeface="Georgia" panose="02040502050405020303" pitchFamily="18" charset="0"/>
              </a:rPr>
              <a:t>for both F-33  and </a:t>
            </a:r>
            <a:r>
              <a:rPr lang="en-US" sz="2000" dirty="0" smtClean="0">
                <a:solidFill>
                  <a:srgbClr val="000099"/>
                </a:solidFill>
                <a:latin typeface="Georgia" panose="02040502050405020303" pitchFamily="18" charset="0"/>
              </a:rPr>
              <a:t>SLFS (sample of states) </a:t>
            </a:r>
            <a:endParaRPr lang="en-US" sz="2000" dirty="0">
              <a:solidFill>
                <a:srgbClr val="000099"/>
              </a:solidFill>
              <a:latin typeface="Georgia" panose="02040502050405020303" pitchFamily="18" charset="0"/>
            </a:endParaRPr>
          </a:p>
          <a:p>
            <a:pPr lvl="1" eaLnBrk="1" fontAlgn="b" hangingPunct="1">
              <a:buFont typeface="Wingdings" panose="05000000000000000000" pitchFamily="2" charset="2"/>
              <a:buChar char="Ø"/>
            </a:pPr>
            <a:r>
              <a:rPr lang="en-US" sz="1600" dirty="0" smtClean="0">
                <a:latin typeface="Georgia" panose="02040502050405020303" pitchFamily="18" charset="0"/>
              </a:rPr>
              <a:t>SLFS </a:t>
            </a:r>
            <a:r>
              <a:rPr lang="en-US" sz="1600" dirty="0">
                <a:latin typeface="Georgia" panose="02040502050405020303" pitchFamily="18" charset="0"/>
              </a:rPr>
              <a:t>as a portion of total current expenditures</a:t>
            </a:r>
          </a:p>
          <a:p>
            <a:pPr lvl="1" eaLnBrk="1" fontAlgn="b" hangingPunct="1">
              <a:buFont typeface="Wingdings" panose="05000000000000000000" pitchFamily="2" charset="2"/>
              <a:buChar char="Ø"/>
            </a:pPr>
            <a:r>
              <a:rPr lang="en-US" sz="1600" dirty="0" smtClean="0">
                <a:latin typeface="Georgia" panose="02040502050405020303" pitchFamily="18" charset="0"/>
              </a:rPr>
              <a:t>Percentage of current expenditures remaining </a:t>
            </a:r>
            <a:r>
              <a:rPr lang="en-US" sz="1600" dirty="0">
                <a:latin typeface="Georgia" panose="02040502050405020303" pitchFamily="18" charset="0"/>
              </a:rPr>
              <a:t>as LEA or central</a:t>
            </a:r>
          </a:p>
          <a:p>
            <a:r>
              <a:rPr lang="en-US" sz="2000" dirty="0" smtClean="0">
                <a:solidFill>
                  <a:srgbClr val="000099"/>
                </a:solidFill>
                <a:latin typeface="Georgia" panose="02040502050405020303" pitchFamily="18" charset="0"/>
              </a:rPr>
              <a:t>Comparison of </a:t>
            </a:r>
            <a:r>
              <a:rPr lang="en-US" sz="2000" dirty="0">
                <a:solidFill>
                  <a:srgbClr val="000099"/>
                </a:solidFill>
                <a:latin typeface="Georgia" panose="02040502050405020303" pitchFamily="18" charset="0"/>
              </a:rPr>
              <a:t>p</a:t>
            </a:r>
            <a:r>
              <a:rPr lang="en-US" sz="2000" dirty="0" smtClean="0">
                <a:solidFill>
                  <a:srgbClr val="000099"/>
                </a:solidFill>
                <a:latin typeface="Georgia" panose="02040502050405020303" pitchFamily="18" charset="0"/>
              </a:rPr>
              <a:t>ersonnel </a:t>
            </a:r>
            <a:r>
              <a:rPr lang="en-US" sz="2000" dirty="0">
                <a:solidFill>
                  <a:srgbClr val="000099"/>
                </a:solidFill>
                <a:latin typeface="Georgia" panose="02040502050405020303" pitchFamily="18" charset="0"/>
              </a:rPr>
              <a:t>e</a:t>
            </a:r>
            <a:r>
              <a:rPr lang="en-US" sz="2000" dirty="0" smtClean="0">
                <a:solidFill>
                  <a:srgbClr val="000099"/>
                </a:solidFill>
                <a:latin typeface="Georgia" panose="02040502050405020303" pitchFamily="18" charset="0"/>
              </a:rPr>
              <a:t>xpenditures for schools reporting on F-33 and SLFS</a:t>
            </a:r>
            <a:r>
              <a:rPr lang="en-US" sz="2000" dirty="0">
                <a:solidFill>
                  <a:srgbClr val="000099"/>
                </a:solidFill>
                <a:latin typeface="Georgia" panose="02040502050405020303" pitchFamily="18" charset="0"/>
              </a:rPr>
              <a:t> </a:t>
            </a:r>
            <a:r>
              <a:rPr lang="en-US" sz="2000" dirty="0" smtClean="0">
                <a:solidFill>
                  <a:srgbClr val="000099"/>
                </a:solidFill>
                <a:latin typeface="Georgia" panose="02040502050405020303" pitchFamily="18" charset="0"/>
              </a:rPr>
              <a:t>(sample of districts)</a:t>
            </a:r>
          </a:p>
          <a:p>
            <a:pPr lvl="1" eaLnBrk="1" fontAlgn="b" hangingPunct="1">
              <a:buFont typeface="Wingdings" panose="05000000000000000000" pitchFamily="2" charset="2"/>
              <a:buChar char="Ø"/>
            </a:pPr>
            <a:r>
              <a:rPr lang="en-US" sz="1600" dirty="0">
                <a:latin typeface="Georgia" panose="02040502050405020303" pitchFamily="18" charset="0"/>
              </a:rPr>
              <a:t>Total personnel salaries in SLFS as a percentage of total current expenditures  </a:t>
            </a:r>
          </a:p>
          <a:p>
            <a:pPr lvl="1" eaLnBrk="1" fontAlgn="b" hangingPunct="1">
              <a:buFont typeface="Wingdings" panose="05000000000000000000" pitchFamily="2" charset="2"/>
              <a:buChar char="Ø"/>
            </a:pPr>
            <a:r>
              <a:rPr lang="en-US" sz="1600" dirty="0">
                <a:latin typeface="Georgia" panose="02040502050405020303" pitchFamily="18" charset="0"/>
              </a:rPr>
              <a:t>Total personnel salaries in F-33 as a percentage of total current expenditures </a:t>
            </a:r>
          </a:p>
          <a:p>
            <a:pPr lvl="1"/>
            <a:endParaRPr lang="en-US" sz="2000" dirty="0" smtClean="0">
              <a:latin typeface="Georgia" panose="02040502050405020303" pitchFamily="18" charset="0"/>
            </a:endParaRPr>
          </a:p>
          <a:p>
            <a:endParaRPr lang="en-US" sz="2000" dirty="0">
              <a:latin typeface="Georgia" panose="02040502050405020303" pitchFamily="18" charset="0"/>
            </a:endParaRPr>
          </a:p>
        </p:txBody>
      </p:sp>
    </p:spTree>
    <p:extLst>
      <p:ext uri="{BB962C8B-B14F-4D97-AF65-F5344CB8AC3E}">
        <p14:creationId xmlns:p14="http://schemas.microsoft.com/office/powerpoint/2010/main" val="3074157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990600"/>
            <a:ext cx="7772400" cy="685800"/>
          </a:xfrm>
        </p:spPr>
        <p:txBody>
          <a:bodyPr/>
          <a:lstStyle/>
          <a:p>
            <a:pPr eaLnBrk="1" hangingPunct="1"/>
            <a:r>
              <a:rPr lang="en-US" altLang="en-US" sz="2800" dirty="0" smtClean="0">
                <a:latin typeface="Trebuchet MS" pitchFamily="34" charset="0"/>
              </a:rPr>
              <a:t>Contact Information</a:t>
            </a:r>
            <a:endParaRPr lang="en-US" altLang="en-US" sz="2800" dirty="0" smtClean="0"/>
          </a:p>
        </p:txBody>
      </p:sp>
      <p:sp>
        <p:nvSpPr>
          <p:cNvPr id="18435" name="Content Placeholder 2"/>
          <p:cNvSpPr>
            <a:spLocks noGrp="1"/>
          </p:cNvSpPr>
          <p:nvPr>
            <p:ph idx="1"/>
          </p:nvPr>
        </p:nvSpPr>
        <p:spPr>
          <a:xfrm>
            <a:off x="685800" y="1828800"/>
            <a:ext cx="7772400" cy="3733800"/>
          </a:xfrm>
        </p:spPr>
        <p:txBody>
          <a:bodyPr/>
          <a:lstStyle/>
          <a:p>
            <a:pPr eaLnBrk="1" hangingPunct="1">
              <a:buClr>
                <a:srgbClr val="008000"/>
              </a:buClr>
              <a:buSzPct val="75000"/>
              <a:buFont typeface="Wingdings" pitchFamily="2" charset="2"/>
              <a:buChar char="Ø"/>
            </a:pPr>
            <a:r>
              <a:rPr lang="en-US" altLang="en-US" sz="1600" dirty="0" smtClean="0">
                <a:latin typeface="Georgia" pitchFamily="18" charset="0"/>
              </a:rPr>
              <a:t>Stephen Cornman (NCES)</a:t>
            </a:r>
          </a:p>
          <a:p>
            <a:pPr marL="457200" lvl="1" indent="0" eaLnBrk="1" hangingPunct="1">
              <a:buClr>
                <a:srgbClr val="008000"/>
              </a:buClr>
              <a:buSzPct val="75000"/>
              <a:buFontTx/>
              <a:buNone/>
            </a:pPr>
            <a:r>
              <a:rPr lang="en-US" altLang="en-US" sz="1600" dirty="0" smtClean="0">
                <a:latin typeface="Georgia" pitchFamily="18" charset="0"/>
              </a:rPr>
              <a:t>Project Director: NPEFS, F-33, and SLFS</a:t>
            </a:r>
          </a:p>
          <a:p>
            <a:pPr marL="457200" lvl="1" indent="0" eaLnBrk="1" hangingPunct="1">
              <a:buClr>
                <a:srgbClr val="008000"/>
              </a:buClr>
              <a:buSzPct val="75000"/>
              <a:buFontTx/>
              <a:buNone/>
            </a:pPr>
            <a:r>
              <a:rPr lang="en-US" altLang="en-US" sz="1600" dirty="0" smtClean="0">
                <a:latin typeface="Georgia" pitchFamily="18" charset="0"/>
              </a:rPr>
              <a:t>Email: </a:t>
            </a:r>
            <a:r>
              <a:rPr lang="en-US" altLang="en-US" sz="1600" dirty="0" smtClean="0">
                <a:latin typeface="Georgia" pitchFamily="18" charset="0"/>
                <a:hlinkClick r:id="rId3"/>
              </a:rPr>
              <a:t>Stephen.Cornman@ed.gov</a:t>
            </a:r>
            <a:endParaRPr lang="en-US" altLang="en-US" sz="1600" dirty="0" smtClean="0">
              <a:latin typeface="Georgia" pitchFamily="18" charset="0"/>
            </a:endParaRPr>
          </a:p>
          <a:p>
            <a:pPr marL="457200" lvl="1" indent="0" eaLnBrk="1" hangingPunct="1">
              <a:buClr>
                <a:srgbClr val="008000"/>
              </a:buClr>
              <a:buSzPct val="75000"/>
              <a:buFontTx/>
              <a:buNone/>
            </a:pPr>
            <a:r>
              <a:rPr lang="en-US" altLang="en-US" sz="1600" dirty="0" smtClean="0">
                <a:latin typeface="Georgia" pitchFamily="18" charset="0"/>
              </a:rPr>
              <a:t>Phone: (202) 245-7753</a:t>
            </a:r>
          </a:p>
          <a:p>
            <a:pPr eaLnBrk="1" hangingPunct="1">
              <a:buClr>
                <a:srgbClr val="008000"/>
              </a:buClr>
              <a:buSzPct val="75000"/>
              <a:buFont typeface="Wingdings" pitchFamily="2" charset="2"/>
              <a:buChar char="Ø"/>
            </a:pPr>
            <a:r>
              <a:rPr lang="en-US" altLang="en-US" sz="1600" dirty="0" smtClean="0">
                <a:latin typeface="Georgia" pitchFamily="18" charset="0"/>
              </a:rPr>
              <a:t>Stephen Wheeler (U.S. Census Bureau)</a:t>
            </a:r>
          </a:p>
          <a:p>
            <a:pPr marL="457200" lvl="1" indent="0" eaLnBrk="1" hangingPunct="1">
              <a:buClr>
                <a:srgbClr val="008000"/>
              </a:buClr>
              <a:buSzPct val="75000"/>
              <a:buFontTx/>
              <a:buNone/>
            </a:pPr>
            <a:r>
              <a:rPr lang="en-US" altLang="en-US" sz="1600" dirty="0" smtClean="0">
                <a:latin typeface="Georgia" pitchFamily="18" charset="0"/>
              </a:rPr>
              <a:t>Project Manager, F-33, and SLFS</a:t>
            </a:r>
          </a:p>
          <a:p>
            <a:pPr marL="457200" lvl="1" indent="0" eaLnBrk="1" hangingPunct="1">
              <a:buClr>
                <a:srgbClr val="008000"/>
              </a:buClr>
              <a:buSzPct val="75000"/>
              <a:buFontTx/>
              <a:buNone/>
            </a:pPr>
            <a:r>
              <a:rPr lang="en-US" altLang="en-US" sz="1600" dirty="0" smtClean="0">
                <a:latin typeface="Georgia" pitchFamily="18" charset="0"/>
              </a:rPr>
              <a:t>Email: </a:t>
            </a:r>
            <a:r>
              <a:rPr lang="en-US" altLang="en-US" sz="1600" dirty="0" smtClean="0">
                <a:latin typeface="Georgia" pitchFamily="18" charset="0"/>
                <a:hlinkClick r:id="rId4"/>
              </a:rPr>
              <a:t>Stephen.Wheeler@census.gov</a:t>
            </a:r>
            <a:endParaRPr lang="en-US" altLang="en-US" sz="1600" dirty="0" smtClean="0">
              <a:latin typeface="Georgia" pitchFamily="18" charset="0"/>
            </a:endParaRPr>
          </a:p>
          <a:p>
            <a:pPr marL="457200" lvl="1" indent="0" eaLnBrk="1" hangingPunct="1">
              <a:buClr>
                <a:srgbClr val="008000"/>
              </a:buClr>
              <a:buSzPct val="75000"/>
              <a:buFontTx/>
              <a:buNone/>
            </a:pPr>
            <a:r>
              <a:rPr lang="en-US" altLang="en-US" sz="1600" dirty="0" smtClean="0">
                <a:latin typeface="Georgia" pitchFamily="18" charset="0"/>
              </a:rPr>
              <a:t>Phone: (301) 763-9950</a:t>
            </a:r>
          </a:p>
          <a:p>
            <a:pPr eaLnBrk="1" hangingPunct="1">
              <a:buClr>
                <a:srgbClr val="008000"/>
              </a:buClr>
              <a:buSzPct val="75000"/>
              <a:buFont typeface="Wingdings" pitchFamily="2" charset="2"/>
              <a:buChar char="Ø"/>
            </a:pPr>
            <a:r>
              <a:rPr lang="en-US" altLang="en-US" sz="1600" dirty="0" smtClean="0">
                <a:latin typeface="Georgia" pitchFamily="18" charset="0"/>
              </a:rPr>
              <a:t>Osei Ampadu (U.S. Census Bureau)</a:t>
            </a:r>
          </a:p>
          <a:p>
            <a:pPr marL="457200" lvl="1" indent="0" eaLnBrk="1" hangingPunct="1">
              <a:buClr>
                <a:srgbClr val="008000"/>
              </a:buClr>
              <a:buSzPct val="75000"/>
              <a:buFontTx/>
              <a:buNone/>
            </a:pPr>
            <a:r>
              <a:rPr lang="en-US" altLang="en-US" sz="1600" dirty="0" smtClean="0">
                <a:latin typeface="Georgia" pitchFamily="18" charset="0"/>
              </a:rPr>
              <a:t>Technical Advisor</a:t>
            </a:r>
          </a:p>
          <a:p>
            <a:pPr marL="457200" lvl="1" indent="0" eaLnBrk="1" hangingPunct="1">
              <a:buClr>
                <a:srgbClr val="008000"/>
              </a:buClr>
              <a:buSzPct val="75000"/>
              <a:buFontTx/>
              <a:buNone/>
            </a:pPr>
            <a:r>
              <a:rPr lang="en-US" altLang="en-US" sz="1600" dirty="0" smtClean="0">
                <a:latin typeface="Georgia" pitchFamily="18" charset="0"/>
              </a:rPr>
              <a:t>Email: Osei.L.Ampadu@cens</a:t>
            </a:r>
            <a:r>
              <a:rPr lang="en-US" altLang="en-US" sz="1800" dirty="0" smtClean="0">
                <a:latin typeface="Georgia" pitchFamily="18" charset="0"/>
              </a:rPr>
              <a:t>us.gov</a:t>
            </a:r>
          </a:p>
          <a:p>
            <a:pPr marL="457200" lvl="1" indent="0" eaLnBrk="1" hangingPunct="1">
              <a:buClr>
                <a:srgbClr val="008000"/>
              </a:buClr>
              <a:buSzPct val="75000"/>
              <a:buFontTx/>
              <a:buNone/>
            </a:pPr>
            <a:r>
              <a:rPr lang="en-US" altLang="en-US" sz="1800" dirty="0" smtClean="0">
                <a:latin typeface="Georgia" pitchFamily="18" charset="0"/>
              </a:rPr>
              <a:t>Phone: (301) 763-7321</a:t>
            </a:r>
          </a:p>
          <a:p>
            <a:pPr marL="457200" lvl="1" indent="0" eaLnBrk="1" hangingPunct="1">
              <a:buClr>
                <a:srgbClr val="008000"/>
              </a:buClr>
              <a:buSzPct val="75000"/>
              <a:buFontTx/>
              <a:buNone/>
            </a:pPr>
            <a:endParaRPr lang="en-US" altLang="en-US" sz="1800" dirty="0" smtClean="0">
              <a:latin typeface="Georgia" pitchFamily="18" charset="0"/>
            </a:endParaRPr>
          </a:p>
          <a:p>
            <a:pPr marL="457200" lvl="1" indent="0" eaLnBrk="1" hangingPunct="1">
              <a:buClr>
                <a:srgbClr val="008000"/>
              </a:buClr>
              <a:buSzPct val="75000"/>
              <a:buFontTx/>
              <a:buNone/>
            </a:pPr>
            <a:endParaRPr lang="en-US" altLang="en-US" sz="1800" dirty="0" smtClean="0">
              <a:latin typeface="Georgia" pitchFamily="18" charset="0"/>
            </a:endParaRPr>
          </a:p>
          <a:p>
            <a:pPr marL="457200" lvl="1" indent="0" eaLnBrk="1" hangingPunct="1">
              <a:buClr>
                <a:srgbClr val="008000"/>
              </a:buClr>
              <a:buSzPct val="75000"/>
              <a:buFontTx/>
              <a:buNone/>
            </a:pPr>
            <a:endParaRPr lang="en-US" altLang="en-US" sz="1800" dirty="0" smtClean="0">
              <a:latin typeface="Georgia" pitchFamily="18" charset="0"/>
            </a:endParaRPr>
          </a:p>
          <a:p>
            <a:pPr marL="457200" lvl="1" indent="0" eaLnBrk="1" hangingPunct="1">
              <a:buClr>
                <a:srgbClr val="008000"/>
              </a:buClr>
              <a:buSzPct val="75000"/>
              <a:buFontTx/>
              <a:buNone/>
            </a:pPr>
            <a:endParaRPr lang="en-US" altLang="en-US" sz="1800" dirty="0" smtClean="0">
              <a:latin typeface="Georgia" pitchFamily="18" charset="0"/>
            </a:endParaRPr>
          </a:p>
          <a:p>
            <a:pPr marL="457200" lvl="1" indent="0" eaLnBrk="1" hangingPunct="1">
              <a:buClr>
                <a:srgbClr val="008000"/>
              </a:buClr>
              <a:buSzPct val="75000"/>
              <a:buFontTx/>
              <a:buNone/>
            </a:pPr>
            <a:endParaRPr lang="en-US" altLang="en-US" sz="1800" dirty="0" smtClean="0">
              <a:latin typeface="Georgia" pitchFamily="18" charset="0"/>
            </a:endParaRPr>
          </a:p>
          <a:p>
            <a:pPr marL="457200" lvl="1" indent="0" eaLnBrk="1" hangingPunct="1">
              <a:buClr>
                <a:srgbClr val="008000"/>
              </a:buClr>
              <a:buSzPct val="75000"/>
              <a:buFontTx/>
              <a:buNone/>
            </a:pPr>
            <a:endParaRPr lang="en-US" altLang="en-US" sz="1800" dirty="0" smtClean="0">
              <a:latin typeface="Georgia" pitchFamily="18" charset="0"/>
            </a:endParaRPr>
          </a:p>
        </p:txBody>
      </p:sp>
    </p:spTree>
    <p:extLst>
      <p:ext uri="{BB962C8B-B14F-4D97-AF65-F5344CB8AC3E}">
        <p14:creationId xmlns:p14="http://schemas.microsoft.com/office/powerpoint/2010/main" val="254448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990600"/>
            <a:ext cx="7772400" cy="609600"/>
          </a:xfrm>
        </p:spPr>
        <p:txBody>
          <a:bodyPr/>
          <a:lstStyle/>
          <a:p>
            <a:pPr eaLnBrk="1" hangingPunct="1"/>
            <a:r>
              <a:rPr lang="en-US" altLang="en-US" sz="2800" dirty="0">
                <a:latin typeface="Trebuchet MS" pitchFamily="34" charset="0"/>
              </a:rPr>
              <a:t>Pilot </a:t>
            </a:r>
            <a:r>
              <a:rPr lang="en-US" altLang="en-US" sz="2800" dirty="0" smtClean="0">
                <a:solidFill>
                  <a:schemeClr val="tx1"/>
                </a:solidFill>
                <a:latin typeface="Trebuchet MS" pitchFamily="34" charset="0"/>
              </a:rPr>
              <a:t>School-Level Finance Survey </a:t>
            </a:r>
            <a:r>
              <a:rPr lang="en-US" altLang="en-US" sz="2800" dirty="0" smtClean="0">
                <a:latin typeface="Trebuchet MS" pitchFamily="34" charset="0"/>
              </a:rPr>
              <a:t>(SLFS)</a:t>
            </a:r>
          </a:p>
        </p:txBody>
      </p:sp>
      <p:sp>
        <p:nvSpPr>
          <p:cNvPr id="6147" name="Content Placeholder 2"/>
          <p:cNvSpPr>
            <a:spLocks noGrp="1"/>
          </p:cNvSpPr>
          <p:nvPr>
            <p:ph idx="1"/>
          </p:nvPr>
        </p:nvSpPr>
        <p:spPr>
          <a:xfrm>
            <a:off x="685800" y="1676400"/>
            <a:ext cx="7772400" cy="3962400"/>
          </a:xfrm>
        </p:spPr>
        <p:txBody>
          <a:bodyPr/>
          <a:lstStyle/>
          <a:p>
            <a:pPr eaLnBrk="1" hangingPunct="1">
              <a:buClr>
                <a:srgbClr val="006600"/>
              </a:buClr>
              <a:buFont typeface="Wingdings" pitchFamily="2" charset="2"/>
              <a:buChar char="Ø"/>
            </a:pPr>
            <a:r>
              <a:rPr lang="en-US" altLang="en-US" sz="1800" dirty="0" smtClean="0">
                <a:latin typeface="Georgia" pitchFamily="18" charset="0"/>
              </a:rPr>
              <a:t>SLFS is essentially an expansion of the School District Finance Survey (F-33) to include some variables at the school level.</a:t>
            </a:r>
          </a:p>
          <a:p>
            <a:pPr eaLnBrk="1" hangingPunct="1">
              <a:buClr>
                <a:srgbClr val="006600"/>
              </a:buClr>
              <a:buFont typeface="Wingdings" pitchFamily="2" charset="2"/>
              <a:buChar char="Ø"/>
            </a:pPr>
            <a:endParaRPr lang="en-US" altLang="en-US" sz="1800" u="sng" dirty="0" smtClean="0">
              <a:latin typeface="Georgia" pitchFamily="18" charset="0"/>
            </a:endParaRPr>
          </a:p>
          <a:p>
            <a:pPr eaLnBrk="1" hangingPunct="1">
              <a:buClr>
                <a:srgbClr val="006600"/>
              </a:buClr>
              <a:buFont typeface="Wingdings" pitchFamily="2" charset="2"/>
              <a:buChar char="Ø"/>
            </a:pPr>
            <a:r>
              <a:rPr lang="en-US" altLang="en-US" sz="1800" u="sng" dirty="0" smtClean="0">
                <a:latin typeface="Georgia" pitchFamily="18" charset="0"/>
              </a:rPr>
              <a:t>Pilot SLFS is an experiment!</a:t>
            </a:r>
            <a:r>
              <a:rPr lang="en-US" altLang="en-US" sz="1800" dirty="0" smtClean="0">
                <a:latin typeface="Georgia" pitchFamily="18" charset="0"/>
              </a:rPr>
              <a:t>  Can </a:t>
            </a:r>
            <a:r>
              <a:rPr lang="en-US" altLang="en-US" sz="1800" dirty="0">
                <a:latin typeface="Georgia" pitchFamily="18" charset="0"/>
              </a:rPr>
              <a:t>school-level </a:t>
            </a:r>
            <a:r>
              <a:rPr lang="en-US" altLang="en-US" sz="1800" dirty="0" smtClean="0">
                <a:latin typeface="Georgia" pitchFamily="18" charset="0"/>
              </a:rPr>
              <a:t>finance data </a:t>
            </a:r>
            <a:r>
              <a:rPr lang="en-US" altLang="en-US" sz="1800" dirty="0">
                <a:latin typeface="Georgia" pitchFamily="18" charset="0"/>
              </a:rPr>
              <a:t>be </a:t>
            </a:r>
            <a:r>
              <a:rPr lang="en-US" altLang="en-US" sz="1800" dirty="0" smtClean="0">
                <a:latin typeface="Georgia" pitchFamily="18" charset="0"/>
              </a:rPr>
              <a:t>efficiently and effectively collected?</a:t>
            </a:r>
          </a:p>
          <a:p>
            <a:pPr eaLnBrk="1" hangingPunct="1">
              <a:buClr>
                <a:srgbClr val="006600"/>
              </a:buClr>
              <a:buFont typeface="Wingdings" pitchFamily="2" charset="2"/>
              <a:buChar char="Ø"/>
            </a:pPr>
            <a:endParaRPr lang="en-US" altLang="en-US" sz="1800" dirty="0" smtClean="0">
              <a:latin typeface="Georgia" pitchFamily="18" charset="0"/>
            </a:endParaRPr>
          </a:p>
          <a:p>
            <a:pPr eaLnBrk="1" hangingPunct="1">
              <a:buClr>
                <a:srgbClr val="006600"/>
              </a:buClr>
              <a:buFont typeface="Wingdings" pitchFamily="2" charset="2"/>
              <a:buChar char="Ø"/>
            </a:pPr>
            <a:r>
              <a:rPr lang="en-US" altLang="en-US" sz="1800" dirty="0" smtClean="0">
                <a:latin typeface="Georgia" pitchFamily="18" charset="0"/>
              </a:rPr>
              <a:t>OMB clearance for pilot </a:t>
            </a:r>
            <a:r>
              <a:rPr lang="en-US" altLang="en-US" sz="1600" dirty="0" smtClean="0">
                <a:latin typeface="Georgia" pitchFamily="18" charset="0"/>
              </a:rPr>
              <a:t>(1850-0803 v.136)</a:t>
            </a:r>
          </a:p>
          <a:p>
            <a:pPr lvl="1" eaLnBrk="1" hangingPunct="1">
              <a:buClr>
                <a:srgbClr val="006600"/>
              </a:buClr>
              <a:buFont typeface="Wingdings" pitchFamily="2" charset="2"/>
              <a:buChar char="Ø"/>
            </a:pPr>
            <a:r>
              <a:rPr lang="en-US" altLang="en-US" sz="1400" dirty="0" smtClean="0">
                <a:latin typeface="Georgia" pitchFamily="18" charset="0"/>
              </a:rPr>
              <a:t>Up to</a:t>
            </a:r>
            <a:r>
              <a:rPr lang="en-US" altLang="en-US" sz="1400" dirty="0" smtClean="0">
                <a:solidFill>
                  <a:srgbClr val="FF0000"/>
                </a:solidFill>
                <a:latin typeface="Georgia" pitchFamily="18" charset="0"/>
              </a:rPr>
              <a:t> </a:t>
            </a:r>
            <a:r>
              <a:rPr lang="en-US" altLang="en-US" sz="1400" dirty="0" smtClean="0">
                <a:latin typeface="Georgia" pitchFamily="18" charset="0"/>
              </a:rPr>
              <a:t>15 SEAs could submit   FY 14  data</a:t>
            </a:r>
          </a:p>
          <a:p>
            <a:pPr lvl="1" eaLnBrk="1" hangingPunct="1">
              <a:buClr>
                <a:srgbClr val="006600"/>
              </a:buClr>
              <a:buFont typeface="Wingdings" pitchFamily="2" charset="2"/>
              <a:buChar char="Ø"/>
            </a:pPr>
            <a:r>
              <a:rPr lang="en-US" altLang="en-US" sz="1400" dirty="0">
                <a:latin typeface="Georgia" pitchFamily="18" charset="0"/>
              </a:rPr>
              <a:t>Up to 20 SEAs  can </a:t>
            </a:r>
            <a:r>
              <a:rPr lang="en-US" altLang="en-US" sz="1400" dirty="0" smtClean="0">
                <a:latin typeface="Georgia" pitchFamily="18" charset="0"/>
              </a:rPr>
              <a:t> submit  FY 15  data </a:t>
            </a:r>
            <a:endParaRPr lang="en-US" altLang="en-US" sz="1400" dirty="0">
              <a:latin typeface="Georgia" pitchFamily="18" charset="0"/>
            </a:endParaRPr>
          </a:p>
          <a:p>
            <a:pPr marL="0" indent="0" eaLnBrk="1" hangingPunct="1">
              <a:buClr>
                <a:srgbClr val="006600"/>
              </a:buClr>
              <a:buNone/>
            </a:pPr>
            <a:endParaRPr lang="en-US" altLang="en-US" sz="1800" dirty="0">
              <a:latin typeface="Georgia" pitchFamily="18" charset="0"/>
            </a:endParaRPr>
          </a:p>
        </p:txBody>
      </p:sp>
    </p:spTree>
    <p:extLst>
      <p:ext uri="{BB962C8B-B14F-4D97-AF65-F5344CB8AC3E}">
        <p14:creationId xmlns:p14="http://schemas.microsoft.com/office/powerpoint/2010/main" val="2455219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685800"/>
          </a:xfrm>
        </p:spPr>
        <p:txBody>
          <a:bodyPr/>
          <a:lstStyle/>
          <a:p>
            <a:r>
              <a:rPr lang="en-US" sz="2800" dirty="0">
                <a:latin typeface="Trebuchet MS" panose="020B0603020202020204" pitchFamily="34" charset="0"/>
              </a:rPr>
              <a:t>FY 16 </a:t>
            </a:r>
            <a:r>
              <a:rPr lang="en-US" sz="2800" dirty="0" smtClean="0">
                <a:latin typeface="Trebuchet MS" panose="020B0603020202020204" pitchFamily="34" charset="0"/>
              </a:rPr>
              <a:t>SLFS: Full-Scale Data </a:t>
            </a:r>
            <a:r>
              <a:rPr lang="en-US" sz="2800" dirty="0" smtClean="0">
                <a:solidFill>
                  <a:schemeClr val="tx1"/>
                </a:solidFill>
                <a:latin typeface="Trebuchet MS" panose="020B0603020202020204" pitchFamily="34" charset="0"/>
              </a:rPr>
              <a:t>C</a:t>
            </a:r>
            <a:r>
              <a:rPr lang="en-US" sz="2800" dirty="0" smtClean="0">
                <a:latin typeface="Trebuchet MS" panose="020B0603020202020204" pitchFamily="34" charset="0"/>
              </a:rPr>
              <a:t>ollection</a:t>
            </a:r>
            <a:endParaRPr lang="en-US" sz="2800" dirty="0">
              <a:latin typeface="Trebuchet MS" panose="020B0603020202020204" pitchFamily="34" charset="0"/>
            </a:endParaRPr>
          </a:p>
        </p:txBody>
      </p:sp>
      <p:sp>
        <p:nvSpPr>
          <p:cNvPr id="3" name="Content Placeholder 2"/>
          <p:cNvSpPr>
            <a:spLocks noGrp="1"/>
          </p:cNvSpPr>
          <p:nvPr>
            <p:ph idx="1"/>
          </p:nvPr>
        </p:nvSpPr>
        <p:spPr>
          <a:xfrm>
            <a:off x="685800" y="1905000"/>
            <a:ext cx="7772400" cy="3733800"/>
          </a:xfrm>
        </p:spPr>
        <p:txBody>
          <a:bodyPr/>
          <a:lstStyle/>
          <a:p>
            <a:pPr>
              <a:buClr>
                <a:srgbClr val="006600"/>
              </a:buClr>
              <a:buFont typeface="Wingdings" panose="05000000000000000000" pitchFamily="2" charset="2"/>
              <a:buChar char="Ø"/>
            </a:pPr>
            <a:r>
              <a:rPr lang="en-US" altLang="en-US" sz="2000" dirty="0">
                <a:latin typeface="Georgia" pitchFamily="18" charset="0"/>
              </a:rPr>
              <a:t>NCES obtained full clearance from OMB: up to 51 SEAs can voluntarily submit FY 16 data. </a:t>
            </a:r>
          </a:p>
          <a:p>
            <a:pPr>
              <a:buClr>
                <a:srgbClr val="006600"/>
              </a:buClr>
              <a:buFont typeface="Wingdings" panose="05000000000000000000" pitchFamily="2" charset="2"/>
              <a:buChar char="Ø"/>
            </a:pPr>
            <a:r>
              <a:rPr lang="en-US" sz="2000" dirty="0" smtClean="0">
                <a:latin typeface="Georgia" panose="02040502050405020303" pitchFamily="18" charset="0"/>
              </a:rPr>
              <a:t>Advantages of Participating in SLFS:</a:t>
            </a:r>
          </a:p>
          <a:p>
            <a:pPr lvl="1">
              <a:buFont typeface="Wingdings" panose="05000000000000000000" pitchFamily="2" charset="2"/>
              <a:buChar char="§"/>
            </a:pPr>
            <a:r>
              <a:rPr lang="en-US" sz="1800" dirty="0" smtClean="0">
                <a:solidFill>
                  <a:srgbClr val="000099"/>
                </a:solidFill>
                <a:latin typeface="Georgia" panose="02040502050405020303" pitchFamily="18" charset="0"/>
              </a:rPr>
              <a:t>Technical help from NCES and the Census Bureau will likely improve data quality  at school level</a:t>
            </a:r>
          </a:p>
          <a:p>
            <a:pPr lvl="1">
              <a:buFont typeface="Wingdings" panose="05000000000000000000" pitchFamily="2" charset="2"/>
              <a:buChar char="§"/>
            </a:pPr>
            <a:r>
              <a:rPr lang="en-US" sz="1800" dirty="0" smtClean="0">
                <a:solidFill>
                  <a:srgbClr val="000099"/>
                </a:solidFill>
                <a:latin typeface="Georgia" panose="02040502050405020303" pitchFamily="18" charset="0"/>
              </a:rPr>
              <a:t>Opportunity to work with NCES and Census to reconcile data issues/anomalies</a:t>
            </a:r>
          </a:p>
          <a:p>
            <a:pPr lvl="1">
              <a:buFont typeface="Wingdings" panose="05000000000000000000" pitchFamily="2" charset="2"/>
              <a:buChar char="§"/>
            </a:pPr>
            <a:r>
              <a:rPr lang="en-US" sz="1800" dirty="0">
                <a:solidFill>
                  <a:srgbClr val="000099"/>
                </a:solidFill>
                <a:latin typeface="Georgia" panose="02040502050405020303" pitchFamily="18" charset="0"/>
              </a:rPr>
              <a:t>Expands knowledge base of State fiscal </a:t>
            </a:r>
            <a:r>
              <a:rPr lang="en-US" sz="1800" dirty="0" smtClean="0">
                <a:solidFill>
                  <a:srgbClr val="000099"/>
                </a:solidFill>
                <a:latin typeface="Georgia" panose="02040502050405020303" pitchFamily="18" charset="0"/>
              </a:rPr>
              <a:t>coordinators</a:t>
            </a:r>
            <a:endParaRPr lang="en-US" sz="1800" dirty="0">
              <a:solidFill>
                <a:srgbClr val="000099"/>
              </a:solidFill>
              <a:latin typeface="Georgia" panose="02040502050405020303" pitchFamily="18" charset="0"/>
            </a:endParaRPr>
          </a:p>
        </p:txBody>
      </p:sp>
    </p:spTree>
    <p:extLst>
      <p:ext uri="{BB962C8B-B14F-4D97-AF65-F5344CB8AC3E}">
        <p14:creationId xmlns:p14="http://schemas.microsoft.com/office/powerpoint/2010/main" val="58072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458200" cy="838200"/>
          </a:xfrm>
        </p:spPr>
        <p:txBody>
          <a:bodyPr/>
          <a:lstStyle/>
          <a:p>
            <a:r>
              <a:rPr lang="en-US" sz="2800" dirty="0">
                <a:solidFill>
                  <a:srgbClr val="000000"/>
                </a:solidFill>
                <a:latin typeface="Trebuchet MS" pitchFamily="34" charset="0"/>
                <a:cs typeface="Arial" charset="0"/>
              </a:rPr>
              <a:t>States </a:t>
            </a:r>
            <a:r>
              <a:rPr lang="en-US" sz="2800" dirty="0" smtClean="0">
                <a:solidFill>
                  <a:srgbClr val="000000"/>
                </a:solidFill>
                <a:latin typeface="Trebuchet MS" pitchFamily="34" charset="0"/>
                <a:cs typeface="Arial" charset="0"/>
              </a:rPr>
              <a:t>Participating in SLFS </a:t>
            </a:r>
            <a:endParaRPr lang="en-US" dirty="0"/>
          </a:p>
        </p:txBody>
      </p:sp>
      <p:sp>
        <p:nvSpPr>
          <p:cNvPr id="3" name="Content Placeholder 2"/>
          <p:cNvSpPr>
            <a:spLocks noGrp="1"/>
          </p:cNvSpPr>
          <p:nvPr>
            <p:ph idx="1"/>
          </p:nvPr>
        </p:nvSpPr>
        <p:spPr>
          <a:xfrm>
            <a:off x="685800" y="1981200"/>
            <a:ext cx="7772400" cy="3657600"/>
          </a:xfrm>
        </p:spPr>
        <p:txBody>
          <a:bodyPr numCol="3"/>
          <a:lstStyle/>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Alabama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Arkansas</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Colorado</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Florida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Georgia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Hawaii</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Kentucky</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Louisiana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Maine</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Maryland</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Michigan</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Missouri</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Montana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New Jersey</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North Carolina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Ohio</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Oklahoma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Rhode Island</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South Carolina</a:t>
            </a:r>
          </a:p>
          <a:p>
            <a:pPr marL="461963" eaLnBrk="1" hangingPunct="1">
              <a:buClr>
                <a:srgbClr val="008000"/>
              </a:buClr>
              <a:buSzPct val="75000"/>
              <a:buFont typeface="Wingdings" panose="05000000000000000000" pitchFamily="2" charset="2"/>
              <a:buChar char="Ø"/>
              <a:defRPr/>
            </a:pPr>
            <a:r>
              <a:rPr lang="en-US" sz="2400" dirty="0" smtClean="0">
                <a:solidFill>
                  <a:srgbClr val="000000"/>
                </a:solidFill>
                <a:latin typeface="Georgia" panose="02040502050405020303" pitchFamily="18" charset="0"/>
              </a:rPr>
              <a:t>Wyoming</a:t>
            </a:r>
            <a:endParaRPr lang="en-US" sz="2000" dirty="0">
              <a:solidFill>
                <a:srgbClr val="000000"/>
              </a:solidFill>
              <a:latin typeface="Georgia" panose="02040502050405020303" pitchFamily="18" charset="0"/>
            </a:endParaRPr>
          </a:p>
          <a:p>
            <a:pPr marL="862013" lvl="1" eaLnBrk="1" hangingPunct="1">
              <a:buClr>
                <a:srgbClr val="008000"/>
              </a:buClr>
              <a:buSzPct val="75000"/>
              <a:buFont typeface="Wingdings" panose="05000000000000000000" pitchFamily="2" charset="2"/>
              <a:buChar char="Ø"/>
              <a:defRPr/>
            </a:pPr>
            <a:endParaRPr lang="en-US" sz="2000" dirty="0" smtClean="0">
              <a:solidFill>
                <a:srgbClr val="000000"/>
              </a:solidFill>
              <a:latin typeface="Georgia" panose="02040502050405020303" pitchFamily="18" charset="0"/>
            </a:endParaRPr>
          </a:p>
          <a:p>
            <a:pPr marL="862013" lvl="1" eaLnBrk="1" hangingPunct="1">
              <a:buClr>
                <a:srgbClr val="008000"/>
              </a:buClr>
              <a:buSzPct val="75000"/>
              <a:buFont typeface="Wingdings" panose="05000000000000000000" pitchFamily="2" charset="2"/>
              <a:buChar char="Ø"/>
              <a:defRPr/>
            </a:pPr>
            <a:endParaRPr lang="en-US" sz="20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748144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990600"/>
            <a:ext cx="9144000" cy="533400"/>
          </a:xfrm>
        </p:spPr>
        <p:txBody>
          <a:bodyPr/>
          <a:lstStyle/>
          <a:p>
            <a:pPr eaLnBrk="1" hangingPunct="1"/>
            <a:r>
              <a:rPr lang="en-US" altLang="en-US" sz="2800" dirty="0" smtClean="0">
                <a:solidFill>
                  <a:schemeClr val="tx1"/>
                </a:solidFill>
                <a:latin typeface="Trebuchet MS" pitchFamily="34" charset="0"/>
              </a:rPr>
              <a:t>             SLFS Variables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1009726"/>
              </p:ext>
            </p:extLst>
          </p:nvPr>
        </p:nvGraphicFramePr>
        <p:xfrm>
          <a:off x="1524000" y="1752600"/>
          <a:ext cx="4315460" cy="3212123"/>
        </p:xfrm>
        <a:graphic>
          <a:graphicData uri="http://schemas.openxmlformats.org/drawingml/2006/table">
            <a:tbl>
              <a:tblPr firstRow="1" firstCol="1" bandRow="1">
                <a:tableStyleId>{9DCAF9ED-07DC-4A11-8D7F-57B35C25682E}</a:tableStyleId>
              </a:tblPr>
              <a:tblGrid>
                <a:gridCol w="4315460">
                  <a:extLst>
                    <a:ext uri="{9D8B030D-6E8A-4147-A177-3AD203B41FA5}">
                      <a16:colId xmlns="" xmlns:a16="http://schemas.microsoft.com/office/drawing/2014/main" val="20000"/>
                    </a:ext>
                  </a:extLst>
                </a:gridCol>
              </a:tblGrid>
              <a:tr h="914400">
                <a:tc>
                  <a:txBody>
                    <a:bodyPr/>
                    <a:lstStyle/>
                    <a:p>
                      <a:pPr marL="0" marR="0">
                        <a:lnSpc>
                          <a:spcPct val="115000"/>
                        </a:lnSpc>
                        <a:spcBef>
                          <a:spcPts val="0"/>
                        </a:spcBef>
                        <a:spcAft>
                          <a:spcPts val="0"/>
                        </a:spcAft>
                        <a:tabLst>
                          <a:tab pos="0" algn="l"/>
                        </a:tabLst>
                      </a:pPr>
                      <a:r>
                        <a:rPr lang="en-US" sz="1800" dirty="0" smtClean="0">
                          <a:effectLst/>
                        </a:rPr>
                        <a:t>SLFS </a:t>
                      </a:r>
                      <a:r>
                        <a:rPr lang="en-US" sz="1800" dirty="0">
                          <a:effectLst/>
                        </a:rPr>
                        <a:t>Variables</a:t>
                      </a:r>
                    </a:p>
                    <a:p>
                      <a:pPr marL="0" marR="0">
                        <a:lnSpc>
                          <a:spcPct val="115000"/>
                        </a:lnSpc>
                        <a:spcBef>
                          <a:spcPts val="0"/>
                        </a:spcBef>
                        <a:spcAft>
                          <a:spcPts val="0"/>
                        </a:spcAft>
                        <a:tabLst>
                          <a:tab pos="0" algn="l"/>
                        </a:tabLst>
                      </a:pPr>
                      <a:r>
                        <a:rPr lang="en-US" sz="1400" dirty="0" smtClean="0">
                          <a:effectLst/>
                        </a:rPr>
                        <a:t>Personnel Expenditures</a:t>
                      </a:r>
                    </a:p>
                    <a:p>
                      <a:pPr marL="0" marR="0">
                        <a:lnSpc>
                          <a:spcPct val="115000"/>
                        </a:lnSpc>
                        <a:spcBef>
                          <a:spcPts val="0"/>
                        </a:spcBef>
                        <a:spcAft>
                          <a:spcPts val="0"/>
                        </a:spcAft>
                        <a:tabLst>
                          <a:tab pos="0" algn="l"/>
                        </a:tabLst>
                      </a:pPr>
                      <a:r>
                        <a:rPr lang="en-US" sz="1200" dirty="0" smtClean="0">
                          <a:effectLst/>
                        </a:rPr>
                        <a:t>(to be collected without </a:t>
                      </a:r>
                      <a:r>
                        <a:rPr lang="en-US" sz="1200" dirty="0">
                          <a:effectLst/>
                        </a:rPr>
                        <a:t>exclusions and with exclusions</a:t>
                      </a:r>
                      <a:r>
                        <a:rPr lang="en-US" sz="1200" dirty="0" smtClean="0">
                          <a:effectLst/>
                        </a:rPr>
                        <a:t>*)</a:t>
                      </a:r>
                      <a:endParaRPr lang="en-US" sz="1200" b="0"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0"/>
                  </a:ext>
                </a:extLst>
              </a:tr>
              <a:tr h="281354">
                <a:tc>
                  <a:txBody>
                    <a:bodyPr/>
                    <a:lstStyle/>
                    <a:p>
                      <a:pPr marL="0" marR="0">
                        <a:lnSpc>
                          <a:spcPct val="115000"/>
                        </a:lnSpc>
                        <a:spcBef>
                          <a:spcPts val="0"/>
                        </a:spcBef>
                        <a:spcAft>
                          <a:spcPts val="0"/>
                        </a:spcAft>
                      </a:pPr>
                      <a:r>
                        <a:rPr lang="en-US" sz="1400" b="1" dirty="0" smtClean="0">
                          <a:solidFill>
                            <a:srgbClr val="000099"/>
                          </a:solidFill>
                          <a:effectLst/>
                          <a:latin typeface="Times New Roman" panose="02020603050405020304" pitchFamily="18" charset="0"/>
                          <a:ea typeface="Calibri"/>
                          <a:cs typeface="Times New Roman" panose="02020603050405020304" pitchFamily="18" charset="0"/>
                        </a:rPr>
                        <a:t>4 variables:</a:t>
                      </a:r>
                      <a:endParaRPr lang="en-US" sz="1400" b="1" dirty="0">
                        <a:solidFill>
                          <a:srgbClr val="000099"/>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1"/>
                  </a:ext>
                </a:extLst>
              </a:tr>
              <a:tr h="281354">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Instructional staff salaries (teachers and aides)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2"/>
                  </a:ext>
                </a:extLst>
              </a:tr>
              <a:tr h="281354">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ea typeface="+mn-ea"/>
                          <a:cs typeface="Times New Roman" panose="02020603050405020304" pitchFamily="18" charset="0"/>
                        </a:rPr>
                        <a:t>Student</a:t>
                      </a:r>
                      <a:r>
                        <a:rPr lang="en-US" sz="1400" b="1" baseline="0" dirty="0" smtClean="0">
                          <a:solidFill>
                            <a:schemeClr val="tx1"/>
                          </a:solidFill>
                          <a:effectLst/>
                          <a:latin typeface="Times New Roman" panose="02020603050405020304" pitchFamily="18" charset="0"/>
                          <a:ea typeface="+mn-ea"/>
                          <a:cs typeface="Times New Roman" panose="02020603050405020304" pitchFamily="18" charset="0"/>
                        </a:rPr>
                        <a:t> support services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3"/>
                  </a:ext>
                </a:extLst>
              </a:tr>
              <a:tr h="293077">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Instructional staff support services</a:t>
                      </a:r>
                      <a:r>
                        <a:rPr lang="en-US" sz="1400" b="1" baseline="0" dirty="0" smtClean="0">
                          <a:solidFill>
                            <a:schemeClr val="tx1"/>
                          </a:solidFill>
                          <a:effectLst/>
                          <a:latin typeface="Times New Roman" panose="02020603050405020304" pitchFamily="18" charset="0"/>
                          <a:cs typeface="Times New Roman" panose="02020603050405020304" pitchFamily="18" charset="0"/>
                        </a:rPr>
                        <a:t>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4"/>
                  </a:ext>
                </a:extLst>
              </a:tr>
              <a:tr h="304800">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School administration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5"/>
                  </a:ext>
                </a:extLst>
              </a:tr>
              <a:tr h="281354">
                <a:tc>
                  <a:txBody>
                    <a:bodyPr/>
                    <a:lstStyle/>
                    <a:p>
                      <a:pPr marL="0" marR="0">
                        <a:lnSpc>
                          <a:spcPct val="115000"/>
                        </a:lnSpc>
                        <a:spcBef>
                          <a:spcPts val="0"/>
                        </a:spcBef>
                        <a:spcAft>
                          <a:spcPts val="0"/>
                        </a:spcAft>
                      </a:pPr>
                      <a:r>
                        <a:rPr lang="en-US" sz="1400" b="1" dirty="0" smtClean="0">
                          <a:solidFill>
                            <a:srgbClr val="000099"/>
                          </a:solidFill>
                          <a:effectLst/>
                          <a:latin typeface="Times New Roman" panose="02020603050405020304" pitchFamily="18" charset="0"/>
                          <a:ea typeface="Calibri"/>
                          <a:cs typeface="Times New Roman" panose="02020603050405020304" pitchFamily="18" charset="0"/>
                        </a:rPr>
                        <a:t>2 exhibits (of instructional staff salaries):</a:t>
                      </a:r>
                      <a:endParaRPr lang="en-US" sz="1400" b="1" dirty="0">
                        <a:solidFill>
                          <a:srgbClr val="000099"/>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6"/>
                  </a:ext>
                </a:extLst>
              </a:tr>
              <a:tr h="281354">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Teacher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7"/>
                  </a:ext>
                </a:extLst>
              </a:tr>
              <a:tr h="293076">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Instructional aide</a:t>
                      </a:r>
                      <a:r>
                        <a:rPr lang="en-US" sz="1400" b="1" baseline="0" dirty="0" smtClean="0">
                          <a:solidFill>
                            <a:schemeClr val="tx1"/>
                          </a:solidFill>
                          <a:effectLst/>
                          <a:latin typeface="Times New Roman" panose="02020603050405020304" pitchFamily="18" charset="0"/>
                          <a:cs typeface="Times New Roman" panose="02020603050405020304" pitchFamily="18" charset="0"/>
                        </a:rPr>
                        <a:t>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extLst>
                  <a:ext uri="{0D108BD9-81ED-4DB2-BD59-A6C34878D82A}">
                    <a16:rowId xmlns="" xmlns:a16="http://schemas.microsoft.com/office/drawing/2014/main" val="10008"/>
                  </a:ext>
                </a:extLst>
              </a:tr>
            </a:tbl>
          </a:graphicData>
        </a:graphic>
      </p:graphicFrame>
      <p:sp>
        <p:nvSpPr>
          <p:cNvPr id="12309" name="TextBox 6"/>
          <p:cNvSpPr txBox="1">
            <a:spLocks noChangeArrowheads="1"/>
          </p:cNvSpPr>
          <p:nvPr/>
        </p:nvSpPr>
        <p:spPr bwMode="auto">
          <a:xfrm>
            <a:off x="1295400" y="5105400"/>
            <a:ext cx="6172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sz="1400">
                <a:solidFill>
                  <a:schemeClr val="tx1"/>
                </a:solidFill>
                <a:latin typeface="Arial" charset="0"/>
              </a:defRPr>
            </a:lvl4pPr>
            <a:lvl5pPr marL="2057400" indent="-228600" eaLnBrk="0" hangingPunct="0">
              <a:spcBef>
                <a:spcPct val="20000"/>
              </a:spcBef>
              <a:buChar char="»"/>
              <a:defRPr sz="1200">
                <a:solidFill>
                  <a:schemeClr val="tx1"/>
                </a:solidFill>
                <a:latin typeface="Arial" charset="0"/>
              </a:defRPr>
            </a:lvl5pPr>
            <a:lvl6pPr marL="2514600" indent="-228600" eaLnBrk="0" fontAlgn="base" hangingPunct="0">
              <a:spcBef>
                <a:spcPct val="20000"/>
              </a:spcBef>
              <a:spcAft>
                <a:spcPct val="0"/>
              </a:spcAft>
              <a:buChar char="»"/>
              <a:defRPr sz="1200">
                <a:solidFill>
                  <a:schemeClr val="tx1"/>
                </a:solidFill>
                <a:latin typeface="Arial" charset="0"/>
              </a:defRPr>
            </a:lvl6pPr>
            <a:lvl7pPr marL="2971800" indent="-228600" eaLnBrk="0" fontAlgn="base" hangingPunct="0">
              <a:spcBef>
                <a:spcPct val="20000"/>
              </a:spcBef>
              <a:spcAft>
                <a:spcPct val="0"/>
              </a:spcAft>
              <a:buChar char="»"/>
              <a:defRPr sz="1200">
                <a:solidFill>
                  <a:schemeClr val="tx1"/>
                </a:solidFill>
                <a:latin typeface="Arial" charset="0"/>
              </a:defRPr>
            </a:lvl7pPr>
            <a:lvl8pPr marL="3429000" indent="-228600" eaLnBrk="0" fontAlgn="base" hangingPunct="0">
              <a:spcBef>
                <a:spcPct val="20000"/>
              </a:spcBef>
              <a:spcAft>
                <a:spcPct val="0"/>
              </a:spcAft>
              <a:buChar char="»"/>
              <a:defRPr sz="1200">
                <a:solidFill>
                  <a:schemeClr val="tx1"/>
                </a:solidFill>
                <a:latin typeface="Arial" charset="0"/>
              </a:defRPr>
            </a:lvl8pPr>
            <a:lvl9pPr marL="3886200" indent="-228600" eaLnBrk="0" fontAlgn="base" hangingPunct="0">
              <a:spcBef>
                <a:spcPct val="20000"/>
              </a:spcBef>
              <a:spcAft>
                <a:spcPct val="0"/>
              </a:spcAft>
              <a:buChar char="»"/>
              <a:defRPr sz="1200">
                <a:solidFill>
                  <a:schemeClr val="tx1"/>
                </a:solidFill>
                <a:latin typeface="Arial" charset="0"/>
              </a:defRPr>
            </a:lvl9pPr>
          </a:lstStyle>
          <a:p>
            <a:pPr eaLnBrk="1" fontAlgn="base" hangingPunct="1">
              <a:spcBef>
                <a:spcPct val="0"/>
              </a:spcBef>
              <a:spcAft>
                <a:spcPct val="0"/>
              </a:spcAft>
              <a:buFontTx/>
              <a:buNone/>
            </a:pPr>
            <a:r>
              <a:rPr lang="en-US" altLang="en-US" sz="1200" dirty="0" smtClean="0">
                <a:solidFill>
                  <a:srgbClr val="000000"/>
                </a:solidFill>
                <a:latin typeface="Georgia" panose="02040502050405020303" pitchFamily="18" charset="0"/>
                <a:cs typeface="Arial" charset="0"/>
              </a:rPr>
              <a:t>*Exclusions </a:t>
            </a:r>
            <a:r>
              <a:rPr lang="en-US" altLang="en-US" sz="1200" dirty="0">
                <a:latin typeface="Georgia" panose="02040502050405020303" pitchFamily="18" charset="0"/>
                <a:cs typeface="Arial" charset="0"/>
              </a:rPr>
              <a:t>include </a:t>
            </a:r>
            <a:r>
              <a:rPr lang="en-US" altLang="en-US" sz="1200" dirty="0" smtClean="0">
                <a:latin typeface="Georgia" panose="02040502050405020303" pitchFamily="18" charset="0"/>
                <a:cs typeface="Arial" charset="0"/>
              </a:rPr>
              <a:t>1) expenditures </a:t>
            </a:r>
            <a:r>
              <a:rPr lang="en-US" altLang="en-US" sz="1200" dirty="0">
                <a:latin typeface="Georgia" panose="02040502050405020303" pitchFamily="18" charset="0"/>
                <a:cs typeface="Arial" charset="0"/>
              </a:rPr>
              <a:t>from federal revenue sources other </a:t>
            </a:r>
            <a:r>
              <a:rPr lang="en-US" altLang="en-US" sz="1200" dirty="0" smtClean="0">
                <a:latin typeface="Georgia" panose="02040502050405020303" pitchFamily="18" charset="0"/>
                <a:cs typeface="Arial" charset="0"/>
              </a:rPr>
              <a:t>than federal funds intended to replace local tax revenues, 2) prekindergarten expenditures, and 3) special education expenditures</a:t>
            </a:r>
            <a:r>
              <a:rPr lang="en-US" altLang="en-US" sz="1200" dirty="0" smtClean="0">
                <a:solidFill>
                  <a:srgbClr val="000000"/>
                </a:solidFill>
                <a:latin typeface="Georgia" panose="02040502050405020303" pitchFamily="18" charset="0"/>
                <a:cs typeface="Arial" charset="0"/>
              </a:rPr>
              <a:t>.</a:t>
            </a:r>
            <a:endParaRPr lang="en-US" altLang="en-US" sz="1400" dirty="0">
              <a:solidFill>
                <a:srgbClr val="000000"/>
              </a:solidFill>
              <a:latin typeface="Georgia" panose="02040502050405020303" pitchFamily="18" charset="0"/>
              <a:cs typeface="Arial" charset="0"/>
            </a:endParaRPr>
          </a:p>
        </p:txBody>
      </p:sp>
    </p:spTree>
    <p:extLst>
      <p:ext uri="{BB962C8B-B14F-4D97-AF65-F5344CB8AC3E}">
        <p14:creationId xmlns:p14="http://schemas.microsoft.com/office/powerpoint/2010/main" val="3888130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990600"/>
            <a:ext cx="9144000" cy="381000"/>
          </a:xfrm>
        </p:spPr>
        <p:txBody>
          <a:bodyPr/>
          <a:lstStyle/>
          <a:p>
            <a:pPr eaLnBrk="1" hangingPunct="1"/>
            <a:r>
              <a:rPr lang="en-US" altLang="en-US" sz="2800" dirty="0" smtClean="0">
                <a:solidFill>
                  <a:schemeClr val="tx1"/>
                </a:solidFill>
                <a:latin typeface="Trebuchet MS" pitchFamily="34" charset="0"/>
              </a:rPr>
              <a:t>             SLFS Variables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48574464"/>
              </p:ext>
            </p:extLst>
          </p:nvPr>
        </p:nvGraphicFramePr>
        <p:xfrm>
          <a:off x="1441004" y="1543659"/>
          <a:ext cx="5257800" cy="4247661"/>
        </p:xfrm>
        <a:graphic>
          <a:graphicData uri="http://schemas.openxmlformats.org/drawingml/2006/table">
            <a:tbl>
              <a:tblPr firstRow="1" firstCol="1" bandRow="1">
                <a:tableStyleId>{9DCAF9ED-07DC-4A11-8D7F-57B35C25682E}</a:tableStyleId>
              </a:tblPr>
              <a:tblGrid>
                <a:gridCol w="5257800">
                  <a:extLst>
                    <a:ext uri="{9D8B030D-6E8A-4147-A177-3AD203B41FA5}">
                      <a16:colId xmlns="" xmlns:a16="http://schemas.microsoft.com/office/drawing/2014/main" val="20000"/>
                    </a:ext>
                  </a:extLst>
                </a:gridCol>
              </a:tblGrid>
              <a:tr h="762000">
                <a:tc>
                  <a:txBody>
                    <a:bodyPr/>
                    <a:lstStyle/>
                    <a:p>
                      <a:pPr marL="0" marR="0">
                        <a:lnSpc>
                          <a:spcPct val="115000"/>
                        </a:lnSpc>
                        <a:spcBef>
                          <a:spcPts val="0"/>
                        </a:spcBef>
                        <a:spcAft>
                          <a:spcPts val="0"/>
                        </a:spcAft>
                        <a:tabLst>
                          <a:tab pos="0" algn="l"/>
                        </a:tabLst>
                      </a:pPr>
                      <a:r>
                        <a:rPr lang="en-US" sz="1800" dirty="0" smtClean="0">
                          <a:effectLst/>
                        </a:rPr>
                        <a:t>SLFS </a:t>
                      </a:r>
                      <a:r>
                        <a:rPr lang="en-US" sz="1800" dirty="0">
                          <a:effectLst/>
                        </a:rPr>
                        <a:t>Variables</a:t>
                      </a:r>
                    </a:p>
                    <a:p>
                      <a:pPr marL="0" marR="0">
                        <a:lnSpc>
                          <a:spcPct val="115000"/>
                        </a:lnSpc>
                        <a:spcBef>
                          <a:spcPts val="0"/>
                        </a:spcBef>
                        <a:spcAft>
                          <a:spcPts val="0"/>
                        </a:spcAft>
                        <a:tabLst>
                          <a:tab pos="0" algn="l"/>
                        </a:tabLst>
                      </a:pPr>
                      <a:r>
                        <a:rPr lang="en-US" sz="1400" dirty="0" smtClean="0">
                          <a:effectLst/>
                        </a:rPr>
                        <a:t>Non-personnel</a:t>
                      </a:r>
                      <a:r>
                        <a:rPr lang="en-US" sz="1400" baseline="0" dirty="0" smtClean="0">
                          <a:effectLst/>
                        </a:rPr>
                        <a:t> Expenditures</a:t>
                      </a:r>
                    </a:p>
                    <a:p>
                      <a:pPr marL="0" marR="0" indent="0" algn="l" defTabSz="914400" rtl="0" eaLnBrk="1" fontAlgn="auto" latinLnBrk="0" hangingPunct="1">
                        <a:lnSpc>
                          <a:spcPct val="115000"/>
                        </a:lnSpc>
                        <a:spcBef>
                          <a:spcPts val="0"/>
                        </a:spcBef>
                        <a:spcAft>
                          <a:spcPts val="0"/>
                        </a:spcAft>
                        <a:buClrTx/>
                        <a:buSzTx/>
                        <a:buFontTx/>
                        <a:buNone/>
                        <a:tabLst>
                          <a:tab pos="0" algn="l"/>
                        </a:tabLst>
                        <a:defRPr/>
                      </a:pPr>
                      <a:r>
                        <a:rPr lang="en-US" sz="1200" dirty="0" smtClean="0">
                          <a:effectLst/>
                        </a:rPr>
                        <a:t>(to be collected without exclusions and with exclusions*)</a:t>
                      </a:r>
                      <a:endParaRPr lang="en-US" sz="1200" b="0" dirty="0" smtClean="0">
                        <a:solidFill>
                          <a:schemeClr val="tx1"/>
                        </a:solidFill>
                        <a:effectLst/>
                        <a:latin typeface="Times New Roman"/>
                        <a:ea typeface="Calibri"/>
                        <a:cs typeface="Times New Roman"/>
                      </a:endParaRPr>
                    </a:p>
                    <a:p>
                      <a:pPr marL="0" marR="0">
                        <a:lnSpc>
                          <a:spcPct val="115000"/>
                        </a:lnSpc>
                        <a:spcBef>
                          <a:spcPts val="0"/>
                        </a:spcBef>
                        <a:spcAft>
                          <a:spcPts val="0"/>
                        </a:spcAft>
                        <a:tabLst>
                          <a:tab pos="0" algn="l"/>
                        </a:tabLst>
                      </a:pPr>
                      <a:endParaRPr lang="en-US" sz="1200" b="0"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0"/>
                  </a:ext>
                </a:extLst>
              </a:tr>
              <a:tr h="296791">
                <a:tc>
                  <a:txBody>
                    <a:bodyPr/>
                    <a:lstStyle/>
                    <a:p>
                      <a:pPr marL="0" marR="0">
                        <a:lnSpc>
                          <a:spcPct val="115000"/>
                        </a:lnSpc>
                        <a:spcBef>
                          <a:spcPts val="0"/>
                        </a:spcBef>
                        <a:spcAft>
                          <a:spcPts val="0"/>
                        </a:spcAft>
                      </a:pPr>
                      <a:r>
                        <a:rPr lang="en-US" sz="1400" b="1" dirty="0" smtClean="0">
                          <a:solidFill>
                            <a:srgbClr val="000099"/>
                          </a:solidFill>
                          <a:effectLst/>
                          <a:latin typeface="Times New Roman"/>
                          <a:ea typeface="Calibri"/>
                          <a:cs typeface="Times New Roman"/>
                        </a:rPr>
                        <a:t>5 variables:</a:t>
                      </a:r>
                      <a:endParaRPr lang="en-US" sz="1400" b="1" dirty="0">
                        <a:solidFill>
                          <a:srgbClr val="000099"/>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1"/>
                  </a:ext>
                </a:extLst>
              </a:tr>
              <a:tr h="296791">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Instructional staff</a:t>
                      </a:r>
                      <a:r>
                        <a:rPr lang="en-US" sz="1400" b="1" baseline="0" dirty="0" smtClean="0">
                          <a:solidFill>
                            <a:schemeClr val="tx1"/>
                          </a:solidFill>
                          <a:effectLst/>
                          <a:latin typeface="Times New Roman"/>
                          <a:ea typeface="Calibri"/>
                          <a:cs typeface="Times New Roman"/>
                        </a:rPr>
                        <a:t> support</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2"/>
                  </a:ext>
                </a:extLst>
              </a:tr>
              <a:tr h="296791">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Nontechnology-related</a:t>
                      </a:r>
                      <a:r>
                        <a:rPr lang="en-US" sz="1400" b="1" baseline="0" dirty="0" smtClean="0">
                          <a:solidFill>
                            <a:schemeClr val="tx1"/>
                          </a:solidFill>
                          <a:effectLst/>
                          <a:latin typeface="Times New Roman"/>
                          <a:ea typeface="Calibri"/>
                          <a:cs typeface="Times New Roman"/>
                        </a:rPr>
                        <a:t> supplies and purchased services</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3"/>
                  </a:ext>
                </a:extLst>
              </a:tr>
              <a:tr h="309024">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Technology-related</a:t>
                      </a:r>
                      <a:r>
                        <a:rPr lang="en-US" sz="1400" b="1" baseline="0" dirty="0" smtClean="0">
                          <a:solidFill>
                            <a:schemeClr val="tx1"/>
                          </a:solidFill>
                          <a:effectLst/>
                          <a:latin typeface="Times New Roman"/>
                          <a:ea typeface="Calibri"/>
                          <a:cs typeface="Times New Roman"/>
                        </a:rPr>
                        <a:t> supplies and purchased services</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4"/>
                  </a:ext>
                </a:extLst>
              </a:tr>
              <a:tr h="241128">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Nontechnology related</a:t>
                      </a:r>
                      <a:r>
                        <a:rPr lang="en-US" sz="1400" b="1" baseline="0" dirty="0" smtClean="0">
                          <a:solidFill>
                            <a:schemeClr val="tx1"/>
                          </a:solidFill>
                          <a:effectLst/>
                          <a:latin typeface="Times New Roman"/>
                          <a:ea typeface="Calibri"/>
                          <a:cs typeface="Times New Roman"/>
                        </a:rPr>
                        <a:t> equipment</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5"/>
                  </a:ext>
                </a:extLst>
              </a:tr>
              <a:tr h="296791">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Technology related equipment</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6"/>
                  </a:ext>
                </a:extLst>
              </a:tr>
              <a:tr h="309156">
                <a:tc>
                  <a:txBody>
                    <a:bodyPr/>
                    <a:lstStyle/>
                    <a:p>
                      <a:pPr marL="0" marR="0">
                        <a:lnSpc>
                          <a:spcPct val="115000"/>
                        </a:lnSpc>
                        <a:spcBef>
                          <a:spcPts val="0"/>
                        </a:spcBef>
                        <a:spcAft>
                          <a:spcPts val="0"/>
                        </a:spcAft>
                      </a:pPr>
                      <a:r>
                        <a:rPr lang="en-US" sz="1400" b="1" dirty="0" smtClean="0">
                          <a:solidFill>
                            <a:srgbClr val="000099"/>
                          </a:solidFill>
                          <a:effectLst/>
                          <a:latin typeface="Times New Roman"/>
                          <a:ea typeface="Calibri"/>
                          <a:cs typeface="Times New Roman"/>
                        </a:rPr>
                        <a:t>4 exhibits (of selected</a:t>
                      </a:r>
                      <a:r>
                        <a:rPr lang="en-US" sz="1400" b="1" baseline="0" dirty="0" smtClean="0">
                          <a:solidFill>
                            <a:srgbClr val="000099"/>
                          </a:solidFill>
                          <a:effectLst/>
                          <a:latin typeface="Times New Roman"/>
                          <a:ea typeface="Calibri"/>
                          <a:cs typeface="Times New Roman"/>
                        </a:rPr>
                        <a:t> items):</a:t>
                      </a:r>
                      <a:endParaRPr lang="en-US" sz="1400" b="1" dirty="0">
                        <a:solidFill>
                          <a:srgbClr val="000099"/>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7"/>
                  </a:ext>
                </a:extLst>
              </a:tr>
              <a:tr h="309156">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Improvement of instruction</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8"/>
                  </a:ext>
                </a:extLst>
              </a:tr>
              <a:tr h="309156">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Library and media services</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09"/>
                  </a:ext>
                </a:extLst>
              </a:tr>
              <a:tr h="309156">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Books and</a:t>
                      </a:r>
                      <a:r>
                        <a:rPr lang="en-US" sz="1400" b="1" baseline="0" dirty="0" smtClean="0">
                          <a:solidFill>
                            <a:schemeClr val="tx1"/>
                          </a:solidFill>
                          <a:effectLst/>
                          <a:latin typeface="Times New Roman"/>
                          <a:ea typeface="Calibri"/>
                          <a:cs typeface="Times New Roman"/>
                        </a:rPr>
                        <a:t> periodicals</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10"/>
                  </a:ext>
                </a:extLst>
              </a:tr>
              <a:tr h="309156">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Technology software</a:t>
                      </a:r>
                      <a:endParaRPr lang="en-US" sz="1400" b="1" dirty="0">
                        <a:solidFill>
                          <a:schemeClr val="tx1"/>
                        </a:solidFill>
                        <a:effectLst/>
                        <a:latin typeface="Times New Roman"/>
                        <a:ea typeface="Calibri"/>
                        <a:cs typeface="Times New Roman"/>
                      </a:endParaRPr>
                    </a:p>
                  </a:txBody>
                  <a:tcPr marL="68580" marR="68580" marT="0" marB="0"/>
                </a:tc>
                <a:extLst>
                  <a:ext uri="{0D108BD9-81ED-4DB2-BD59-A6C34878D82A}">
                    <a16:rowId xmlns="" xmlns:a16="http://schemas.microsoft.com/office/drawing/2014/main" val="10011"/>
                  </a:ext>
                </a:extLst>
              </a:tr>
            </a:tbl>
          </a:graphicData>
        </a:graphic>
      </p:graphicFrame>
      <p:sp>
        <p:nvSpPr>
          <p:cNvPr id="3" name="TextBox 2"/>
          <p:cNvSpPr txBox="1"/>
          <p:nvPr/>
        </p:nvSpPr>
        <p:spPr>
          <a:xfrm>
            <a:off x="3657600" y="5486400"/>
            <a:ext cx="4876800" cy="1200329"/>
          </a:xfrm>
          <a:prstGeom prst="rect">
            <a:avLst/>
          </a:prstGeom>
          <a:noFill/>
        </p:spPr>
        <p:txBody>
          <a:bodyPr wrap="square" rtlCol="0">
            <a:spAutoFit/>
          </a:bodyPr>
          <a:lstStyle/>
          <a:p>
            <a:endParaRPr lang="en-US" altLang="en-US" sz="1200" dirty="0" smtClean="0">
              <a:solidFill>
                <a:srgbClr val="000000"/>
              </a:solidFill>
              <a:cs typeface="Arial" charset="0"/>
            </a:endParaRPr>
          </a:p>
          <a:p>
            <a:endParaRPr lang="en-US" altLang="en-US" sz="1200" dirty="0">
              <a:solidFill>
                <a:srgbClr val="000000"/>
              </a:solidFill>
              <a:cs typeface="Arial" charset="0"/>
            </a:endParaRPr>
          </a:p>
          <a:p>
            <a:r>
              <a:rPr lang="en-US" altLang="en-US" sz="1200" dirty="0" smtClean="0">
                <a:solidFill>
                  <a:srgbClr val="000000"/>
                </a:solidFill>
                <a:cs typeface="Arial" charset="0"/>
              </a:rPr>
              <a:t>* </a:t>
            </a:r>
            <a:r>
              <a:rPr lang="en-US" altLang="en-US" sz="1200" dirty="0" smtClean="0">
                <a:solidFill>
                  <a:srgbClr val="000000"/>
                </a:solidFill>
                <a:latin typeface="Georgia" panose="02040502050405020303" pitchFamily="18" charset="0"/>
                <a:cs typeface="Arial" charset="0"/>
              </a:rPr>
              <a:t>Exclusions</a:t>
            </a:r>
            <a:r>
              <a:rPr lang="en-US" altLang="en-US" sz="1200" dirty="0" smtClean="0">
                <a:latin typeface="Georgia" panose="02040502050405020303" pitchFamily="18" charset="0"/>
                <a:cs typeface="Arial" charset="0"/>
              </a:rPr>
              <a:t> </a:t>
            </a:r>
            <a:r>
              <a:rPr lang="en-US" altLang="en-US" sz="1200" dirty="0">
                <a:latin typeface="Georgia" panose="02040502050405020303" pitchFamily="18" charset="0"/>
                <a:cs typeface="Arial" charset="0"/>
              </a:rPr>
              <a:t>include 1) expenditures from federal revenue sources other than federal funds intended to replace local tax revenues, 2) prekindergarten expenditures, and 3) special education expenditures</a:t>
            </a:r>
            <a:r>
              <a:rPr lang="en-US" altLang="en-US" sz="1200" dirty="0" smtClean="0">
                <a:solidFill>
                  <a:srgbClr val="000000"/>
                </a:solidFill>
                <a:latin typeface="Georgia" panose="02040502050405020303" pitchFamily="18" charset="0"/>
                <a:cs typeface="Arial" charset="0"/>
              </a:rPr>
              <a:t>.</a:t>
            </a:r>
            <a:endParaRPr lang="en-US" altLang="en-US" sz="1200" dirty="0">
              <a:solidFill>
                <a:srgbClr val="000000"/>
              </a:solidFill>
              <a:latin typeface="Georgia" panose="02040502050405020303" pitchFamily="18" charset="0"/>
              <a:cs typeface="Arial" charset="0"/>
            </a:endParaRPr>
          </a:p>
          <a:p>
            <a:endParaRPr lang="en-US" sz="1200" dirty="0"/>
          </a:p>
        </p:txBody>
      </p:sp>
    </p:spTree>
    <p:extLst>
      <p:ext uri="{BB962C8B-B14F-4D97-AF65-F5344CB8AC3E}">
        <p14:creationId xmlns:p14="http://schemas.microsoft.com/office/powerpoint/2010/main" val="3186576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382000" cy="533400"/>
          </a:xfrm>
        </p:spPr>
        <p:txBody>
          <a:bodyPr/>
          <a:lstStyle/>
          <a:p>
            <a:r>
              <a:rPr lang="en-US" sz="2800" dirty="0">
                <a:latin typeface="Trebuchet MS" panose="020B0603020202020204" pitchFamily="34" charset="0"/>
              </a:rPr>
              <a:t>SLFS and F-33 Variables: Differences/Similarities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1517686"/>
              </p:ext>
            </p:extLst>
          </p:nvPr>
        </p:nvGraphicFramePr>
        <p:xfrm>
          <a:off x="685800" y="1676403"/>
          <a:ext cx="7772400" cy="4797216"/>
        </p:xfrm>
        <a:graphic>
          <a:graphicData uri="http://schemas.openxmlformats.org/drawingml/2006/table">
            <a:tbl>
              <a:tblPr firstRow="1" bandRow="1">
                <a:tableStyleId>{21E4AEA4-8DFA-4A89-87EB-49C32662AFE0}</a:tableStyleId>
              </a:tblPr>
              <a:tblGrid>
                <a:gridCol w="3886200"/>
                <a:gridCol w="3886200"/>
              </a:tblGrid>
              <a:tr h="1127542">
                <a:tc>
                  <a:txBody>
                    <a:bodyPr/>
                    <a:lstStyle/>
                    <a:p>
                      <a:pPr marL="0" marR="0">
                        <a:lnSpc>
                          <a:spcPct val="115000"/>
                        </a:lnSpc>
                        <a:spcBef>
                          <a:spcPts val="0"/>
                        </a:spcBef>
                        <a:spcAft>
                          <a:spcPts val="0"/>
                        </a:spcAft>
                        <a:tabLst>
                          <a:tab pos="0" algn="l"/>
                        </a:tabLst>
                      </a:pPr>
                      <a:r>
                        <a:rPr lang="en-US" sz="1800" dirty="0" smtClean="0">
                          <a:effectLst/>
                        </a:rPr>
                        <a:t>SLFS </a:t>
                      </a:r>
                      <a:r>
                        <a:rPr lang="en-US" sz="1800" dirty="0">
                          <a:effectLst/>
                        </a:rPr>
                        <a:t>Variables</a:t>
                      </a:r>
                    </a:p>
                    <a:p>
                      <a:pPr marL="0" marR="0">
                        <a:lnSpc>
                          <a:spcPct val="115000"/>
                        </a:lnSpc>
                        <a:spcBef>
                          <a:spcPts val="0"/>
                        </a:spcBef>
                        <a:spcAft>
                          <a:spcPts val="0"/>
                        </a:spcAft>
                        <a:tabLst>
                          <a:tab pos="0" algn="l"/>
                        </a:tabLst>
                      </a:pPr>
                      <a:r>
                        <a:rPr lang="en-US" sz="1400" dirty="0" smtClean="0">
                          <a:effectLst/>
                        </a:rPr>
                        <a:t>Personnel Expenditures</a:t>
                      </a:r>
                    </a:p>
                    <a:p>
                      <a:pPr marL="0" marR="0">
                        <a:lnSpc>
                          <a:spcPct val="115000"/>
                        </a:lnSpc>
                        <a:spcBef>
                          <a:spcPts val="0"/>
                        </a:spcBef>
                        <a:spcAft>
                          <a:spcPts val="0"/>
                        </a:spcAft>
                        <a:tabLst>
                          <a:tab pos="0" algn="l"/>
                        </a:tabLst>
                      </a:pPr>
                      <a:r>
                        <a:rPr lang="en-US" sz="1200" dirty="0" smtClean="0">
                          <a:effectLst/>
                        </a:rPr>
                        <a:t>(to be collected without </a:t>
                      </a:r>
                      <a:r>
                        <a:rPr lang="en-US" sz="1200" dirty="0">
                          <a:effectLst/>
                        </a:rPr>
                        <a:t>exclusions and with exclusions</a:t>
                      </a:r>
                      <a:r>
                        <a:rPr lang="en-US" sz="1200" dirty="0" smtClean="0">
                          <a:effectLst/>
                        </a:rPr>
                        <a:t>*)</a:t>
                      </a:r>
                      <a:endParaRPr lang="en-US" sz="1200" b="0" dirty="0">
                        <a:solidFill>
                          <a:schemeClr val="tx1"/>
                        </a:solidFill>
                        <a:effectLst/>
                        <a:latin typeface="Times New Roman"/>
                        <a:ea typeface="Calibri"/>
                        <a:cs typeface="Times New Roman"/>
                      </a:endParaRPr>
                    </a:p>
                  </a:txBody>
                  <a:tcPr marL="68580" marR="68580" marT="0" marB="0"/>
                </a:tc>
                <a:tc>
                  <a:txBody>
                    <a:bodyPr/>
                    <a:lstStyle/>
                    <a:p>
                      <a:r>
                        <a:rPr lang="en-US" dirty="0" smtClean="0"/>
                        <a:t>School District</a:t>
                      </a:r>
                      <a:r>
                        <a:rPr lang="en-US" baseline="0" dirty="0" smtClean="0"/>
                        <a:t> Finance Survey (F-33) Corresponding Variable</a:t>
                      </a:r>
                      <a:endParaRPr lang="en-US" dirty="0"/>
                    </a:p>
                  </a:txBody>
                  <a:tcPr/>
                </a:tc>
              </a:tr>
              <a:tr h="426038">
                <a:tc>
                  <a:txBody>
                    <a:bodyPr/>
                    <a:lstStyle/>
                    <a:p>
                      <a:pPr marL="0" marR="0">
                        <a:lnSpc>
                          <a:spcPct val="115000"/>
                        </a:lnSpc>
                        <a:spcBef>
                          <a:spcPts val="0"/>
                        </a:spcBef>
                        <a:spcAft>
                          <a:spcPts val="0"/>
                        </a:spcAft>
                      </a:pPr>
                      <a:r>
                        <a:rPr lang="en-US" sz="1400" b="1" dirty="0" smtClean="0">
                          <a:solidFill>
                            <a:srgbClr val="000099"/>
                          </a:solidFill>
                          <a:effectLst/>
                          <a:latin typeface="Times New Roman" panose="02020603050405020304" pitchFamily="18" charset="0"/>
                          <a:ea typeface="Calibri"/>
                          <a:cs typeface="Times New Roman" panose="02020603050405020304" pitchFamily="18" charset="0"/>
                        </a:rPr>
                        <a:t>4 variables:</a:t>
                      </a:r>
                      <a:endParaRPr lang="en-US" sz="1400" b="1" dirty="0">
                        <a:solidFill>
                          <a:srgbClr val="000099"/>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endParaRPr lang="en-US"/>
                    </a:p>
                  </a:txBody>
                  <a:tcPr/>
                </a:tc>
              </a:tr>
              <a:tr h="426038">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Instructional staff salaries (teachers and aides)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r>
                        <a:rPr lang="en-US" sz="1400" b="0" dirty="0" smtClean="0">
                          <a:latin typeface="Times New Roman" panose="02020603050405020304" pitchFamily="18" charset="0"/>
                          <a:cs typeface="Times New Roman" panose="02020603050405020304" pitchFamily="18" charset="0"/>
                        </a:rPr>
                        <a:t>Matches Instruction</a:t>
                      </a:r>
                      <a:r>
                        <a:rPr lang="en-US" sz="1400" b="0" baseline="0" dirty="0" smtClean="0">
                          <a:latin typeface="Times New Roman" panose="02020603050405020304" pitchFamily="18" charset="0"/>
                          <a:cs typeface="Times New Roman" panose="02020603050405020304" pitchFamily="18" charset="0"/>
                        </a:rPr>
                        <a:t> salaries (Z33)</a:t>
                      </a:r>
                      <a:endParaRPr lang="en-US" sz="1400" b="0" dirty="0">
                        <a:latin typeface="Times New Roman" panose="02020603050405020304" pitchFamily="18" charset="0"/>
                        <a:cs typeface="Times New Roman" panose="02020603050405020304" pitchFamily="18" charset="0"/>
                      </a:endParaRPr>
                    </a:p>
                  </a:txBody>
                  <a:tcPr/>
                </a:tc>
              </a:tr>
              <a:tr h="426038">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ea typeface="+mn-ea"/>
                          <a:cs typeface="Times New Roman" panose="02020603050405020304" pitchFamily="18" charset="0"/>
                        </a:rPr>
                        <a:t>Student</a:t>
                      </a:r>
                      <a:r>
                        <a:rPr lang="en-US" sz="1400" b="1" baseline="0" dirty="0" smtClean="0">
                          <a:solidFill>
                            <a:schemeClr val="tx1"/>
                          </a:solidFill>
                          <a:effectLst/>
                          <a:latin typeface="Times New Roman" panose="02020603050405020304" pitchFamily="18" charset="0"/>
                          <a:ea typeface="+mn-ea"/>
                          <a:cs typeface="Times New Roman" panose="02020603050405020304" pitchFamily="18" charset="0"/>
                        </a:rPr>
                        <a:t> support services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r>
                        <a:rPr lang="en-US" sz="1400" dirty="0" smtClean="0">
                          <a:latin typeface="Times New Roman" panose="02020603050405020304" pitchFamily="18" charset="0"/>
                          <a:cs typeface="Times New Roman" panose="02020603050405020304" pitchFamily="18" charset="0"/>
                        </a:rPr>
                        <a:t>Matches Pupil Support</a:t>
                      </a:r>
                      <a:r>
                        <a:rPr lang="en-US" sz="1400" baseline="0" dirty="0" smtClean="0">
                          <a:latin typeface="Times New Roman" panose="02020603050405020304" pitchFamily="18" charset="0"/>
                          <a:cs typeface="Times New Roman" panose="02020603050405020304" pitchFamily="18" charset="0"/>
                        </a:rPr>
                        <a:t> Salaries (V11)</a:t>
                      </a:r>
                      <a:endParaRPr lang="en-US" sz="1400" dirty="0">
                        <a:latin typeface="Times New Roman" panose="02020603050405020304" pitchFamily="18" charset="0"/>
                        <a:cs typeface="Times New Roman" panose="02020603050405020304" pitchFamily="18" charset="0"/>
                      </a:endParaRPr>
                    </a:p>
                  </a:txBody>
                  <a:tcPr/>
                </a:tc>
              </a:tr>
              <a:tr h="595286">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Instructional staff support services</a:t>
                      </a:r>
                      <a:r>
                        <a:rPr lang="en-US" sz="1400" b="1" baseline="0" dirty="0" smtClean="0">
                          <a:solidFill>
                            <a:schemeClr val="tx1"/>
                          </a:solidFill>
                          <a:effectLst/>
                          <a:latin typeface="Times New Roman" panose="02020603050405020304" pitchFamily="18" charset="0"/>
                          <a:cs typeface="Times New Roman" panose="02020603050405020304" pitchFamily="18" charset="0"/>
                        </a:rPr>
                        <a:t>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r>
                        <a:rPr lang="en-US" sz="1400" dirty="0" smtClean="0">
                          <a:latin typeface="Times New Roman" panose="02020603050405020304" pitchFamily="18" charset="0"/>
                          <a:cs typeface="Times New Roman" panose="02020603050405020304" pitchFamily="18" charset="0"/>
                        </a:rPr>
                        <a:t>Matches Instructional Staff Support Services Salaries</a:t>
                      </a:r>
                      <a:r>
                        <a:rPr lang="en-US" sz="1400" baseline="0" dirty="0" smtClean="0">
                          <a:latin typeface="Times New Roman" panose="02020603050405020304" pitchFamily="18" charset="0"/>
                          <a:cs typeface="Times New Roman" panose="02020603050405020304" pitchFamily="18" charset="0"/>
                        </a:rPr>
                        <a:t> (V13)</a:t>
                      </a:r>
                      <a:endParaRPr lang="en-US" sz="1400" dirty="0">
                        <a:latin typeface="Times New Roman" panose="02020603050405020304" pitchFamily="18" charset="0"/>
                        <a:cs typeface="Times New Roman" panose="02020603050405020304" pitchFamily="18" charset="0"/>
                      </a:endParaRPr>
                    </a:p>
                  </a:txBody>
                  <a:tcPr/>
                </a:tc>
              </a:tr>
              <a:tr h="426038">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School administration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r>
                        <a:rPr lang="en-US" sz="1400" dirty="0" smtClean="0">
                          <a:latin typeface="Times New Roman" panose="02020603050405020304" pitchFamily="18" charset="0"/>
                          <a:cs typeface="Times New Roman" panose="02020603050405020304" pitchFamily="18" charset="0"/>
                        </a:rPr>
                        <a:t>Matches</a:t>
                      </a:r>
                      <a:r>
                        <a:rPr lang="en-US" sz="1400" baseline="0" dirty="0" smtClean="0">
                          <a:latin typeface="Times New Roman" panose="02020603050405020304" pitchFamily="18" charset="0"/>
                          <a:cs typeface="Times New Roman" panose="02020603050405020304" pitchFamily="18" charset="0"/>
                        </a:rPr>
                        <a:t> School Administration Salaries (V17)</a:t>
                      </a:r>
                      <a:endParaRPr lang="en-US" sz="1400" dirty="0">
                        <a:latin typeface="Times New Roman" panose="02020603050405020304" pitchFamily="18" charset="0"/>
                        <a:cs typeface="Times New Roman" panose="02020603050405020304" pitchFamily="18" charset="0"/>
                      </a:endParaRPr>
                    </a:p>
                  </a:txBody>
                  <a:tcPr/>
                </a:tc>
              </a:tr>
              <a:tr h="426038">
                <a:tc>
                  <a:txBody>
                    <a:bodyPr/>
                    <a:lstStyle/>
                    <a:p>
                      <a:pPr marL="0" marR="0">
                        <a:lnSpc>
                          <a:spcPct val="115000"/>
                        </a:lnSpc>
                        <a:spcBef>
                          <a:spcPts val="0"/>
                        </a:spcBef>
                        <a:spcAft>
                          <a:spcPts val="0"/>
                        </a:spcAft>
                      </a:pPr>
                      <a:r>
                        <a:rPr lang="en-US" sz="1400" b="1" dirty="0" smtClean="0">
                          <a:solidFill>
                            <a:srgbClr val="000099"/>
                          </a:solidFill>
                          <a:effectLst/>
                          <a:latin typeface="Times New Roman" panose="02020603050405020304" pitchFamily="18" charset="0"/>
                          <a:ea typeface="Calibri"/>
                          <a:cs typeface="Times New Roman" panose="02020603050405020304" pitchFamily="18" charset="0"/>
                        </a:rPr>
                        <a:t>2 exhibits (of instructional staff salaries):</a:t>
                      </a:r>
                      <a:endParaRPr lang="en-US" sz="1400" b="1" dirty="0">
                        <a:solidFill>
                          <a:srgbClr val="000099"/>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endParaRPr lang="en-US" sz="1400" dirty="0">
                        <a:latin typeface="Times New Roman" panose="02020603050405020304" pitchFamily="18" charset="0"/>
                        <a:cs typeface="Times New Roman" panose="02020603050405020304" pitchFamily="18" charset="0"/>
                      </a:endParaRPr>
                    </a:p>
                  </a:txBody>
                  <a:tcPr/>
                </a:tc>
              </a:tr>
              <a:tr h="426038">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Teacher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r>
                        <a:rPr lang="en-US" sz="1400" dirty="0" smtClean="0">
                          <a:latin typeface="Times New Roman" panose="02020603050405020304" pitchFamily="18" charset="0"/>
                          <a:cs typeface="Times New Roman" panose="02020603050405020304" pitchFamily="18" charset="0"/>
                        </a:rPr>
                        <a:t>Roughly matches regular education </a:t>
                      </a:r>
                      <a:r>
                        <a:rPr lang="en-US" sz="1400" dirty="0" err="1" smtClean="0">
                          <a:latin typeface="Times New Roman" panose="02020603050405020304" pitchFamily="18" charset="0"/>
                          <a:cs typeface="Times New Roman" panose="02020603050405020304" pitchFamily="18" charset="0"/>
                        </a:rPr>
                        <a:t>salaries+special</a:t>
                      </a:r>
                      <a:r>
                        <a:rPr lang="en-US" sz="1400" baseline="0" dirty="0" smtClean="0">
                          <a:latin typeface="Times New Roman" panose="02020603050405020304" pitchFamily="18" charset="0"/>
                          <a:cs typeface="Times New Roman" panose="02020603050405020304" pitchFamily="18" charset="0"/>
                        </a:rPr>
                        <a:t> </a:t>
                      </a:r>
                      <a:r>
                        <a:rPr lang="en-US" sz="1400" baseline="0" dirty="0" err="1" smtClean="0">
                          <a:latin typeface="Times New Roman" panose="02020603050405020304" pitchFamily="18" charset="0"/>
                          <a:cs typeface="Times New Roman" panose="02020603050405020304" pitchFamily="18" charset="0"/>
                        </a:rPr>
                        <a:t>ed</a:t>
                      </a:r>
                      <a:r>
                        <a:rPr lang="en-US" sz="1400" baseline="0" dirty="0" smtClean="0">
                          <a:latin typeface="Times New Roman" panose="02020603050405020304" pitchFamily="18" charset="0"/>
                          <a:cs typeface="Times New Roman" panose="02020603050405020304" pitchFamily="18" charset="0"/>
                        </a:rPr>
                        <a:t> </a:t>
                      </a:r>
                      <a:r>
                        <a:rPr lang="en-US" sz="1400" baseline="0" dirty="0" err="1" smtClean="0">
                          <a:latin typeface="Times New Roman" panose="02020603050405020304" pitchFamily="18" charset="0"/>
                          <a:cs typeface="Times New Roman" panose="02020603050405020304" pitchFamily="18" charset="0"/>
                        </a:rPr>
                        <a:t>salalries+voc</a:t>
                      </a:r>
                      <a:r>
                        <a:rPr lang="en-US" sz="1400" baseline="0" dirty="0" smtClean="0">
                          <a:latin typeface="Times New Roman" panose="02020603050405020304" pitchFamily="18" charset="0"/>
                          <a:cs typeface="Times New Roman" panose="02020603050405020304" pitchFamily="18" charset="0"/>
                        </a:rPr>
                        <a:t> </a:t>
                      </a:r>
                      <a:r>
                        <a:rPr lang="en-US" sz="1400" baseline="0" dirty="0" err="1" smtClean="0">
                          <a:latin typeface="Times New Roman" panose="02020603050405020304" pitchFamily="18" charset="0"/>
                          <a:cs typeface="Times New Roman" panose="02020603050405020304" pitchFamily="18" charset="0"/>
                        </a:rPr>
                        <a:t>ed</a:t>
                      </a:r>
                      <a:r>
                        <a:rPr lang="en-US" sz="1400" baseline="0" dirty="0" smtClean="0">
                          <a:latin typeface="Times New Roman" panose="02020603050405020304" pitchFamily="18" charset="0"/>
                          <a:cs typeface="Times New Roman" panose="02020603050405020304" pitchFamily="18" charset="0"/>
                        </a:rPr>
                        <a:t> </a:t>
                      </a:r>
                      <a:r>
                        <a:rPr lang="en-US" sz="1400" baseline="0" dirty="0" err="1" smtClean="0">
                          <a:latin typeface="Times New Roman" panose="02020603050405020304" pitchFamily="18" charset="0"/>
                          <a:cs typeface="Times New Roman" panose="02020603050405020304" pitchFamily="18" charset="0"/>
                        </a:rPr>
                        <a:t>salaries+other</a:t>
                      </a:r>
                      <a:r>
                        <a:rPr lang="en-US" sz="1400" baseline="0" dirty="0" smtClean="0">
                          <a:latin typeface="Times New Roman" panose="02020603050405020304" pitchFamily="18" charset="0"/>
                          <a:cs typeface="Times New Roman" panose="02020603050405020304" pitchFamily="18" charset="0"/>
                        </a:rPr>
                        <a:t> teacher salaries</a:t>
                      </a:r>
                      <a:endParaRPr lang="en-US" sz="1400" dirty="0">
                        <a:latin typeface="Times New Roman" panose="02020603050405020304" pitchFamily="18" charset="0"/>
                        <a:cs typeface="Times New Roman" panose="02020603050405020304" pitchFamily="18" charset="0"/>
                      </a:endParaRPr>
                    </a:p>
                  </a:txBody>
                  <a:tcPr/>
                </a:tc>
              </a:tr>
              <a:tr h="426038">
                <a:tc>
                  <a:txBody>
                    <a:bodyPr/>
                    <a:lstStyle/>
                    <a:p>
                      <a:pPr marL="0" marR="0">
                        <a:lnSpc>
                          <a:spcPct val="115000"/>
                        </a:lnSpc>
                        <a:spcBef>
                          <a:spcPts val="0"/>
                        </a:spcBef>
                        <a:spcAft>
                          <a:spcPts val="0"/>
                        </a:spcAft>
                      </a:pPr>
                      <a:r>
                        <a:rPr lang="en-US" sz="1400" b="1" dirty="0" smtClean="0">
                          <a:solidFill>
                            <a:schemeClr val="tx1"/>
                          </a:solidFill>
                          <a:effectLst/>
                          <a:latin typeface="Times New Roman" panose="02020603050405020304" pitchFamily="18" charset="0"/>
                          <a:cs typeface="Times New Roman" panose="02020603050405020304" pitchFamily="18" charset="0"/>
                        </a:rPr>
                        <a:t>Instructional aide</a:t>
                      </a:r>
                      <a:r>
                        <a:rPr lang="en-US" sz="1400" b="1" baseline="0" dirty="0" smtClean="0">
                          <a:solidFill>
                            <a:schemeClr val="tx1"/>
                          </a:solidFill>
                          <a:effectLst/>
                          <a:latin typeface="Times New Roman" panose="02020603050405020304" pitchFamily="18" charset="0"/>
                          <a:cs typeface="Times New Roman" panose="02020603050405020304" pitchFamily="18" charset="0"/>
                        </a:rPr>
                        <a:t> salaries</a:t>
                      </a: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r>
                        <a:rPr lang="en-US" sz="1400" dirty="0" smtClean="0">
                          <a:latin typeface="Times New Roman" panose="02020603050405020304" pitchFamily="18" charset="0"/>
                          <a:cs typeface="Times New Roman" panose="02020603050405020304" pitchFamily="18" charset="0"/>
                        </a:rPr>
                        <a:t>No corresponding</a:t>
                      </a:r>
                      <a:r>
                        <a:rPr lang="en-US" sz="1400" baseline="0" dirty="0" smtClean="0">
                          <a:latin typeface="Times New Roman" panose="02020603050405020304" pitchFamily="18" charset="0"/>
                          <a:cs typeface="Times New Roman" panose="02020603050405020304" pitchFamily="18" charset="0"/>
                        </a:rPr>
                        <a:t> variable</a:t>
                      </a:r>
                      <a:endParaRPr lang="en-US"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68020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382000" cy="457200"/>
          </a:xfrm>
        </p:spPr>
        <p:txBody>
          <a:bodyPr/>
          <a:lstStyle/>
          <a:p>
            <a:r>
              <a:rPr lang="en-US" sz="2800" dirty="0">
                <a:latin typeface="Trebuchet MS" panose="020B0603020202020204" pitchFamily="34" charset="0"/>
              </a:rPr>
              <a:t>SLFS and F-33 Variables: Differences/Similarities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7284392"/>
              </p:ext>
            </p:extLst>
          </p:nvPr>
        </p:nvGraphicFramePr>
        <p:xfrm>
          <a:off x="762000" y="1752600"/>
          <a:ext cx="7772400" cy="3848150"/>
        </p:xfrm>
        <a:graphic>
          <a:graphicData uri="http://schemas.openxmlformats.org/drawingml/2006/table">
            <a:tbl>
              <a:tblPr firstRow="1" bandRow="1">
                <a:tableStyleId>{21E4AEA4-8DFA-4A89-87EB-49C32662AFE0}</a:tableStyleId>
              </a:tblPr>
              <a:tblGrid>
                <a:gridCol w="4191000"/>
                <a:gridCol w="3581400"/>
              </a:tblGrid>
              <a:tr h="1023784">
                <a:tc>
                  <a:txBody>
                    <a:bodyPr/>
                    <a:lstStyle/>
                    <a:p>
                      <a:pPr marL="0" marR="0">
                        <a:lnSpc>
                          <a:spcPct val="115000"/>
                        </a:lnSpc>
                        <a:spcBef>
                          <a:spcPts val="0"/>
                        </a:spcBef>
                        <a:spcAft>
                          <a:spcPts val="0"/>
                        </a:spcAft>
                        <a:tabLst>
                          <a:tab pos="0" algn="l"/>
                        </a:tabLst>
                      </a:pPr>
                      <a:r>
                        <a:rPr lang="en-US" sz="1800" dirty="0" smtClean="0">
                          <a:effectLst/>
                        </a:rPr>
                        <a:t>SLFS </a:t>
                      </a:r>
                      <a:r>
                        <a:rPr lang="en-US" sz="1800" dirty="0">
                          <a:effectLst/>
                        </a:rPr>
                        <a:t>Variables</a:t>
                      </a:r>
                    </a:p>
                    <a:p>
                      <a:pPr marL="0" marR="0">
                        <a:lnSpc>
                          <a:spcPct val="115000"/>
                        </a:lnSpc>
                        <a:spcBef>
                          <a:spcPts val="0"/>
                        </a:spcBef>
                        <a:spcAft>
                          <a:spcPts val="0"/>
                        </a:spcAft>
                        <a:tabLst>
                          <a:tab pos="0" algn="l"/>
                        </a:tabLst>
                      </a:pPr>
                      <a:r>
                        <a:rPr lang="en-US" sz="1400" dirty="0" smtClean="0">
                          <a:effectLst/>
                        </a:rPr>
                        <a:t>Non-personnel</a:t>
                      </a:r>
                      <a:r>
                        <a:rPr lang="en-US" sz="1400" baseline="0" dirty="0" smtClean="0">
                          <a:effectLst/>
                        </a:rPr>
                        <a:t> Expenditures</a:t>
                      </a:r>
                    </a:p>
                    <a:p>
                      <a:pPr marL="0" marR="0" indent="0" algn="l" defTabSz="914400" rtl="0" eaLnBrk="1" fontAlgn="auto" latinLnBrk="0" hangingPunct="1">
                        <a:lnSpc>
                          <a:spcPct val="115000"/>
                        </a:lnSpc>
                        <a:spcBef>
                          <a:spcPts val="0"/>
                        </a:spcBef>
                        <a:spcAft>
                          <a:spcPts val="0"/>
                        </a:spcAft>
                        <a:buClrTx/>
                        <a:buSzTx/>
                        <a:buFontTx/>
                        <a:buNone/>
                        <a:tabLst>
                          <a:tab pos="0" algn="l"/>
                        </a:tabLst>
                        <a:defRPr/>
                      </a:pPr>
                      <a:r>
                        <a:rPr lang="en-US" sz="1200" dirty="0" smtClean="0">
                          <a:effectLst/>
                        </a:rPr>
                        <a:t>(to be collected without exclusions and with exclusions*)</a:t>
                      </a:r>
                      <a:endParaRPr lang="en-US" sz="1200" b="0" dirty="0" smtClean="0">
                        <a:solidFill>
                          <a:schemeClr val="tx1"/>
                        </a:solidFill>
                        <a:effectLst/>
                        <a:latin typeface="Times New Roman"/>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School District</a:t>
                      </a:r>
                      <a:r>
                        <a:rPr lang="en-US" baseline="0" dirty="0" smtClean="0"/>
                        <a:t> Finance Survey (F-33) Corresponding Variable</a:t>
                      </a:r>
                      <a:endParaRPr lang="en-US" dirty="0" smtClean="0"/>
                    </a:p>
                    <a:p>
                      <a:endParaRPr lang="en-US" dirty="0"/>
                    </a:p>
                  </a:txBody>
                  <a:tcPr/>
                </a:tc>
              </a:tr>
              <a:tr h="386834">
                <a:tc>
                  <a:txBody>
                    <a:bodyPr/>
                    <a:lstStyle/>
                    <a:p>
                      <a:pPr marL="0" marR="0">
                        <a:lnSpc>
                          <a:spcPct val="115000"/>
                        </a:lnSpc>
                        <a:spcBef>
                          <a:spcPts val="0"/>
                        </a:spcBef>
                        <a:spcAft>
                          <a:spcPts val="0"/>
                        </a:spcAft>
                      </a:pPr>
                      <a:r>
                        <a:rPr lang="en-US" sz="1400" b="1" dirty="0" smtClean="0">
                          <a:solidFill>
                            <a:srgbClr val="000099"/>
                          </a:solidFill>
                          <a:effectLst/>
                          <a:latin typeface="Times New Roman"/>
                          <a:ea typeface="Calibri"/>
                          <a:cs typeface="Times New Roman"/>
                        </a:rPr>
                        <a:t>5 variables:</a:t>
                      </a:r>
                      <a:endParaRPr lang="en-US" sz="1400" b="1" dirty="0">
                        <a:solidFill>
                          <a:srgbClr val="000099"/>
                        </a:solidFill>
                        <a:effectLst/>
                        <a:latin typeface="Times New Roman"/>
                        <a:ea typeface="Calibri"/>
                        <a:cs typeface="Times New Roman"/>
                      </a:endParaRPr>
                    </a:p>
                  </a:txBody>
                  <a:tcPr marL="68580" marR="68580" marT="0" marB="0"/>
                </a:tc>
                <a:tc>
                  <a:txBody>
                    <a:bodyPr/>
                    <a:lstStyle/>
                    <a:p>
                      <a:endParaRPr lang="en-US" dirty="0"/>
                    </a:p>
                  </a:txBody>
                  <a:tcPr/>
                </a:tc>
              </a:tr>
              <a:tr h="386834">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Instructional staff</a:t>
                      </a:r>
                      <a:r>
                        <a:rPr lang="en-US" sz="1400" b="1" baseline="0" dirty="0" smtClean="0">
                          <a:solidFill>
                            <a:schemeClr val="tx1"/>
                          </a:solidFill>
                          <a:effectLst/>
                          <a:latin typeface="Times New Roman"/>
                          <a:ea typeface="Calibri"/>
                          <a:cs typeface="Times New Roman"/>
                        </a:rPr>
                        <a:t> support</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Roughly</a:t>
                      </a:r>
                      <a:r>
                        <a:rPr lang="en-US" sz="1200" baseline="0" dirty="0" smtClean="0">
                          <a:latin typeface="Times New Roman" panose="02020603050405020304" pitchFamily="18" charset="0"/>
                          <a:cs typeface="Times New Roman" panose="02020603050405020304" pitchFamily="18" charset="0"/>
                        </a:rPr>
                        <a:t> matches Instructional Staff Support Services minus Instructional Staff Support Salaries and Instructional Staff Support Services employee Benefits  </a:t>
                      </a:r>
                      <a:endParaRPr lang="en-US" sz="1200" dirty="0">
                        <a:latin typeface="Times New Roman" panose="02020603050405020304" pitchFamily="18" charset="0"/>
                        <a:cs typeface="Times New Roman" panose="02020603050405020304" pitchFamily="18" charset="0"/>
                      </a:endParaRPr>
                    </a:p>
                  </a:txBody>
                  <a:tcPr/>
                </a:tc>
              </a:tr>
              <a:tr h="511892">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Nontechnology-related</a:t>
                      </a:r>
                      <a:r>
                        <a:rPr lang="en-US" sz="1400" b="1" baseline="0" dirty="0" smtClean="0">
                          <a:solidFill>
                            <a:schemeClr val="tx1"/>
                          </a:solidFill>
                          <a:effectLst/>
                          <a:latin typeface="Times New Roman"/>
                          <a:ea typeface="Calibri"/>
                          <a:cs typeface="Times New Roman"/>
                        </a:rPr>
                        <a:t> supplies and purchased services</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No corresponding variable</a:t>
                      </a:r>
                      <a:endParaRPr lang="en-US" sz="1200" dirty="0">
                        <a:latin typeface="Times New Roman" panose="02020603050405020304" pitchFamily="18" charset="0"/>
                        <a:cs typeface="Times New Roman" panose="02020603050405020304" pitchFamily="18" charset="0"/>
                      </a:endParaRPr>
                    </a:p>
                  </a:txBody>
                  <a:tcPr/>
                </a:tc>
              </a:tr>
              <a:tr h="511892">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Technology-related</a:t>
                      </a:r>
                      <a:r>
                        <a:rPr lang="en-US" sz="1400" b="1" baseline="0" dirty="0" smtClean="0">
                          <a:solidFill>
                            <a:schemeClr val="tx1"/>
                          </a:solidFill>
                          <a:effectLst/>
                          <a:latin typeface="Times New Roman"/>
                          <a:ea typeface="Calibri"/>
                          <a:cs typeface="Times New Roman"/>
                        </a:rPr>
                        <a:t> supplies and purchased services</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Roughly matches technology-related supplies and purchased services</a:t>
                      </a:r>
                      <a:r>
                        <a:rPr lang="en-US" sz="1200" baseline="0" dirty="0" smtClean="0">
                          <a:latin typeface="Times New Roman" panose="02020603050405020304" pitchFamily="18" charset="0"/>
                          <a:cs typeface="Times New Roman" panose="02020603050405020304" pitchFamily="18" charset="0"/>
                        </a:rPr>
                        <a:t>  (V02)</a:t>
                      </a:r>
                      <a:endParaRPr lang="en-US" sz="1200" dirty="0">
                        <a:latin typeface="Times New Roman" panose="02020603050405020304" pitchFamily="18" charset="0"/>
                        <a:cs typeface="Times New Roman" panose="02020603050405020304" pitchFamily="18" charset="0"/>
                      </a:endParaRPr>
                    </a:p>
                  </a:txBody>
                  <a:tcPr/>
                </a:tc>
              </a:tr>
              <a:tr h="386834">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Nontechnology related</a:t>
                      </a:r>
                      <a:r>
                        <a:rPr lang="en-US" sz="1400" b="1" baseline="0" dirty="0" smtClean="0">
                          <a:solidFill>
                            <a:schemeClr val="tx1"/>
                          </a:solidFill>
                          <a:effectLst/>
                          <a:latin typeface="Times New Roman"/>
                          <a:ea typeface="Calibri"/>
                          <a:cs typeface="Times New Roman"/>
                        </a:rPr>
                        <a:t> equipment</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No corresponding variable</a:t>
                      </a:r>
                      <a:endParaRPr lang="en-US" sz="1200" dirty="0">
                        <a:latin typeface="Times New Roman" panose="02020603050405020304" pitchFamily="18" charset="0"/>
                        <a:cs typeface="Times New Roman" panose="02020603050405020304" pitchFamily="18" charset="0"/>
                      </a:endParaRPr>
                    </a:p>
                  </a:txBody>
                  <a:tcPr/>
                </a:tc>
              </a:tr>
              <a:tr h="386834">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Technology related equipment</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Roughly matches technology related equipment</a:t>
                      </a:r>
                      <a:r>
                        <a:rPr lang="en-US" sz="1200" baseline="0" dirty="0" smtClean="0">
                          <a:latin typeface="Times New Roman" panose="02020603050405020304" pitchFamily="18" charset="0"/>
                          <a:cs typeface="Times New Roman" panose="02020603050405020304" pitchFamily="18" charset="0"/>
                        </a:rPr>
                        <a:t> (K-14)</a:t>
                      </a:r>
                      <a:r>
                        <a:rPr lang="en-US" dirty="0" smtClean="0"/>
                        <a:t> </a:t>
                      </a:r>
                      <a:endParaRPr lang="en-US" dirty="0"/>
                    </a:p>
                  </a:txBody>
                  <a:tcPr/>
                </a:tc>
              </a:tr>
            </a:tbl>
          </a:graphicData>
        </a:graphic>
      </p:graphicFrame>
    </p:spTree>
    <p:extLst>
      <p:ext uri="{BB962C8B-B14F-4D97-AF65-F5344CB8AC3E}">
        <p14:creationId xmlns:p14="http://schemas.microsoft.com/office/powerpoint/2010/main" val="3037763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10600" cy="609600"/>
          </a:xfrm>
        </p:spPr>
        <p:txBody>
          <a:bodyPr/>
          <a:lstStyle/>
          <a:p>
            <a:r>
              <a:rPr lang="en-US" sz="2800" dirty="0">
                <a:latin typeface="Trebuchet MS" panose="020B0603020202020204" pitchFamily="34" charset="0"/>
              </a:rPr>
              <a:t>SLFS and F-33 Variables: Differences/Similarities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3930772"/>
              </p:ext>
            </p:extLst>
          </p:nvPr>
        </p:nvGraphicFramePr>
        <p:xfrm>
          <a:off x="685800" y="1828800"/>
          <a:ext cx="7772400" cy="2835656"/>
        </p:xfrm>
        <a:graphic>
          <a:graphicData uri="http://schemas.openxmlformats.org/drawingml/2006/table">
            <a:tbl>
              <a:tblPr firstRow="1" bandRow="1">
                <a:tableStyleId>{21E4AEA4-8DFA-4A89-87EB-49C32662AFE0}</a:tableStyleId>
              </a:tblPr>
              <a:tblGrid>
                <a:gridCol w="3733800"/>
                <a:gridCol w="4038600"/>
              </a:tblGrid>
              <a:tr h="370840">
                <a:tc>
                  <a:txBody>
                    <a:bodyPr/>
                    <a:lstStyle/>
                    <a:p>
                      <a:pPr marL="0" marR="0">
                        <a:lnSpc>
                          <a:spcPct val="115000"/>
                        </a:lnSpc>
                        <a:spcBef>
                          <a:spcPts val="0"/>
                        </a:spcBef>
                        <a:spcAft>
                          <a:spcPts val="0"/>
                        </a:spcAft>
                        <a:tabLst>
                          <a:tab pos="0" algn="l"/>
                        </a:tabLst>
                      </a:pPr>
                      <a:r>
                        <a:rPr lang="en-US" sz="1800" dirty="0" smtClean="0">
                          <a:effectLst/>
                        </a:rPr>
                        <a:t>SLFS </a:t>
                      </a:r>
                      <a:r>
                        <a:rPr lang="en-US" sz="1800" dirty="0">
                          <a:effectLst/>
                        </a:rPr>
                        <a:t>Variables</a:t>
                      </a:r>
                    </a:p>
                    <a:p>
                      <a:pPr marL="0" marR="0">
                        <a:lnSpc>
                          <a:spcPct val="115000"/>
                        </a:lnSpc>
                        <a:spcBef>
                          <a:spcPts val="0"/>
                        </a:spcBef>
                        <a:spcAft>
                          <a:spcPts val="0"/>
                        </a:spcAft>
                        <a:tabLst>
                          <a:tab pos="0" algn="l"/>
                        </a:tabLst>
                      </a:pPr>
                      <a:r>
                        <a:rPr lang="en-US" sz="1400" dirty="0" smtClean="0">
                          <a:effectLst/>
                        </a:rPr>
                        <a:t>Non-personnel</a:t>
                      </a:r>
                      <a:r>
                        <a:rPr lang="en-US" sz="1400" baseline="0" dirty="0" smtClean="0">
                          <a:effectLst/>
                        </a:rPr>
                        <a:t> Expenditures</a:t>
                      </a:r>
                    </a:p>
                    <a:p>
                      <a:pPr marL="0" marR="0" indent="0" algn="l" defTabSz="914400" rtl="0" eaLnBrk="1" fontAlgn="auto" latinLnBrk="0" hangingPunct="1">
                        <a:lnSpc>
                          <a:spcPct val="115000"/>
                        </a:lnSpc>
                        <a:spcBef>
                          <a:spcPts val="0"/>
                        </a:spcBef>
                        <a:spcAft>
                          <a:spcPts val="0"/>
                        </a:spcAft>
                        <a:buClrTx/>
                        <a:buSzTx/>
                        <a:buFontTx/>
                        <a:buNone/>
                        <a:tabLst>
                          <a:tab pos="0" algn="l"/>
                        </a:tabLst>
                        <a:defRPr/>
                      </a:pPr>
                      <a:r>
                        <a:rPr lang="en-US" sz="1200" dirty="0" smtClean="0">
                          <a:effectLst/>
                        </a:rPr>
                        <a:t>(to be collected without exclusions and with exclusions*)</a:t>
                      </a:r>
                      <a:endParaRPr lang="en-US" sz="1200" b="0" dirty="0" smtClean="0">
                        <a:solidFill>
                          <a:schemeClr val="tx1"/>
                        </a:solidFill>
                        <a:effectLst/>
                        <a:latin typeface="Times New Roman"/>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School District</a:t>
                      </a:r>
                      <a:r>
                        <a:rPr lang="en-US" baseline="0" dirty="0" smtClean="0"/>
                        <a:t> Finance Survey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(F-33) Corresponding Variable</a:t>
                      </a:r>
                      <a:endParaRPr lang="en-US" dirty="0" smtClean="0"/>
                    </a:p>
                  </a:txBody>
                  <a:tcPr/>
                </a:tc>
              </a:tr>
              <a:tr h="370840">
                <a:tc>
                  <a:txBody>
                    <a:bodyPr/>
                    <a:lstStyle/>
                    <a:p>
                      <a:pPr marL="0" marR="0">
                        <a:lnSpc>
                          <a:spcPct val="115000"/>
                        </a:lnSpc>
                        <a:spcBef>
                          <a:spcPts val="0"/>
                        </a:spcBef>
                        <a:spcAft>
                          <a:spcPts val="0"/>
                        </a:spcAft>
                      </a:pPr>
                      <a:r>
                        <a:rPr lang="en-US" sz="1400" b="1" dirty="0" smtClean="0">
                          <a:solidFill>
                            <a:srgbClr val="000099"/>
                          </a:solidFill>
                          <a:effectLst/>
                          <a:latin typeface="Times New Roman"/>
                          <a:ea typeface="Calibri"/>
                          <a:cs typeface="Times New Roman"/>
                        </a:rPr>
                        <a:t>4 exhibits (of selected</a:t>
                      </a:r>
                      <a:r>
                        <a:rPr lang="en-US" sz="1400" b="1" baseline="0" dirty="0" smtClean="0">
                          <a:solidFill>
                            <a:srgbClr val="000099"/>
                          </a:solidFill>
                          <a:effectLst/>
                          <a:latin typeface="Times New Roman"/>
                          <a:ea typeface="Calibri"/>
                          <a:cs typeface="Times New Roman"/>
                        </a:rPr>
                        <a:t> items):</a:t>
                      </a:r>
                      <a:endParaRPr lang="en-US" sz="1400" b="1" dirty="0">
                        <a:solidFill>
                          <a:srgbClr val="000099"/>
                        </a:solidFill>
                        <a:effectLst/>
                        <a:latin typeface="Times New Roman"/>
                        <a:ea typeface="Calibri"/>
                        <a:cs typeface="Times New Roman"/>
                      </a:endParaRPr>
                    </a:p>
                  </a:txBody>
                  <a:tcPr marL="68580" marR="68580" marT="0" marB="0"/>
                </a:tc>
                <a:tc>
                  <a:txBody>
                    <a:bodyPr/>
                    <a:lstStyle/>
                    <a:p>
                      <a:endParaRPr lang="en-US" dirty="0"/>
                    </a:p>
                  </a:txBody>
                  <a:tcPr/>
                </a:tc>
              </a:tr>
              <a:tr h="370840">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Improvement of instruction</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No</a:t>
                      </a:r>
                      <a:r>
                        <a:rPr lang="en-US" sz="1200" baseline="0" dirty="0" smtClean="0">
                          <a:latin typeface="Times New Roman" panose="02020603050405020304" pitchFamily="18" charset="0"/>
                          <a:cs typeface="Times New Roman" panose="02020603050405020304" pitchFamily="18" charset="0"/>
                        </a:rPr>
                        <a:t> corresponding variable</a:t>
                      </a:r>
                      <a:endParaRPr lang="en-US" sz="1200" dirty="0">
                        <a:latin typeface="Times New Roman" panose="02020603050405020304" pitchFamily="18" charset="0"/>
                        <a:cs typeface="Times New Roman" panose="02020603050405020304" pitchFamily="18" charset="0"/>
                      </a:endParaRPr>
                    </a:p>
                  </a:txBody>
                  <a:tcPr/>
                </a:tc>
              </a:tr>
              <a:tr h="370840">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Library and media services</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No corresponding</a:t>
                      </a:r>
                      <a:r>
                        <a:rPr lang="en-US" sz="1200" baseline="0" dirty="0" smtClean="0">
                          <a:latin typeface="Times New Roman" panose="02020603050405020304" pitchFamily="18" charset="0"/>
                          <a:cs typeface="Times New Roman" panose="02020603050405020304" pitchFamily="18" charset="0"/>
                        </a:rPr>
                        <a:t> variable</a:t>
                      </a:r>
                      <a:endParaRPr lang="en-US" sz="1200" dirty="0">
                        <a:latin typeface="Times New Roman" panose="02020603050405020304" pitchFamily="18" charset="0"/>
                        <a:cs typeface="Times New Roman" panose="02020603050405020304" pitchFamily="18" charset="0"/>
                      </a:endParaRPr>
                    </a:p>
                  </a:txBody>
                  <a:tcPr/>
                </a:tc>
              </a:tr>
              <a:tr h="370840">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Books and</a:t>
                      </a:r>
                      <a:r>
                        <a:rPr lang="en-US" sz="1400" b="1" baseline="0" dirty="0" smtClean="0">
                          <a:solidFill>
                            <a:schemeClr val="tx1"/>
                          </a:solidFill>
                          <a:effectLst/>
                          <a:latin typeface="Times New Roman"/>
                          <a:ea typeface="Calibri"/>
                          <a:cs typeface="Times New Roman"/>
                        </a:rPr>
                        <a:t> periodicals</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Roughly matches textbooks (V93)</a:t>
                      </a:r>
                      <a:endParaRPr lang="en-US" sz="1200" dirty="0">
                        <a:latin typeface="Times New Roman" panose="02020603050405020304" pitchFamily="18" charset="0"/>
                        <a:cs typeface="Times New Roman" panose="02020603050405020304" pitchFamily="18" charset="0"/>
                      </a:endParaRPr>
                    </a:p>
                  </a:txBody>
                  <a:tcPr/>
                </a:tc>
              </a:tr>
              <a:tr h="370840">
                <a:tc>
                  <a:txBody>
                    <a:bodyPr/>
                    <a:lstStyle/>
                    <a:p>
                      <a:pPr marL="0" marR="0">
                        <a:lnSpc>
                          <a:spcPct val="115000"/>
                        </a:lnSpc>
                        <a:spcBef>
                          <a:spcPts val="0"/>
                        </a:spcBef>
                        <a:spcAft>
                          <a:spcPts val="0"/>
                        </a:spcAft>
                      </a:pPr>
                      <a:r>
                        <a:rPr lang="en-US" sz="1400" b="1" dirty="0" smtClean="0">
                          <a:solidFill>
                            <a:schemeClr val="tx1"/>
                          </a:solidFill>
                          <a:effectLst/>
                          <a:latin typeface="Times New Roman"/>
                          <a:ea typeface="Calibri"/>
                          <a:cs typeface="Times New Roman"/>
                        </a:rPr>
                        <a:t>Technology software</a:t>
                      </a:r>
                      <a:endParaRPr lang="en-US" sz="1400" b="1" dirty="0">
                        <a:solidFill>
                          <a:schemeClr val="tx1"/>
                        </a:solidFill>
                        <a:effectLst/>
                        <a:latin typeface="Times New Roman"/>
                        <a:ea typeface="Calibri"/>
                        <a:cs typeface="Times New Roman"/>
                      </a:endParaRPr>
                    </a:p>
                  </a:txBody>
                  <a:tcPr marL="68580" marR="68580" marT="0" marB="0"/>
                </a:tc>
                <a:tc>
                  <a:txBody>
                    <a:bodyPr/>
                    <a:lstStyle/>
                    <a:p>
                      <a:r>
                        <a:rPr lang="en-US" sz="1200" dirty="0" smtClean="0">
                          <a:latin typeface="Times New Roman" panose="02020603050405020304" pitchFamily="18" charset="0"/>
                          <a:cs typeface="Times New Roman" panose="02020603050405020304" pitchFamily="18" charset="0"/>
                        </a:rPr>
                        <a:t>No corresponding variable</a:t>
                      </a:r>
                      <a:endParaRPr lang="en-US" sz="12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2488814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719b9971-2746-44de-bd60-57b4c7344a10"/>
</p:tagLst>
</file>

<file path=ppt/theme/theme1.xml><?xml version="1.0" encoding="utf-8"?>
<a:theme xmlns:a="http://schemas.openxmlformats.org/drawingml/2006/main" name="nces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9102</TotalTime>
  <Words>2815</Words>
  <Application>Microsoft Macintosh PowerPoint</Application>
  <PresentationFormat>On-screen Show (4:3)</PresentationFormat>
  <Paragraphs>345</Paragraphs>
  <Slides>18</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 Narrow</vt:lpstr>
      <vt:lpstr>Georgia</vt:lpstr>
      <vt:lpstr>Times New Roman</vt:lpstr>
      <vt:lpstr>Trebuchet MS</vt:lpstr>
      <vt:lpstr>Wingdings</vt:lpstr>
      <vt:lpstr>Arial</vt:lpstr>
      <vt:lpstr>Calibri</vt:lpstr>
      <vt:lpstr>nces_template</vt:lpstr>
      <vt:lpstr>Photo Editor Photo</vt:lpstr>
      <vt:lpstr>   The School-Level Finance Survey (SLFS)     </vt:lpstr>
      <vt:lpstr>Pilot School-Level Finance Survey (SLFS)</vt:lpstr>
      <vt:lpstr>FY 16 SLFS: Full-Scale Data Collection</vt:lpstr>
      <vt:lpstr>States Participating in SLFS </vt:lpstr>
      <vt:lpstr>             SLFS Variables</vt:lpstr>
      <vt:lpstr>             SLFS Variables</vt:lpstr>
      <vt:lpstr>SLFS and F-33 Variables: Differences/Similarities</vt:lpstr>
      <vt:lpstr>SLFS and F-33 Variables: Differences/Similarities</vt:lpstr>
      <vt:lpstr>SLFS and F-33 Variables: Differences/Similarities</vt:lpstr>
      <vt:lpstr>Similarities/ Differences between NPEFS, F-33, &amp; SLFS</vt:lpstr>
      <vt:lpstr>Differences in Current Expenditures between SLFS and F-33</vt:lpstr>
      <vt:lpstr>Pilot SLFS</vt:lpstr>
      <vt:lpstr>Pilot SLFS R&amp;D Report</vt:lpstr>
      <vt:lpstr>SLFS R&amp;D Data Analysis</vt:lpstr>
      <vt:lpstr>SLFS R&amp;D Data Analysis</vt:lpstr>
      <vt:lpstr> SLFS R&amp;D Data Analysis </vt:lpstr>
      <vt:lpstr>SLFS Data Analysis</vt:lpstr>
      <vt:lpstr>Contact Information</vt:lpstr>
    </vt:vector>
  </TitlesOfParts>
  <Company>U.S. Department of Education</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School-Level Finance Survey</dc:title>
  <dc:creator>Cornman, Stephen</dc:creator>
  <cp:lastModifiedBy>Microsoft Office User</cp:lastModifiedBy>
  <cp:revision>151</cp:revision>
  <cp:lastPrinted>2017-02-08T17:23:15Z</cp:lastPrinted>
  <dcterms:created xsi:type="dcterms:W3CDTF">2016-07-07T21:30:16Z</dcterms:created>
  <dcterms:modified xsi:type="dcterms:W3CDTF">2017-02-09T19:47:28Z</dcterms:modified>
</cp:coreProperties>
</file>