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530" r:id="rId3"/>
    <p:sldId id="308" r:id="rId4"/>
    <p:sldId id="578" r:id="rId5"/>
    <p:sldId id="589" r:id="rId6"/>
    <p:sldId id="577" r:id="rId7"/>
    <p:sldId id="583" r:id="rId8"/>
    <p:sldId id="584" r:id="rId9"/>
    <p:sldId id="585" r:id="rId10"/>
    <p:sldId id="587" r:id="rId11"/>
    <p:sldId id="588" r:id="rId12"/>
    <p:sldId id="565" r:id="rId13"/>
    <p:sldId id="570" r:id="rId14"/>
    <p:sldId id="590" r:id="rId15"/>
    <p:sldId id="592" r:id="rId16"/>
    <p:sldId id="591" r:id="rId17"/>
    <p:sldId id="594" r:id="rId18"/>
    <p:sldId id="593" r:id="rId19"/>
    <p:sldId id="595" r:id="rId20"/>
    <p:sldId id="5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21"/>
    <p:restoredTop sz="86259"/>
  </p:normalViewPr>
  <p:slideViewPr>
    <p:cSldViewPr snapToGrid="0" snapToObjects="1">
      <p:cViewPr>
        <p:scale>
          <a:sx n="74" d="100"/>
          <a:sy n="74" d="100"/>
        </p:scale>
        <p:origin x="488" y="256"/>
      </p:cViewPr>
      <p:guideLst/>
    </p:cSldViewPr>
  </p:slideViewPr>
  <p:outlineViewPr>
    <p:cViewPr>
      <p:scale>
        <a:sx n="33" d="100"/>
        <a:sy n="33" d="100"/>
      </p:scale>
      <p:origin x="0" y="-1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39286-E767-3E43-BAD4-7E1327E1470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1760-C244-354D-B1A9-F9A17F20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Love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4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7B9D2-E5EF-F449-AE83-8382DC35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3A6403-AB18-1C45-87D1-F281D90A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43A056-BF51-AE43-BCAF-4E87395C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088048-A68C-B743-9F93-DB15D34C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392269-353D-3C4C-9ADF-A4E52B3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F348A-CB14-0D43-9882-8E793429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C1320B-7147-B64B-B7BB-2E5223C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631A1-B5F2-1B4A-AA81-0FF78BE4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AF3436-FB22-C74D-88BC-995D865C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18DF20-BA08-244A-BE74-A52EC19B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A8517C-6FB6-6142-803A-572516EC7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B3CE98-2353-4045-B962-7838C2B5F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583B3B-8D4B-FE48-88FD-17385634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20F5CF-8F42-BA4A-B7C0-34530332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D06AB5-8883-164A-BA5D-A64EE428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20BCB-0771-0E4F-A15B-6E34FDE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C0738B-06C7-EC4D-AE18-83849BA0B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D4D5E-3000-F648-8EF7-17289C79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668FA-5757-D64A-899B-5CDA977B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598A8-448F-614B-8B45-75A477BA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256D5-D699-B64B-A5DC-1FE2F814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1243B-1FDC-B247-880A-35093DAC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B258-8E52-DB4B-A385-EE7E136D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A7E27C-8918-EB40-9CFA-AEDE54E3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01BF5-8503-3143-97EA-1F11CD67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D2FD8-6EF7-394A-BA11-F29EFEA4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05B78-594E-9E42-A6C3-4B34B8E2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E7C3B-B8A4-0C44-A3FC-6871D6020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EC91FF-E364-864C-80CE-E37E8571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458BE9-284F-8F4F-9F2A-592799A0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17B53F-58C4-0842-9C72-07334144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37118-6595-D546-BFBF-57E6EF0F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884041-8A4F-1049-8AC4-FE792024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D4E04D-ECC2-6948-A7F3-B870F2C80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74DEA1-E05F-F940-BB27-B92C1BB4E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36990E-BFD0-6748-8DE6-417FF6C5D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534D53-3A2F-5745-84AE-09B212E5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2BA4DE6-6B6B-AB42-BBF7-81AADDB4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C141E5-FD77-704E-A689-F3E6B84F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57814-7A04-6747-BB90-0E8FD7CF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40C9CC-3E5D-C442-85B4-CF9E91E4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92AA19-9FBD-5C42-990D-6DAE439A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461305-FA52-244D-9FB5-5E32CD4F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111E12-853D-2E47-BDEF-10717D32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AA7E1C-0363-4C4F-A746-D0AECF0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D0FBA1-B78F-B14A-8EC6-0FD08231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0DFCA-4351-4145-8BC9-C2F285B4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D14729-7009-014C-9C4C-FDB99F54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F0E259-5D61-7D45-B984-D948CC483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8E110C-8E4B-E644-97EE-50CB68C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E14F5-8085-714C-8D13-AA4CFF9D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1B93A7-23A5-C14C-BC1C-C6CFFF6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F2CB5-ABDF-E548-9BB2-7BE9FDA2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DF0447-08A6-D74D-836A-D5622FAAC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52D422-51F1-7847-B757-2941BAEA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8CBFCF-BD5C-A24B-9E4A-0EBAE514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BC8B03-CED4-634C-B228-8B9FDD8A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CA828E-F87C-334F-8789-CB9D7D3C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4A7EAA-139D-E04C-ADC6-B57FB41D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71E870-CBEE-6348-831D-9BF564B06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6D0F64-1106-E741-9FC2-F8E35996E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0770-7AF5-E340-A8F4-694132EF6EE9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C0582-0414-1F4E-BAC9-6A3867768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87032-96A6-8749-94FC-80E51BFA6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Lab, Georgetown University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12192001" cy="3401122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96" y="1382442"/>
            <a:ext cx="4559808" cy="119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1170" y="3331301"/>
            <a:ext cx="7549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Financial transparency </a:t>
            </a:r>
            <a:r>
              <a:rPr lang="en-US" sz="3600" dirty="0" smtClean="0">
                <a:solidFill>
                  <a:schemeClr val="bg1"/>
                </a:solidFill>
              </a:rPr>
              <a:t>displays: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a) for </a:t>
            </a:r>
            <a:r>
              <a:rPr lang="en-US" sz="3600" u="sng" dirty="0" smtClean="0">
                <a:solidFill>
                  <a:schemeClr val="bg1"/>
                </a:solidFill>
              </a:rPr>
              <a:t>what</a:t>
            </a:r>
            <a:r>
              <a:rPr lang="en-US" sz="3600" dirty="0" smtClean="0">
                <a:solidFill>
                  <a:schemeClr val="bg1"/>
                </a:solidFill>
              </a:rPr>
              <a:t>? b) for </a:t>
            </a:r>
            <a:r>
              <a:rPr lang="en-US" sz="3600" u="sng" dirty="0" smtClean="0">
                <a:solidFill>
                  <a:schemeClr val="bg1"/>
                </a:solidFill>
              </a:rPr>
              <a:t>whom</a:t>
            </a:r>
            <a:r>
              <a:rPr lang="en-US" sz="3600" dirty="0" smtClean="0">
                <a:solidFill>
                  <a:schemeClr val="bg1"/>
                </a:solidFill>
              </a:rPr>
              <a:t>? c) </a:t>
            </a:r>
            <a:r>
              <a:rPr lang="en-US" sz="3600" u="sng" dirty="0" smtClean="0">
                <a:solidFill>
                  <a:schemeClr val="bg1"/>
                </a:solidFill>
              </a:rPr>
              <a:t>how</a:t>
            </a:r>
            <a:r>
              <a:rPr lang="en-US" sz="3600" dirty="0" smtClean="0">
                <a:solidFill>
                  <a:schemeClr val="bg1"/>
                </a:solidFill>
              </a:rPr>
              <a:t> will it work?</a:t>
            </a:r>
            <a:endParaRPr lang="en-US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September 19, 2018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35"/>
            <a:ext cx="10515600" cy="73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questions for visualization designs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883" y="675741"/>
            <a:ext cx="4029749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(primarily)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59" y="682045"/>
            <a:ext cx="3471333" cy="1016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2124" y="656129"/>
            <a:ext cx="4423735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(How </a:t>
            </a:r>
            <a:r>
              <a:rPr lang="en-US" sz="3200" i="1" dirty="0" smtClean="0">
                <a:latin typeface="+mn-lt"/>
              </a:rPr>
              <a:t>exactly</a:t>
            </a:r>
            <a:r>
              <a:rPr lang="en-US" sz="3200" dirty="0" smtClean="0">
                <a:latin typeface="+mn-lt"/>
              </a:rPr>
              <a:t>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28100" y="4008026"/>
            <a:ext cx="2077291" cy="87939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20123" y="3745629"/>
            <a:ext cx="1809744" cy="783231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712124" y="1885677"/>
            <a:ext cx="427667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Users examine their own spending (and maybe demographics and outcomes) and are invited to weigh in on proposed spending going forward (requires display of budgets too).</a:t>
            </a:r>
          </a:p>
        </p:txBody>
      </p:sp>
      <p:sp>
        <p:nvSpPr>
          <p:cNvPr id="16" name="Oval 15"/>
          <p:cNvSpPr/>
          <p:nvPr/>
        </p:nvSpPr>
        <p:spPr>
          <a:xfrm>
            <a:off x="4294408" y="1799033"/>
            <a:ext cx="1809744" cy="783231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35"/>
            <a:ext cx="10515600" cy="73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questions for visualization designs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883" y="675741"/>
            <a:ext cx="4029749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(primarily)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59" y="682045"/>
            <a:ext cx="3471333" cy="1016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2124" y="656129"/>
            <a:ext cx="4423735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(How </a:t>
            </a:r>
            <a:r>
              <a:rPr lang="en-US" sz="3200" i="1" dirty="0" smtClean="0">
                <a:latin typeface="+mn-lt"/>
              </a:rPr>
              <a:t>exactly</a:t>
            </a:r>
            <a:r>
              <a:rPr lang="en-US" sz="3200" dirty="0" smtClean="0">
                <a:latin typeface="+mn-lt"/>
              </a:rPr>
              <a:t>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712124" y="3962400"/>
            <a:ext cx="4423735" cy="1568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Which other data </a:t>
            </a:r>
            <a:r>
              <a:rPr lang="en-US" sz="3200" dirty="0" smtClean="0">
                <a:latin typeface="+mn-lt"/>
              </a:rPr>
              <a:t>are needed for this to happen?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0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320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Relevant information depending on the WHAT, WHO and HOW: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511"/>
              </p:ext>
            </p:extLst>
          </p:nvPr>
        </p:nvGraphicFramePr>
        <p:xfrm>
          <a:off x="286929" y="904798"/>
          <a:ext cx="10462846" cy="5016500"/>
        </p:xfrm>
        <a:graphic>
          <a:graphicData uri="http://schemas.openxmlformats.org/drawingml/2006/table">
            <a:tbl>
              <a:tblPr/>
              <a:tblGrid>
                <a:gridCol w="10462846"/>
              </a:tblGrid>
              <a:tr h="284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How much does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school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spend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pupil?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Is that more or less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per-pupil than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schools in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same d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istrict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 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0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Is that more or less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per-pupil than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schools with similar student demographics?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Is that more or less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per-pupil than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schools within the state?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Does is appear tha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the district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divvies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 equitably?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What is driving spending differences across schools?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What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funds/expenditures (if any) were excluded from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PPE calculation?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How does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school's spending on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services (e.g. benefits, transportation, food)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compare to that of other schools?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school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get similar services for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 How does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schools' costs for different inputs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(e.g.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teaching, leadership) compare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those of others?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7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 a school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(or schools)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school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can learn from?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Specifically, is there one that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 a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similar level of funds (and similar demographics) but that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 able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achieve much higher outcomes for their students?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 Compared to peers, how well is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able to leverage funds to achieve outcomes for students?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1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CCSSO template: Parents as primary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519"/>
            <a:ext cx="6202680" cy="4184789"/>
          </a:xfrm>
        </p:spPr>
        <p:txBody>
          <a:bodyPr>
            <a:normAutofit/>
          </a:bodyPr>
          <a:lstStyle/>
          <a:p>
            <a:r>
              <a:rPr lang="en-US" u="sng" dirty="0" smtClean="0"/>
              <a:t>What</a:t>
            </a:r>
            <a:r>
              <a:rPr lang="en-US" dirty="0" smtClean="0"/>
              <a:t>: Other/Agnostic (inform, meet requirement)</a:t>
            </a:r>
          </a:p>
          <a:p>
            <a:r>
              <a:rPr lang="en-US" u="sng" dirty="0" smtClean="0"/>
              <a:t>Who</a:t>
            </a:r>
            <a:r>
              <a:rPr lang="en-US" dirty="0" smtClean="0"/>
              <a:t>: Parents</a:t>
            </a:r>
          </a:p>
          <a:p>
            <a:r>
              <a:rPr lang="en-US" u="sng" dirty="0" smtClean="0"/>
              <a:t>How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Mobile design only (for now)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38" y="1544271"/>
            <a:ext cx="2403071" cy="4037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7363" y="135052"/>
            <a:ext cx="3519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Matches performance with spending (auto-selects comparison schools)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057072" y="215997"/>
            <a:ext cx="3899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Does not allow for within district comparisons. Limited data available on any one screen. 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91" y="1404937"/>
            <a:ext cx="3073400" cy="53593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3" y="1404937"/>
            <a:ext cx="3053438" cy="5359310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" y="1411207"/>
            <a:ext cx="3127855" cy="535304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69818" y="383138"/>
            <a:ext cx="3127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Starts by user selecting one school at a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7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" y="5120"/>
            <a:ext cx="10515600" cy="1325563"/>
          </a:xfrm>
        </p:spPr>
        <p:txBody>
          <a:bodyPr/>
          <a:lstStyle/>
          <a:p>
            <a:r>
              <a:rPr lang="en-US" dirty="0" err="1" smtClean="0"/>
              <a:t>EdTrust</a:t>
            </a:r>
            <a:r>
              <a:rPr lang="en-US" dirty="0" smtClean="0"/>
              <a:t> New York: Advocacy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057" y="365045"/>
            <a:ext cx="2725435" cy="5576241"/>
          </a:xfrm>
        </p:spPr>
        <p:txBody>
          <a:bodyPr numCol="1">
            <a:normAutofit fontScale="92500" lnSpcReduction="10000"/>
          </a:bodyPr>
          <a:lstStyle/>
          <a:p>
            <a:r>
              <a:rPr lang="en-US" u="sng" dirty="0" smtClean="0"/>
              <a:t>What</a:t>
            </a:r>
            <a:r>
              <a:rPr lang="en-US" dirty="0" smtClean="0"/>
              <a:t>: Equity</a:t>
            </a:r>
          </a:p>
          <a:p>
            <a:r>
              <a:rPr lang="en-US" u="sng" dirty="0" smtClean="0"/>
              <a:t>Who</a:t>
            </a:r>
            <a:r>
              <a:rPr lang="en-US" dirty="0" smtClean="0"/>
              <a:t>: Multiple</a:t>
            </a:r>
          </a:p>
          <a:p>
            <a:r>
              <a:rPr lang="en-US" u="sng" dirty="0" smtClean="0"/>
              <a:t>How</a:t>
            </a:r>
            <a:r>
              <a:rPr lang="en-US" dirty="0" smtClean="0"/>
              <a:t>: Compare spending across schools in district to advocate for equitable distribution</a:t>
            </a:r>
          </a:p>
          <a:p>
            <a:r>
              <a:rPr lang="en-US" dirty="0" smtClean="0"/>
              <a:t>Some info on outcomes but user has to navigate numerous screens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351419"/>
            <a:ext cx="9102215" cy="40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23" y="19887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District user: Allows quick comparison of spending in high need to low need schools.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53" y="1690688"/>
            <a:ext cx="5374711" cy="3990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3" y="1690688"/>
            <a:ext cx="5894478" cy="39901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00433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rgbClr val="FF0000"/>
                </a:solidFill>
              </a:rPr>
              <a:t>On average, does this district spend more on highest need schools?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81" y="1325563"/>
            <a:ext cx="8027671" cy="53337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181" y="0"/>
            <a:ext cx="11423073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District user:  quick view of spending and poverty across all schools </a:t>
            </a:r>
            <a:r>
              <a:rPr lang="mr-IN" sz="4000" dirty="0" smtClean="0"/>
              <a:t>–</a:t>
            </a:r>
            <a:r>
              <a:rPr lang="en-US" sz="4000" dirty="0" smtClean="0"/>
              <a:t> for equity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70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1455735"/>
            <a:ext cx="8668327" cy="51748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smtClean="0"/>
              <a:t>Principal/parent user</a:t>
            </a:r>
            <a:r>
              <a:rPr lang="mr-IN" sz="4000" smtClean="0"/>
              <a:t>–</a:t>
            </a:r>
            <a:r>
              <a:rPr lang="en-US" sz="4000" dirty="0" smtClean="0"/>
              <a:t>does my school spend more/less than district average?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09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56" y="158091"/>
            <a:ext cx="10515600" cy="1325563"/>
          </a:xfrm>
        </p:spPr>
        <p:txBody>
          <a:bodyPr/>
          <a:lstStyle/>
          <a:p>
            <a:r>
              <a:rPr lang="en-US" dirty="0"/>
              <a:t>District user:  </a:t>
            </a:r>
            <a:r>
              <a:rPr lang="en-US" dirty="0" smtClean="0"/>
              <a:t>comprehensive view </a:t>
            </a:r>
            <a:r>
              <a:rPr lang="en-US" dirty="0"/>
              <a:t>of spending and </a:t>
            </a:r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95" y="1483654"/>
            <a:ext cx="7659521" cy="5225928"/>
          </a:xfrm>
        </p:spPr>
      </p:pic>
    </p:spTree>
    <p:extLst>
      <p:ext uri="{BB962C8B-B14F-4D97-AF65-F5344CB8AC3E}">
        <p14:creationId xmlns:p14="http://schemas.microsoft.com/office/powerpoint/2010/main" val="4704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1026" name="Picture 2" descr="mage result for pumpkin spice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24" y="288217"/>
            <a:ext cx="7057292" cy="52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129" y="318207"/>
            <a:ext cx="34761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Happy </a:t>
            </a:r>
          </a:p>
          <a:p>
            <a:r>
              <a:rPr lang="en-US" sz="3600" dirty="0" smtClean="0"/>
              <a:t>(almost) </a:t>
            </a:r>
            <a:r>
              <a:rPr lang="en-US" sz="6000" strike="sngStrike" dirty="0" smtClean="0"/>
              <a:t>Pumpkin Spice Season </a:t>
            </a:r>
          </a:p>
          <a:p>
            <a:r>
              <a:rPr lang="en-US" sz="6000" dirty="0" smtClean="0"/>
              <a:t>Fall!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437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15F39A-5B49-BF4A-9781-3E67476F9819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187146-5C68-BC40-9E9F-3BB5B398D07E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549C2C5-9F93-1344-8E16-EAF46E637CE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>
            <a:extLst>
              <a:ext uri="{FF2B5EF4-FFF2-40B4-BE49-F238E27FC236}">
                <a16:creationId xmlns="" xmlns:a16="http://schemas.microsoft.com/office/drawing/2014/main" id="{2739223B-216A-584C-A9CE-DBB714C4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DFBBCE8-9BE3-7B41-AE3F-64BF9E9C4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71" y="4303988"/>
            <a:ext cx="1659467" cy="1493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8F0F58-607D-514B-A1CC-7332B0191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59" y="4428787"/>
            <a:ext cx="2810683" cy="1124273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="" xmlns:a16="http://schemas.microsoft.com/office/drawing/2014/main" id="{38D2A812-BE4E-2A47-90E6-98CBA7F6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61" y="3876981"/>
            <a:ext cx="4941277" cy="6627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FiTWiG</a:t>
            </a:r>
            <a:r>
              <a:rPr lang="en-US" sz="2800" b="1" dirty="0"/>
              <a:t> Supporters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67D658E8-0C56-2F4F-90FD-121D8DE1F7C8}"/>
              </a:ext>
            </a:extLst>
          </p:cNvPr>
          <p:cNvSpPr txBox="1">
            <a:spLocks/>
          </p:cNvSpPr>
          <p:nvPr/>
        </p:nvSpPr>
        <p:spPr>
          <a:xfrm>
            <a:off x="498567" y="585583"/>
            <a:ext cx="7440087" cy="362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Next virtual </a:t>
            </a:r>
            <a:r>
              <a:rPr lang="en-US" dirty="0" err="1" smtClean="0">
                <a:solidFill>
                  <a:schemeClr val="tx1"/>
                </a:solidFill>
              </a:rPr>
              <a:t>FiTWiG</a:t>
            </a:r>
            <a:r>
              <a:rPr lang="en-US" dirty="0" smtClean="0">
                <a:solidFill>
                  <a:schemeClr val="tx1"/>
                </a:solidFill>
              </a:rPr>
              <a:t> meeting: October 9, 2018, 1-2pm ET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Potential future topics: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Resource allocation reviews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to do when advocacy groups get the data?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legislation impacting FT reporting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Other?</a:t>
            </a:r>
          </a:p>
          <a:p>
            <a:pPr marL="4171950" lvl="8" indent="-51435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566638" y="586040"/>
            <a:ext cx="3337443" cy="37856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Other upcoming FT webinars:</a:t>
            </a:r>
          </a:p>
          <a:p>
            <a:endParaRPr lang="en-US" sz="2000" dirty="0"/>
          </a:p>
          <a:p>
            <a:r>
              <a:rPr lang="en-US" sz="2000" dirty="0" smtClean="0"/>
              <a:t>BSCP Center Visualization Webinar (same content as today)</a:t>
            </a:r>
            <a:br>
              <a:rPr lang="en-US" sz="2000" dirty="0" smtClean="0"/>
            </a:br>
            <a:r>
              <a:rPr lang="en-US" sz="2000" dirty="0" smtClean="0"/>
              <a:t>September 27, 1-2pm ET</a:t>
            </a:r>
          </a:p>
          <a:p>
            <a:r>
              <a:rPr lang="en-US" sz="2000" i="1" dirty="0" smtClean="0"/>
              <a:t>Invite vendors &amp; advocates</a:t>
            </a:r>
          </a:p>
          <a:p>
            <a:endParaRPr lang="en-US" sz="2000" dirty="0"/>
          </a:p>
          <a:p>
            <a:r>
              <a:rPr lang="en-US" sz="2000" dirty="0" smtClean="0"/>
              <a:t>U.S. Department of Education-sponsored Peer-to-Peer with Mike </a:t>
            </a:r>
            <a:r>
              <a:rPr lang="en-US" sz="2000" dirty="0" err="1" smtClean="0"/>
              <a:t>Wiltfong</a:t>
            </a:r>
            <a:r>
              <a:rPr lang="en-US" sz="2000" dirty="0" smtClean="0"/>
              <a:t> from Oregon</a:t>
            </a:r>
          </a:p>
          <a:p>
            <a:r>
              <a:rPr lang="en-US" sz="2000" dirty="0" smtClean="0"/>
              <a:t>Date &amp; time TBD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03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F9625-53C8-9043-89A4-3EA62112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5000E2-58C6-FA45-ABBB-C9F6E71A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4679" cy="34487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State question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Visualization Goals &amp; Audiences</a:t>
            </a:r>
          </a:p>
          <a:p>
            <a:pPr marL="514350" indent="-514350">
              <a:buAutoNum type="arabicPeriod"/>
            </a:pPr>
            <a:r>
              <a:rPr lang="en-US" dirty="0" smtClean="0"/>
              <a:t>Sample Visualizations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Illinois is planning to report some accountability data for schools inside the juvenile justice system in new state report cards, but is unsure about how/whether to report spending. </a:t>
            </a:r>
          </a:p>
          <a:p>
            <a:pPr marL="0" indent="0">
              <a:buNone/>
            </a:pPr>
            <a:r>
              <a:rPr lang="en-US" i="1" dirty="0" smtClean="0"/>
              <a:t>Are other states reporting school level spending data for juvenile justice schools?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problem with most financial displays</a:t>
            </a:r>
            <a:r>
              <a:rPr lang="mr-IN" sz="4000" dirty="0" smtClean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575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they. don’t. get. used.</a:t>
            </a:r>
            <a:endParaRPr lang="en-US" sz="6000" i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96916" y="4608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solidFill>
                  <a:srgbClr val="FF0000"/>
                </a:solidFill>
              </a:rPr>
              <a:t>Have you ever used one? For what?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35"/>
            <a:ext cx="10515600" cy="73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questions for visualization designs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99" y="674006"/>
            <a:ext cx="3362325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4175" y="658665"/>
            <a:ext cx="3403215" cy="1051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6532" y="655338"/>
            <a:ext cx="4745467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(no really: How exactly?)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35"/>
            <a:ext cx="10515600" cy="73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questions for visualization designs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883" y="675741"/>
            <a:ext cx="4029749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(primarily)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59" y="682045"/>
            <a:ext cx="3471333" cy="1016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2124" y="656129"/>
            <a:ext cx="4423735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(How </a:t>
            </a:r>
            <a:r>
              <a:rPr lang="en-US" sz="3200" i="1" dirty="0" smtClean="0">
                <a:latin typeface="+mn-lt"/>
              </a:rPr>
              <a:t>exactly</a:t>
            </a:r>
            <a:r>
              <a:rPr lang="en-US" sz="3200" dirty="0" smtClean="0">
                <a:latin typeface="+mn-lt"/>
              </a:rPr>
              <a:t>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72267" y="1799033"/>
            <a:ext cx="999066" cy="5208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7569" y="1885677"/>
            <a:ext cx="1500274" cy="5208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085891" y="1885677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Parents look up how much is spent at their school, then compare to other schools (taking stock of demographics), then lobby district for change.</a:t>
            </a:r>
          </a:p>
        </p:txBody>
      </p:sp>
    </p:spTree>
    <p:extLst>
      <p:ext uri="{BB962C8B-B14F-4D97-AF65-F5344CB8AC3E}">
        <p14:creationId xmlns:p14="http://schemas.microsoft.com/office/powerpoint/2010/main" val="7845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35"/>
            <a:ext cx="10515600" cy="73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questions for visualization designs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883" y="675741"/>
            <a:ext cx="4029749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(primarily)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59" y="682045"/>
            <a:ext cx="3471333" cy="1016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2124" y="656129"/>
            <a:ext cx="4423735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(How </a:t>
            </a:r>
            <a:r>
              <a:rPr lang="en-US" sz="3200" i="1" dirty="0" smtClean="0">
                <a:latin typeface="+mn-lt"/>
              </a:rPr>
              <a:t>exactly</a:t>
            </a:r>
            <a:r>
              <a:rPr lang="en-US" sz="3200" dirty="0" smtClean="0">
                <a:latin typeface="+mn-lt"/>
              </a:rPr>
              <a:t>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06326" y="1885677"/>
            <a:ext cx="999066" cy="5208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20123" y="2772768"/>
            <a:ext cx="1809744" cy="783231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085891" y="1885677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Advocacy compares spending across all schools in the district (taking stock of demographics), then presses district for change.</a:t>
            </a:r>
          </a:p>
        </p:txBody>
      </p:sp>
    </p:spTree>
    <p:extLst>
      <p:ext uri="{BB962C8B-B14F-4D97-AF65-F5344CB8AC3E}">
        <p14:creationId xmlns:p14="http://schemas.microsoft.com/office/powerpoint/2010/main" val="3554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35"/>
            <a:ext cx="10515600" cy="7310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questions for visualization designs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3883" y="675741"/>
            <a:ext cx="4029749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(primarily)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059" y="682045"/>
            <a:ext cx="3471333" cy="1016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2124" y="656129"/>
            <a:ext cx="4423735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(How </a:t>
            </a:r>
            <a:r>
              <a:rPr lang="en-US" sz="3200" i="1" dirty="0" smtClean="0">
                <a:latin typeface="+mn-lt"/>
              </a:rPr>
              <a:t>exactly</a:t>
            </a:r>
            <a:r>
              <a:rPr lang="en-US" sz="3200" dirty="0" smtClean="0">
                <a:latin typeface="+mn-lt"/>
              </a:rPr>
              <a:t>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3759" y="2903966"/>
            <a:ext cx="1632908" cy="52083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20123" y="3745629"/>
            <a:ext cx="1809744" cy="783231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712124" y="1885677"/>
            <a:ext cx="427667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Principals benchmark their own school’s spending and outcomes, in comparison to meaningful peers, and then: a) manages school differently to improve results, b) seeks new ideas/innovations from peers, c) presses districts for changes in allocation that can help.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712124" y="1895509"/>
            <a:ext cx="427667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Principals </a:t>
            </a:r>
            <a:r>
              <a:rPr lang="en-US" sz="2400" i="1" u="sng" dirty="0" smtClean="0">
                <a:solidFill>
                  <a:srgbClr val="FF0000"/>
                </a:solidFill>
              </a:rPr>
              <a:t>benchmark their own school’s spending and outcomes, in comparison to meaningful peers</a:t>
            </a:r>
            <a:r>
              <a:rPr lang="en-US" sz="2400" i="1" dirty="0" smtClean="0">
                <a:solidFill>
                  <a:srgbClr val="FF0000"/>
                </a:solidFill>
              </a:rPr>
              <a:t>, and then: a) manages school differently to improve results, b) seeks new ideas/innovations from peers, c) presses districts for changes in allocation that can help.</a:t>
            </a:r>
          </a:p>
        </p:txBody>
      </p:sp>
    </p:spTree>
    <p:extLst>
      <p:ext uri="{BB962C8B-B14F-4D97-AF65-F5344CB8AC3E}">
        <p14:creationId xmlns:p14="http://schemas.microsoft.com/office/powerpoint/2010/main" val="16150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30054</TotalTime>
  <Words>1268</Words>
  <Application>Microsoft Macintosh PowerPoint</Application>
  <PresentationFormat>Widescreen</PresentationFormat>
  <Paragraphs>177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Avenir Book</vt:lpstr>
      <vt:lpstr>Avenir Roman</vt:lpstr>
      <vt:lpstr>Calibri</vt:lpstr>
      <vt:lpstr>Calibri Light</vt:lpstr>
      <vt:lpstr>Helvetica Neue Light</vt:lpstr>
      <vt:lpstr>Mangal</vt:lpstr>
      <vt:lpstr>Arial</vt:lpstr>
      <vt:lpstr>Office Theme</vt:lpstr>
      <vt:lpstr>PowerPoint Presentation</vt:lpstr>
      <vt:lpstr>PowerPoint Presentation</vt:lpstr>
      <vt:lpstr>Agenda</vt:lpstr>
      <vt:lpstr>State question</vt:lpstr>
      <vt:lpstr>The problem with most financial displays…</vt:lpstr>
      <vt:lpstr>Critical questions for visualization designs</vt:lpstr>
      <vt:lpstr>Critical questions for visualization designs</vt:lpstr>
      <vt:lpstr>Critical questions for visualization designs</vt:lpstr>
      <vt:lpstr>Critical questions for visualization designs</vt:lpstr>
      <vt:lpstr>Critical questions for visualization designs</vt:lpstr>
      <vt:lpstr>Critical questions for visualization designs</vt:lpstr>
      <vt:lpstr>Relevant information depending on the WHAT, WHO and HOW:</vt:lpstr>
      <vt:lpstr>CCSSO template: Parents as primary audience</vt:lpstr>
      <vt:lpstr>PowerPoint Presentation</vt:lpstr>
      <vt:lpstr>EdTrust New York: Advocacy tool</vt:lpstr>
      <vt:lpstr>District user: Allows quick comparison of spending in high need to low need schools.</vt:lpstr>
      <vt:lpstr>District user:  quick view of spending and poverty across all schools – for equity</vt:lpstr>
      <vt:lpstr>Principal/parent user–does my school spend more/less than district average?</vt:lpstr>
      <vt:lpstr>District user:  comprehensive view of spending and outcomes</vt:lpstr>
      <vt:lpstr>FiTWiG Supporters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Hagan</dc:creator>
  <cp:lastModifiedBy>Microsoft Office User</cp:lastModifiedBy>
  <cp:revision>328</cp:revision>
  <dcterms:created xsi:type="dcterms:W3CDTF">2018-04-05T14:27:14Z</dcterms:created>
  <dcterms:modified xsi:type="dcterms:W3CDTF">2018-09-19T16:50:28Z</dcterms:modified>
</cp:coreProperties>
</file>