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jpg" ContentType="image/jpeg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0" r:id="rId2"/>
    <p:sldId id="361" r:id="rId3"/>
    <p:sldId id="363" r:id="rId4"/>
    <p:sldId id="362" r:id="rId5"/>
    <p:sldId id="366" r:id="rId6"/>
    <p:sldId id="371" r:id="rId7"/>
    <p:sldId id="379" r:id="rId8"/>
    <p:sldId id="380" r:id="rId9"/>
    <p:sldId id="387" r:id="rId10"/>
    <p:sldId id="384" r:id="rId11"/>
    <p:sldId id="385" r:id="rId12"/>
    <p:sldId id="386" r:id="rId13"/>
    <p:sldId id="381" r:id="rId14"/>
    <p:sldId id="383" r:id="rId15"/>
    <p:sldId id="382" r:id="rId16"/>
    <p:sldId id="369" r:id="rId17"/>
    <p:sldId id="35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8"/>
    <p:restoredTop sz="94523"/>
  </p:normalViewPr>
  <p:slideViewPr>
    <p:cSldViewPr snapToGrid="0" snapToObjects="1">
      <p:cViewPr varScale="1">
        <p:scale>
          <a:sx n="73" d="100"/>
          <a:sy n="73" d="100"/>
        </p:scale>
        <p:origin x="7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7A57-EAC2-9345-8EDF-94731DB37C8B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9BA89-0103-A841-9362-5582258C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5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only 2</a:t>
            </a:r>
            <a:r>
              <a:rPr lang="en-US" baseline="0" dirty="0" smtClean="0"/>
              <a:t> teams of 12 attempted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9BA89-0103-A841-9362-5582258CE6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B1760-C244-354D-B1A9-F9A17F2092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26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u="sng" dirty="0" smtClean="0"/>
              <a:t>Topics voiced in Feb 2018 not yet covered:</a:t>
            </a:r>
          </a:p>
          <a:p>
            <a:pPr>
              <a:buFontTx/>
              <a:buChar char="-"/>
            </a:pPr>
            <a:r>
              <a:rPr lang="en-US" sz="3200" dirty="0" smtClean="0"/>
              <a:t>Connecting school level finance data to other efforts:</a:t>
            </a:r>
          </a:p>
          <a:p>
            <a:pPr lvl="1">
              <a:buFontTx/>
              <a:buChar char="-"/>
            </a:pPr>
            <a:r>
              <a:rPr lang="en-US" sz="2800" dirty="0" smtClean="0"/>
              <a:t>School improvement (student performance, productivity)</a:t>
            </a:r>
          </a:p>
          <a:p>
            <a:pPr lvl="1">
              <a:buFontTx/>
              <a:buChar char="-"/>
            </a:pPr>
            <a:r>
              <a:rPr lang="en-US" sz="2800" dirty="0" smtClean="0"/>
              <a:t>District funding formulas </a:t>
            </a:r>
          </a:p>
          <a:p>
            <a:pPr>
              <a:buFontTx/>
              <a:buChar char="-"/>
            </a:pPr>
            <a:r>
              <a:rPr lang="en-US" sz="3200" dirty="0" smtClean="0"/>
              <a:t>Training district leaders, school leaders, board members on data usage, how to react once data are public, etc. </a:t>
            </a:r>
          </a:p>
          <a:p>
            <a:pPr>
              <a:buFontTx/>
              <a:buChar char="-"/>
            </a:pPr>
            <a:r>
              <a:rPr lang="en-US" sz="3200" dirty="0" smtClean="0"/>
              <a:t>How advocacy groups may use the data (and how to prepare)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9BA89-0103-A841-9362-5582258CE6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7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E7B9D2-E5EF-F449-AE83-8382DC35D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A3A6403-AB18-1C45-87D1-F281D90A1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43A056-BF51-AE43-BCAF-4E87395C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0770-7AF5-E340-A8F4-694132EF6EE9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088048-A68C-B743-9F93-DB15D34CB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392269-353D-3C4C-9ADF-A4E52B3C5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440C-1B87-1141-8798-6F53755AC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58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5F348A-CB14-0D43-9882-8E7934290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FC1320B-7147-B64B-B7BB-2E5223CCA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E631A1-B5F2-1B4A-AA81-0FF78BE44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0770-7AF5-E340-A8F4-694132EF6EE9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AF3436-FB22-C74D-88BC-995D865CC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18DF20-BA08-244A-BE74-A52EC19B5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440C-1B87-1141-8798-6F53755AC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9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5A8517C-6FB6-6142-803A-572516EC76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8B3CE98-2353-4045-B962-7838C2B5FB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583B3B-8D4B-FE48-88FD-173856342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0770-7AF5-E340-A8F4-694132EF6EE9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20F5CF-8F42-BA4A-B7C0-34530332B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CD06AB5-8883-164A-BA5D-A64EE4282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440C-1B87-1141-8798-6F53755AC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3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920BCB-0771-0E4F-A15B-6E34FDEA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C0738B-06C7-EC4D-AE18-83849BA0B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EBD4D5E-3000-F648-8EF7-17289C79A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0770-7AF5-E340-A8F4-694132EF6EE9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1668FA-5757-D64A-899B-5CDA977BA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52598A8-448F-614B-8B45-75A477BAD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440C-1B87-1141-8798-6F53755AC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81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1256D5-D699-B64B-A5DC-1FE2F8141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A1243B-1FDC-B247-880A-35093DAC4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0AB258-8E52-DB4B-A385-EE7E136D2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0770-7AF5-E340-A8F4-694132EF6EE9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A7E27C-8918-EB40-9CFA-AEDE54E30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201BF5-8503-3143-97EA-1F11CD673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440C-1B87-1141-8798-6F53755AC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94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1D2FD8-6EF7-394A-BA11-F29EFEA44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405B78-594E-9E42-A6C3-4B34B8E2C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E9E7C3B-B8A4-0C44-A3FC-6871D6020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EC91FF-E364-864C-80CE-E37E85718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0770-7AF5-E340-A8F4-694132EF6EE9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8458BE9-284F-8F4F-9F2A-592799A00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D17B53F-58C4-0842-9C72-07334144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440C-1B87-1141-8798-6F53755AC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4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FB37118-6595-D546-BFBF-57E6EF0FD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2884041-8A4F-1049-8AC4-FE792024B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FD4E04D-ECC2-6948-A7F3-B870F2C80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074DEA1-E05F-F940-BB27-B92C1BB4E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936990E-BFD0-6748-8DE6-417FF6C5D9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9534D53-3A2F-5745-84AE-09B212E5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0770-7AF5-E340-A8F4-694132EF6EE9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2BA4DE6-6B6B-AB42-BBF7-81AADDB43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7C141E5-FD77-704E-A689-F3E6B84F2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440C-1B87-1141-8798-6F53755AC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5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357814-7A04-6747-BB90-0E8FD7CF2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340C9CC-3E5D-C442-85B4-CF9E91E4B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0770-7AF5-E340-A8F4-694132EF6EE9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592AA19-9FBD-5C42-990D-6DAE439AC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8461305-FA52-244D-9FB5-5E32CD4F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440C-1B87-1141-8798-6F53755AC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6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6111E12-853D-2E47-BDEF-10717D32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0770-7AF5-E340-A8F4-694132EF6EE9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6AA7E1C-0363-4C4F-A746-D0AECF0D6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3D0FBA1-B78F-B14A-8EC6-0FD082316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440C-1B87-1141-8798-6F53755AC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4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10DFCA-4351-4145-8BC9-C2F285B4F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D14729-7009-014C-9C4C-FDB99F549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4F0E259-5D61-7D45-B984-D948CC4836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C8E110C-8E4B-E644-97EE-50CB68CF2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0770-7AF5-E340-A8F4-694132EF6EE9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B9E14F5-8085-714C-8D13-AA4CFF9DD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71B93A7-23A5-C14C-BC1C-C6CFFF64E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440C-1B87-1141-8798-6F53755AC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99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8F2CB5-ABDF-E548-9BB2-7BE9FDA20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5DF0447-08A6-D74D-836A-D5622FAAC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A52D422-51F1-7847-B757-2941BAEA63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48CBFCF-BD5C-A24B-9E4A-0EBAE5141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0770-7AF5-E340-A8F4-694132EF6EE9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FBC8B03-CED4-634C-B228-8B9FDD8A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3CA828E-F87C-334F-8789-CB9D7D3C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440C-1B87-1141-8798-6F53755AC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0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14A7EAA-139D-E04C-ADC6-B57FB41D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E71E870-CBEE-6348-831D-9BF564B06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16D0F64-1106-E741-9FC2-F8E35996EB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10770-7AF5-E340-A8F4-694132EF6EE9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2C0582-0414-1F4E-BAC9-6A3867768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F87032-96A6-8749-94FC-80E51BFA6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8440C-1B87-1141-8798-6F53755AC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35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NmDTHq3cFcj3rC51_bD4Vv7knahTzNPzxcC77BtrBD8/edit?usp=sharing" TargetMode="External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spreadsheets/d/1YOJ03vXB9Zs-J50ivC_jPeSVVtigHSblhIMpGqSpTpk/edit?usp=sharin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22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gi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NmDTHq3cFcj3rC51_bD4Vv7knahTzNPzxcC77BtrBD8/edit?usp=sharing" TargetMode="External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cs.google.com/spreadsheets/d/1YOJ03vXB9Zs-J50ivC_jPeSVVtigHSblhIMpGqSpTpk/edit?usp=sharin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Avenir Roman" charset="0"/>
                <a:ea typeface="Avenir Roman" charset="0"/>
                <a:cs typeface="Avenir Roman" charset="0"/>
              </a:rPr>
              <a:t> Lab, Georgetown University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200400"/>
            <a:ext cx="12192001" cy="3401122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096" y="1382442"/>
            <a:ext cx="4559808" cy="1191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2282" y="3423633"/>
            <a:ext cx="88349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Tracking State Progress</a:t>
            </a:r>
            <a:endParaRPr lang="en-US" sz="2400" b="1" dirty="0" smtClean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November 19, 2018</a:t>
            </a:r>
            <a:endParaRPr lang="en-US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22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613" y="794656"/>
            <a:ext cx="1230086" cy="6063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618" y="0"/>
            <a:ext cx="1071563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523" y="734785"/>
            <a:ext cx="3134850" cy="6123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94" y="32656"/>
            <a:ext cx="3165231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920" y="-35945"/>
            <a:ext cx="1199705" cy="864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369" y="766072"/>
            <a:ext cx="3499850" cy="60919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710" y="-16635"/>
            <a:ext cx="3498203" cy="842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39" y="211907"/>
            <a:ext cx="1482445" cy="10457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1455" y="3429000"/>
            <a:ext cx="15009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Use </a:t>
            </a:r>
            <a:r>
              <a:rPr lang="en-US" sz="2400" b="1" dirty="0" smtClean="0">
                <a:solidFill>
                  <a:srgbClr val="FF0000"/>
                </a:solidFill>
              </a:rPr>
              <a:t>chat box to </a:t>
            </a:r>
            <a:r>
              <a:rPr lang="en-US" sz="2400" b="1" smtClean="0">
                <a:solidFill>
                  <a:srgbClr val="FF0000"/>
                </a:solidFill>
              </a:rPr>
              <a:t>share any updates.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248" y="1506931"/>
            <a:ext cx="1050032" cy="5175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708"/>
            <a:ext cx="941961" cy="6028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247" y="773162"/>
            <a:ext cx="1050033" cy="7567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76" y="623280"/>
            <a:ext cx="4581253" cy="8836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703" y="569904"/>
            <a:ext cx="4977288" cy="9600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77" y="1476750"/>
            <a:ext cx="4581253" cy="53690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512" y="1506930"/>
            <a:ext cx="4990308" cy="51758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9925" cy="83235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17953" y="75377"/>
            <a:ext cx="10774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We did not start tracking pre-k, transportation or food service yet. Use chat box to share an update.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1569221" y="1529943"/>
            <a:ext cx="1402579" cy="1921917"/>
          </a:xfrm>
          <a:prstGeom prst="upArrow">
            <a:avLst>
              <a:gd name="adj1" fmla="val 53260"/>
              <a:gd name="adj2" fmla="val 282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Include pre-K money and students or exclude both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8993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613" y="1257663"/>
            <a:ext cx="1136155" cy="56003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194" y="306054"/>
            <a:ext cx="1017648" cy="6512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804" y="461881"/>
            <a:ext cx="1163136" cy="838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4882" y="2514600"/>
            <a:ext cx="15009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Use </a:t>
            </a:r>
            <a:r>
              <a:rPr lang="en-US" sz="2400" b="1" dirty="0" smtClean="0">
                <a:solidFill>
                  <a:srgbClr val="FF0000"/>
                </a:solidFill>
              </a:rPr>
              <a:t>chat box to </a:t>
            </a:r>
            <a:r>
              <a:rPr lang="en-US" sz="2400" b="1" smtClean="0">
                <a:solidFill>
                  <a:srgbClr val="FF0000"/>
                </a:solidFill>
              </a:rPr>
              <a:t>share any updates.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192" y="978169"/>
            <a:ext cx="3009311" cy="58235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80" y="1257663"/>
            <a:ext cx="3223898" cy="56342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192" y="60249"/>
            <a:ext cx="3009311" cy="9999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927" y="211907"/>
            <a:ext cx="3223898" cy="10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7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state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Live tracker available at link below:</a:t>
            </a: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b="1" dirty="0">
                <a:hlinkClick r:id="rId3"/>
              </a:rPr>
              <a:t>https://</a:t>
            </a:r>
            <a:r>
              <a:rPr lang="en-US" b="1" dirty="0" smtClean="0">
                <a:hlinkClick r:id="rId3"/>
              </a:rPr>
              <a:t>docs.google.com/spreadsheets/d/1NmDTHq3cFcj3rC51_bD4Vv7knahTzNPzxcC77BtrBD8/edit?usp</a:t>
            </a:r>
            <a:r>
              <a:rPr lang="en-US" b="1" smtClean="0">
                <a:hlinkClick r:id="rId3"/>
              </a:rPr>
              <a:t>=sharing</a:t>
            </a:r>
            <a:r>
              <a:rPr lang="en-US" b="1" smtClean="0"/>
              <a:t> 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6E95700-15C2-6248-80E8-D87412A39EE6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D9BB3E9-E799-AB4F-9ADA-7D4B07591A0D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126384A-8398-7C4D-A791-EC234D1A481C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Edunomics_LOGO_E Only_White.eps">
            <a:extLst>
              <a:ext uri="{FF2B5EF4-FFF2-40B4-BE49-F238E27FC236}">
                <a16:creationId xmlns:a16="http://schemas.microsoft.com/office/drawing/2014/main" xmlns="" id="{99F20336-3E6D-2744-8D64-B38C871B5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78718" y="4379507"/>
            <a:ext cx="7434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FF0000"/>
                </a:solidFill>
              </a:rPr>
              <a:t>What else would you like tracked? 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63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799CA8-BF9E-F349-83DB-D3FBE7068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43" y="2084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State Chiefs want an update </a:t>
            </a:r>
            <a:r>
              <a:rPr lang="mr-IN" sz="4000" dirty="0" smtClean="0"/>
              <a:t>–</a:t>
            </a:r>
            <a:r>
              <a:rPr lang="en-US" sz="4000" dirty="0" smtClean="0"/>
              <a:t> here are some tips we’ve shared before: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676D67-A7C3-CD49-9A66-EEB8F9EDD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42" y="1810511"/>
            <a:ext cx="8678818" cy="410009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ESSA requires school-level financials (something we’ve never reported before) starting </a:t>
            </a:r>
            <a:r>
              <a:rPr lang="en-US" dirty="0" smtClean="0"/>
              <a:t>2018-19.</a:t>
            </a:r>
          </a:p>
          <a:p>
            <a:r>
              <a:rPr lang="en-US" dirty="0" smtClean="0"/>
              <a:t>LEA leaders have received X (data plans, FAQs, etc.).</a:t>
            </a:r>
          </a:p>
          <a:p>
            <a:r>
              <a:rPr lang="en-US" dirty="0"/>
              <a:t>Data will emerge late 2019/early 2020.</a:t>
            </a:r>
            <a:endParaRPr lang="en-US" dirty="0" smtClean="0"/>
          </a:p>
          <a:p>
            <a:r>
              <a:rPr lang="en-US" dirty="0" smtClean="0"/>
              <a:t>Many LEAs are </a:t>
            </a:r>
            <a:r>
              <a:rPr lang="en-US" u="sng" dirty="0" smtClean="0"/>
              <a:t>anxious</a:t>
            </a:r>
            <a:r>
              <a:rPr lang="en-US" dirty="0" smtClean="0"/>
              <a:t>. (SEA confirms these data are not for accountability purposes). </a:t>
            </a:r>
          </a:p>
          <a:p>
            <a:r>
              <a:rPr lang="en-US" dirty="0" smtClean="0"/>
              <a:t>Data can be </a:t>
            </a:r>
            <a:r>
              <a:rPr lang="en-US" dirty="0"/>
              <a:t>used for system improvement when combined </a:t>
            </a:r>
            <a:r>
              <a:rPr lang="en-US" dirty="0" smtClean="0"/>
              <a:t>in a visualization with outcomes (a good thing</a:t>
            </a:r>
            <a:r>
              <a:rPr lang="mr-IN" dirty="0" smtClean="0"/>
              <a:t>…</a:t>
            </a:r>
            <a:r>
              <a:rPr lang="en-US" dirty="0" smtClean="0"/>
              <a:t> we’re working on this).</a:t>
            </a:r>
            <a:endParaRPr lang="en-US" dirty="0"/>
          </a:p>
          <a:p>
            <a:r>
              <a:rPr lang="en-US" dirty="0"/>
              <a:t>Advocacy groups are watching for </a:t>
            </a:r>
            <a:r>
              <a:rPr lang="en-US" dirty="0" smtClean="0"/>
              <a:t>equity.</a:t>
            </a:r>
          </a:p>
          <a:p>
            <a:r>
              <a:rPr lang="en-US" dirty="0"/>
              <a:t>Districts can/should embrace local dialogue about their numbers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Might be a good time to check what finance training our state requires for school boards, administrators, and principals. 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C893313-67B7-C548-8C7D-420378C5F39B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DFE400A-95F9-1D40-9F43-769DA86A0695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2A9FD23-2EFD-1548-99DB-6969440C47A5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Edunomics_LOGO_E Only_White.eps">
            <a:extLst>
              <a:ext uri="{FF2B5EF4-FFF2-40B4-BE49-F238E27FC236}">
                <a16:creationId xmlns:a16="http://schemas.microsoft.com/office/drawing/2014/main" xmlns="" id="{E34635CD-635C-F348-BD6C-0A713EC52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6C32528-0EF7-1A46-9D11-19D7A70B1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335" y="1392743"/>
            <a:ext cx="2431379" cy="364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7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48" y="2541397"/>
            <a:ext cx="10515600" cy="1325563"/>
          </a:xfrm>
        </p:spPr>
        <p:txBody>
          <a:bodyPr/>
          <a:lstStyle/>
          <a:p>
            <a:r>
              <a:rPr lang="en-US" dirty="0" smtClean="0"/>
              <a:t>Any questions from NCES SLFS webinar last week (Thursday)?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6E95700-15C2-6248-80E8-D87412A39EE6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D9BB3E9-E799-AB4F-9ADA-7D4B07591A0D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126384A-8398-7C4D-A791-EC234D1A481C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Edunomics_LOGO_E Only_White.eps">
            <a:extLst>
              <a:ext uri="{FF2B5EF4-FFF2-40B4-BE49-F238E27FC236}">
                <a16:creationId xmlns="" xmlns:a16="http://schemas.microsoft.com/office/drawing/2014/main" id="{99F20336-3E6D-2744-8D64-B38C871B5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4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88" y="578626"/>
            <a:ext cx="7739393" cy="5522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Looking Ahead Poll: </a:t>
            </a:r>
            <a:r>
              <a:rPr lang="en-US" dirty="0" err="1" smtClean="0"/>
              <a:t>FiTWiG</a:t>
            </a:r>
            <a:r>
              <a:rPr lang="en-US" dirty="0" smtClean="0"/>
              <a:t> in 2019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6E95700-15C2-6248-80E8-D87412A39EE6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D9BB3E9-E799-AB4F-9ADA-7D4B07591A0D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126384A-8398-7C4D-A791-EC234D1A481C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Edunomics_LOGO_E Only_White.eps">
            <a:extLst>
              <a:ext uri="{FF2B5EF4-FFF2-40B4-BE49-F238E27FC236}">
                <a16:creationId xmlns="" xmlns:a16="http://schemas.microsoft.com/office/drawing/2014/main" id="{99F20336-3E6D-2744-8D64-B38C871B5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50" y="1189883"/>
            <a:ext cx="5118100" cy="4533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790688" y="2613040"/>
            <a:ext cx="33832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Use chat box to suggest other topics you’d like covered.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10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115F39A-5B49-BF4A-9781-3E67476F9819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187146-5C68-BC40-9E9F-3BB5B398D07E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549C2C5-9F93-1344-8E16-EAF46E637CEC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Edunomics_LOGO_E Only_White.eps">
            <a:extLst>
              <a:ext uri="{FF2B5EF4-FFF2-40B4-BE49-F238E27FC236}">
                <a16:creationId xmlns:a16="http://schemas.microsoft.com/office/drawing/2014/main" xmlns="" id="{2739223B-216A-584C-A9CE-DBB714C44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DFBBCE8-9BE3-7B41-AE3F-64BF9E9C4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171" y="4303988"/>
            <a:ext cx="1659467" cy="14935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C8F0F58-607D-514B-A1CC-7332B01914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459" y="4428787"/>
            <a:ext cx="2810683" cy="1124273"/>
          </a:xfrm>
          <a:prstGeom prst="rect">
            <a:avLst/>
          </a:prstGeom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xmlns="" id="{38D2A812-BE4E-2A47-90E6-98CBA7F68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361" y="3876981"/>
            <a:ext cx="4941277" cy="66278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/>
              <a:t>FiTWiG</a:t>
            </a:r>
            <a:r>
              <a:rPr lang="en-US" sz="2800" b="1" dirty="0"/>
              <a:t> Supporters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67D658E8-0C56-2F4F-90FD-121D8DE1F7C8}"/>
              </a:ext>
            </a:extLst>
          </p:cNvPr>
          <p:cNvSpPr txBox="1">
            <a:spLocks/>
          </p:cNvSpPr>
          <p:nvPr/>
        </p:nvSpPr>
        <p:spPr>
          <a:xfrm>
            <a:off x="1352934" y="424722"/>
            <a:ext cx="11108474" cy="3195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Next virtual </a:t>
            </a:r>
            <a:r>
              <a:rPr lang="en-US" dirty="0" err="1" smtClean="0">
                <a:solidFill>
                  <a:schemeClr val="tx1"/>
                </a:solidFill>
              </a:rPr>
              <a:t>FiTWiG</a:t>
            </a:r>
            <a:r>
              <a:rPr lang="en-US" dirty="0" smtClean="0">
                <a:solidFill>
                  <a:schemeClr val="tx1"/>
                </a:solidFill>
              </a:rPr>
              <a:t> meeting: December 12, 2018 from 1-2pm ET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Reminder:  Georgetown Certificate of Ed Finance cohorts:</a:t>
            </a:r>
          </a:p>
          <a:p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	- Boston   Nov. 28-29</a:t>
            </a:r>
          </a:p>
          <a:p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	- Austin    Jan 31-Feb 1. </a:t>
            </a:r>
            <a:endParaRPr lang="en-US" dirty="0" smtClean="0">
              <a:solidFill>
                <a:schemeClr val="tx1"/>
              </a:solidFill>
            </a:endParaRPr>
          </a:p>
          <a:p>
            <a:pPr marL="4171950" lvl="8" indent="-514350">
              <a:buFont typeface="+mj-lt"/>
              <a:buAutoNum type="arabicPeriod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6927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819400" cy="5639441"/>
          </a:xfrm>
        </p:spPr>
        <p:txBody>
          <a:bodyPr/>
          <a:lstStyle/>
          <a:p>
            <a:r>
              <a:rPr lang="en-US" dirty="0" smtClean="0"/>
              <a:t>Still waiting on that rumored guidance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45" y="604526"/>
            <a:ext cx="7535637" cy="4976660"/>
          </a:xfr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6E95700-15C2-6248-80E8-D87412A39EE6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D9BB3E9-E799-AB4F-9ADA-7D4B07591A0D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126384A-8398-7C4D-A791-EC234D1A481C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Edunomics_LOGO_E Only_White.eps">
            <a:extLst>
              <a:ext uri="{FF2B5EF4-FFF2-40B4-BE49-F238E27FC236}">
                <a16:creationId xmlns="" xmlns:a16="http://schemas.microsoft.com/office/drawing/2014/main" id="{99F20336-3E6D-2744-8D64-B38C871B5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6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33" y="111530"/>
            <a:ext cx="3928353" cy="5639441"/>
          </a:xfrm>
        </p:spPr>
        <p:txBody>
          <a:bodyPr/>
          <a:lstStyle/>
          <a:p>
            <a:r>
              <a:rPr lang="en-US" dirty="0" smtClean="0"/>
              <a:t>But the Department did release a </a:t>
            </a:r>
            <a:r>
              <a:rPr lang="en-US" b="1" u="sng" dirty="0" smtClean="0"/>
              <a:t>parent guide</a:t>
            </a:r>
            <a:r>
              <a:rPr lang="en-US" dirty="0" smtClean="0"/>
              <a:t>, and it mentions school level spending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6E95700-15C2-6248-80E8-D87412A39EE6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D9BB3E9-E799-AB4F-9ADA-7D4B07591A0D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126384A-8398-7C4D-A791-EC234D1A481C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Edunomics_LOGO_E Only_White.eps">
            <a:extLst>
              <a:ext uri="{FF2B5EF4-FFF2-40B4-BE49-F238E27FC236}">
                <a16:creationId xmlns="" xmlns:a16="http://schemas.microsoft.com/office/drawing/2014/main" id="{99F20336-3E6D-2744-8D64-B38C871B5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365" y="755582"/>
            <a:ext cx="5639084" cy="4351338"/>
          </a:xfrm>
        </p:spPr>
      </p:pic>
      <p:sp>
        <p:nvSpPr>
          <p:cNvPr id="10" name="Rectangle 9"/>
          <p:cNvSpPr/>
          <p:nvPr/>
        </p:nvSpPr>
        <p:spPr>
          <a:xfrm>
            <a:off x="39109" y="5509878"/>
            <a:ext cx="8878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https://www2.ed.gov/policy/</a:t>
            </a:r>
            <a:r>
              <a:rPr lang="en-US" dirty="0" err="1"/>
              <a:t>elsec</a:t>
            </a:r>
            <a:r>
              <a:rPr lang="en-US" dirty="0"/>
              <a:t>/leg/</a:t>
            </a:r>
            <a:r>
              <a:rPr lang="en-US" dirty="0" err="1"/>
              <a:t>essa</a:t>
            </a:r>
            <a:r>
              <a:rPr lang="en-US" dirty="0"/>
              <a:t>/parent-guide-state-local-report-</a:t>
            </a:r>
            <a:r>
              <a:rPr lang="en-US" dirty="0" err="1"/>
              <a:t>cards.pdf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1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6" y="72548"/>
            <a:ext cx="8744166" cy="6707632"/>
          </a:xfrm>
        </p:spPr>
      </p:pic>
      <p:sp>
        <p:nvSpPr>
          <p:cNvPr id="5" name="TextBox 4"/>
          <p:cNvSpPr txBox="1"/>
          <p:nvPr/>
        </p:nvSpPr>
        <p:spPr>
          <a:xfrm>
            <a:off x="9027266" y="671764"/>
            <a:ext cx="291829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Dept</a:t>
            </a:r>
            <a:r>
              <a:rPr lang="en-US" sz="3200" dirty="0" smtClean="0"/>
              <a:t> alerting groups that school by school PPE is coming.</a:t>
            </a:r>
          </a:p>
          <a:p>
            <a:endParaRPr lang="en-US" sz="3200" dirty="0"/>
          </a:p>
          <a:p>
            <a:r>
              <a:rPr lang="en-US" sz="3200" dirty="0" smtClean="0"/>
              <a:t>Simplistic guide provides no new information.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5263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175" y="581255"/>
            <a:ext cx="11029544" cy="1325563"/>
          </a:xfrm>
        </p:spPr>
        <p:txBody>
          <a:bodyPr/>
          <a:lstStyle/>
          <a:p>
            <a:r>
              <a:rPr lang="en-US" dirty="0" smtClean="0"/>
              <a:t>Main conclusion from the U.S. DoE Report Card Challenge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757" y="2432304"/>
            <a:ext cx="11528485" cy="28537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u="sng" dirty="0"/>
              <a:t>D</a:t>
            </a:r>
            <a:r>
              <a:rPr lang="en-US" sz="4000" b="1" u="sng" dirty="0" smtClean="0"/>
              <a:t>eveloping a school by school PPE display is HARD! </a:t>
            </a:r>
          </a:p>
          <a:p>
            <a:endParaRPr lang="en-US" dirty="0" smtClean="0"/>
          </a:p>
          <a:p>
            <a:r>
              <a:rPr lang="en-US" dirty="0" smtClean="0"/>
              <a:t>Tension between including </a:t>
            </a:r>
            <a:r>
              <a:rPr lang="en-US" dirty="0"/>
              <a:t>all financial data </a:t>
            </a:r>
            <a:r>
              <a:rPr lang="en-US" dirty="0" smtClean="0"/>
              <a:t>that a state can access, as opposed to thinking about how data would be used</a:t>
            </a:r>
          </a:p>
          <a:p>
            <a:r>
              <a:rPr lang="en-US" dirty="0" smtClean="0"/>
              <a:t>Groups tended to forget about including contextual data (performance, subgroup enrollment)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6E95700-15C2-6248-80E8-D87412A39EE6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D9BB3E9-E799-AB4F-9ADA-7D4B07591A0D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126384A-8398-7C4D-A791-EC234D1A481C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Edunomics_LOGO_E Only_White.eps">
            <a:extLst>
              <a:ext uri="{FF2B5EF4-FFF2-40B4-BE49-F238E27FC236}">
                <a16:creationId xmlns="" xmlns:a16="http://schemas.microsoft.com/office/drawing/2014/main" id="{99F20336-3E6D-2744-8D64-B38C871B5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3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4592" y="127380"/>
            <a:ext cx="11868912" cy="1053279"/>
          </a:xfrm>
        </p:spPr>
        <p:txBody>
          <a:bodyPr>
            <a:normAutofit fontScale="90000"/>
          </a:bodyPr>
          <a:lstStyle/>
          <a:p>
            <a:pPr algn="ctr">
              <a:spcAft>
                <a:spcPts val="1200"/>
              </a:spcAft>
            </a:pPr>
            <a:r>
              <a:rPr lang="en-US" dirty="0" smtClean="0">
                <a:latin typeface="Apple Chancery" charset="0"/>
                <a:ea typeface="Apple Chancery" charset="0"/>
                <a:cs typeface="Apple Chancery" charset="0"/>
              </a:rPr>
              <a:t>Age old question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Is the goal of the report to show: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25030" y="4269183"/>
            <a:ext cx="3694413" cy="1750365"/>
          </a:xfrm>
        </p:spPr>
        <p:txBody>
          <a:bodyPr>
            <a:normAutofit/>
          </a:bodyPr>
          <a:lstStyle/>
          <a:p>
            <a:r>
              <a:rPr lang="en-US" dirty="0" smtClean="0"/>
              <a:t>Required by law</a:t>
            </a:r>
          </a:p>
          <a:p>
            <a:r>
              <a:rPr lang="en-US" dirty="0" smtClean="0"/>
              <a:t>Can connect to performance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196708" y="5489493"/>
            <a:ext cx="4416171" cy="1205206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Not required</a:t>
            </a:r>
            <a:r>
              <a:rPr lang="en-US" b="1" dirty="0" smtClean="0"/>
              <a:t> </a:t>
            </a:r>
            <a:r>
              <a:rPr lang="en-US" dirty="0" smtClean="0"/>
              <a:t>by law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946" y="2542269"/>
            <a:ext cx="4183379" cy="28160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157216" y="1660695"/>
            <a:ext cx="8835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OR</a:t>
            </a:r>
            <a:endParaRPr lang="en-US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72237" y="6292759"/>
            <a:ext cx="1061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For your reports, which will be the focus?  (A, B, or both?)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7336" y="1460229"/>
            <a:ext cx="4535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3200" b="1" dirty="0" smtClean="0"/>
              <a:t>HOW MUCH </a:t>
            </a:r>
            <a:r>
              <a:rPr lang="en-US" sz="2800" dirty="0" smtClean="0"/>
              <a:t>money </a:t>
            </a:r>
            <a:r>
              <a:rPr lang="en-US" sz="2800" dirty="0"/>
              <a:t>was spent on </a:t>
            </a:r>
            <a:r>
              <a:rPr lang="en-US" sz="2800" dirty="0" smtClean="0"/>
              <a:t>each school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6509642" y="1395466"/>
            <a:ext cx="57903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 startAt="2"/>
            </a:pPr>
            <a:r>
              <a:rPr lang="en-US" sz="3200" b="1" dirty="0" smtClean="0"/>
              <a:t>On WHAT </a:t>
            </a:r>
            <a:r>
              <a:rPr lang="en-US" sz="2800" dirty="0" smtClean="0"/>
              <a:t>was the money was spent (inst. vs admin, salaries, etc.)</a:t>
            </a:r>
            <a:endParaRPr lang="en-US" sz="2800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725030" y="2597705"/>
            <a:ext cx="4157866" cy="14774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olidFill>
                  <a:schemeClr val="accent1"/>
                </a:solidFill>
              </a:rPr>
              <a:t>$12,811 pp Ash Elem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accent1"/>
                </a:solidFill>
              </a:rPr>
              <a:t>$11,029 pp Oak Elem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42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3" grpId="0"/>
      <p:bldP spid="8" grpId="0"/>
      <p:bldP spid="9" grpId="0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4" y="2931981"/>
            <a:ext cx="3014637" cy="656406"/>
          </a:xfrm>
        </p:spPr>
        <p:txBody>
          <a:bodyPr>
            <a:normAutofit fontScale="90000"/>
          </a:bodyPr>
          <a:lstStyle/>
          <a:p>
            <a:r>
              <a:rPr lang="en-US" sz="4000" u="sng" dirty="0" smtClean="0">
                <a:solidFill>
                  <a:schemeClr val="accent2"/>
                </a:solidFill>
                <a:latin typeface="+mn-lt"/>
              </a:rPr>
              <a:t>Increasingly hearing parents are </a:t>
            </a:r>
            <a:r>
              <a:rPr lang="en-US" sz="4000" b="1" u="sng" dirty="0" smtClean="0">
                <a:solidFill>
                  <a:schemeClr val="accent2"/>
                </a:solidFill>
                <a:latin typeface="+mn-lt"/>
              </a:rPr>
              <a:t>less interested </a:t>
            </a:r>
            <a:r>
              <a:rPr lang="en-US" sz="4000" u="sng" dirty="0" smtClean="0">
                <a:solidFill>
                  <a:schemeClr val="accent2"/>
                </a:solidFill>
                <a:latin typeface="+mn-lt"/>
              </a:rPr>
              <a:t>in finance data</a:t>
            </a:r>
            <a:endParaRPr lang="en-US" sz="4000" u="sng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6E95700-15C2-6248-80E8-D87412A39EE6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9BB3E9-E799-AB4F-9ADA-7D4B07591A0D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126384A-8398-7C4D-A791-EC234D1A481C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Edunomics_LOGO_E Only_White.eps">
            <a:extLst>
              <a:ext uri="{FF2B5EF4-FFF2-40B4-BE49-F238E27FC236}">
                <a16:creationId xmlns:a16="http://schemas.microsoft.com/office/drawing/2014/main" xmlns="" id="{99F20336-3E6D-2744-8D64-B38C871B5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799" y="674006"/>
            <a:ext cx="3362325" cy="102404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u="sng" dirty="0" smtClean="0"/>
              <a:t>WHO</a:t>
            </a:r>
            <a:r>
              <a:rPr lang="en-US" sz="3200" dirty="0" smtClean="0"/>
              <a:t> do you hope will use the info?</a:t>
            </a:r>
            <a:endParaRPr lang="en-US" sz="3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4175" y="658665"/>
            <a:ext cx="3403215" cy="10516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200" u="sng" dirty="0" smtClean="0"/>
              <a:t>WHAT</a:t>
            </a:r>
            <a:r>
              <a:rPr lang="en-US" sz="3200" dirty="0" smtClean="0"/>
              <a:t> do you hope they’ll do with it</a:t>
            </a:r>
            <a:r>
              <a:rPr lang="en-US" sz="3200" smtClean="0"/>
              <a:t>?  </a:t>
            </a:r>
            <a:endParaRPr lang="en-US" sz="32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446532" y="655338"/>
            <a:ext cx="4745467" cy="10427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u="sng" dirty="0" smtClean="0">
                <a:latin typeface="+mn-lt"/>
              </a:rPr>
              <a:t>HOW</a:t>
            </a:r>
            <a:r>
              <a:rPr lang="en-US" sz="3200" dirty="0" smtClean="0">
                <a:latin typeface="+mn-lt"/>
              </a:rPr>
              <a:t> will that happen?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 smtClean="0">
                <a:latin typeface="+mn-lt"/>
              </a:rPr>
              <a:t>(no really: How exactly?)</a:t>
            </a:r>
            <a:endParaRPr lang="en-US" sz="3200" dirty="0">
              <a:latin typeface="+mn-lt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34174" y="1799033"/>
            <a:ext cx="3626625" cy="3578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0838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400" dirty="0" smtClean="0"/>
              <a:t>Seek improved </a:t>
            </a:r>
            <a:r>
              <a:rPr lang="en-US" sz="2400" u="sng" dirty="0" smtClean="0"/>
              <a:t>equity </a:t>
            </a:r>
            <a:r>
              <a:rPr lang="en-US" sz="2400" dirty="0" smtClean="0"/>
              <a:t>across district schools. </a:t>
            </a:r>
          </a:p>
          <a:p>
            <a:pPr marL="350838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400" dirty="0" smtClean="0"/>
              <a:t>Seek improved</a:t>
            </a:r>
            <a:r>
              <a:rPr lang="en-US" sz="2400" u="sng" dirty="0" smtClean="0"/>
              <a:t> </a:t>
            </a:r>
            <a:r>
              <a:rPr lang="en-US" sz="2400" u="sng" dirty="0"/>
              <a:t>outcomes</a:t>
            </a:r>
            <a:r>
              <a:rPr lang="en-US" sz="2400" dirty="0"/>
              <a:t> </a:t>
            </a:r>
            <a:r>
              <a:rPr lang="en-US" sz="2400" dirty="0" smtClean="0"/>
              <a:t>for the dollar (relative to meaningful peers).</a:t>
            </a:r>
          </a:p>
          <a:p>
            <a:pPr marL="350838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400" dirty="0" smtClean="0"/>
              <a:t>Improve </a:t>
            </a:r>
            <a:r>
              <a:rPr lang="en-US" sz="2400" u="sng" dirty="0" smtClean="0"/>
              <a:t>participation</a:t>
            </a:r>
            <a:r>
              <a:rPr lang="en-US" sz="2400" dirty="0" smtClean="0"/>
              <a:t> in allocation</a:t>
            </a:r>
          </a:p>
          <a:p>
            <a:pPr marL="350838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400" dirty="0" smtClean="0"/>
              <a:t>Other? </a:t>
            </a:r>
          </a:p>
          <a:p>
            <a:pPr marL="350838" indent="-3508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2400" dirty="0" smtClean="0"/>
              <a:t>Agnostic?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964716" y="1569960"/>
            <a:ext cx="30626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en-US" dirty="0" smtClean="0"/>
              <a:t>Parents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en-US" dirty="0" smtClean="0"/>
              <a:t>Advocacy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en-US" dirty="0" smtClean="0"/>
              <a:t>Principals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r>
              <a:rPr lang="en-US" dirty="0" smtClean="0"/>
              <a:t>District Leaders</a:t>
            </a:r>
          </a:p>
          <a:p>
            <a:pPr marL="514350" indent="-514350">
              <a:lnSpc>
                <a:spcPct val="200000"/>
              </a:lnSpc>
              <a:buFont typeface="+mj-lt"/>
              <a:buAutoNum type="alphaLcParenR"/>
            </a:pPr>
            <a:endParaRPr lang="en-US" dirty="0"/>
          </a:p>
        </p:txBody>
      </p:sp>
      <p:sp>
        <p:nvSpPr>
          <p:cNvPr id="9" name="Donut 8"/>
          <p:cNvSpPr/>
          <p:nvPr/>
        </p:nvSpPr>
        <p:spPr>
          <a:xfrm>
            <a:off x="3637390" y="1723636"/>
            <a:ext cx="2960625" cy="1053895"/>
          </a:xfrm>
          <a:prstGeom prst="donut">
            <a:avLst>
              <a:gd name="adj" fmla="val 1284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84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state efforts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Live tracker available at link below:</a:t>
            </a: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b="1" dirty="0">
                <a:hlinkClick r:id="rId3"/>
              </a:rPr>
              <a:t>https://</a:t>
            </a:r>
            <a:r>
              <a:rPr lang="en-US" b="1" dirty="0" smtClean="0">
                <a:hlinkClick r:id="rId3"/>
              </a:rPr>
              <a:t>docs.google.com/spreadsheets/d/1NmDTHq3cFcj3rC51_bD4Vv7knahTzNPzxcC77BtrBD8/edit?usp=sharing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6E95700-15C2-6248-80E8-D87412A39EE6}"/>
              </a:ext>
            </a:extLst>
          </p:cNvPr>
          <p:cNvSpPr/>
          <p:nvPr/>
        </p:nvSpPr>
        <p:spPr>
          <a:xfrm>
            <a:off x="0" y="6601522"/>
            <a:ext cx="12192000" cy="25647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D9BB3E9-E799-AB4F-9ADA-7D4B07591A0D}"/>
              </a:ext>
            </a:extLst>
          </p:cNvPr>
          <p:cNvSpPr txBox="1"/>
          <p:nvPr/>
        </p:nvSpPr>
        <p:spPr>
          <a:xfrm>
            <a:off x="234175" y="6591690"/>
            <a:ext cx="5653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©2018 </a:t>
            </a:r>
            <a:r>
              <a:rPr lang="en-US" sz="1200" dirty="0" err="1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Edunomics</a:t>
            </a:r>
            <a:r>
              <a:rPr lang="en-US" sz="1200" dirty="0">
                <a:solidFill>
                  <a:schemeClr val="bg1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 Lab, Georgetown University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126384A-8398-7C4D-A791-EC234D1A481C}"/>
              </a:ext>
            </a:extLst>
          </p:cNvPr>
          <p:cNvSpPr/>
          <p:nvPr/>
        </p:nvSpPr>
        <p:spPr>
          <a:xfrm>
            <a:off x="0" y="5921298"/>
            <a:ext cx="12192001" cy="680224"/>
          </a:xfrm>
          <a:prstGeom prst="rect">
            <a:avLst/>
          </a:prstGeom>
          <a:solidFill>
            <a:srgbClr val="72BE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Edunomics_LOGO_E Only_White.eps">
            <a:extLst>
              <a:ext uri="{FF2B5EF4-FFF2-40B4-BE49-F238E27FC236}">
                <a16:creationId xmlns:a16="http://schemas.microsoft.com/office/drawing/2014/main" xmlns="" id="{99F20336-3E6D-2744-8D64-B38C871B59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49" y="6056936"/>
            <a:ext cx="369867" cy="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42199" y="142493"/>
            <a:ext cx="5056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Use chat box to share any updates.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021"/>
            <a:ext cx="6010835" cy="5981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59" y="711021"/>
            <a:ext cx="6010141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53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4091</TotalTime>
  <Words>662</Words>
  <Application>Microsoft Macintosh PowerPoint</Application>
  <PresentationFormat>Widescreen</PresentationFormat>
  <Paragraphs>92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Apple Chancery</vt:lpstr>
      <vt:lpstr>Avenir Book</vt:lpstr>
      <vt:lpstr>Avenir Roman</vt:lpstr>
      <vt:lpstr>Calibri</vt:lpstr>
      <vt:lpstr>Calibri Light</vt:lpstr>
      <vt:lpstr>Helvetica Neue Light</vt:lpstr>
      <vt:lpstr>Mangal</vt:lpstr>
      <vt:lpstr>Arial</vt:lpstr>
      <vt:lpstr>Office Theme</vt:lpstr>
      <vt:lpstr>PowerPoint Presentation</vt:lpstr>
      <vt:lpstr>Still waiting on that rumored guidance…</vt:lpstr>
      <vt:lpstr>But the Department did release a parent guide, and it mentions school level spending</vt:lpstr>
      <vt:lpstr>PowerPoint Presentation</vt:lpstr>
      <vt:lpstr>Main conclusion from the U.S. DoE Report Card Challenge…</vt:lpstr>
      <vt:lpstr>Age old question   Is the goal of the report to show:</vt:lpstr>
      <vt:lpstr>Increasingly hearing parents are less interested in finance data</vt:lpstr>
      <vt:lpstr>Tracking state efforts</vt:lpstr>
      <vt:lpstr>PowerPoint Presentation</vt:lpstr>
      <vt:lpstr>PowerPoint Presentation</vt:lpstr>
      <vt:lpstr>PowerPoint Presentation</vt:lpstr>
      <vt:lpstr>PowerPoint Presentation</vt:lpstr>
      <vt:lpstr>Tracking state efforts</vt:lpstr>
      <vt:lpstr>State Chiefs want an update – here are some tips we’ve shared before:</vt:lpstr>
      <vt:lpstr>Any questions from NCES SLFS webinar last week (Thursday)?</vt:lpstr>
      <vt:lpstr>Looking Ahead Poll: FiTWiG in 2019  </vt:lpstr>
      <vt:lpstr>FiTWiG Supporters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Hagan</dc:creator>
  <cp:lastModifiedBy>Katie Hagan</cp:lastModifiedBy>
  <cp:revision>118</cp:revision>
  <dcterms:created xsi:type="dcterms:W3CDTF">2018-04-05T14:27:14Z</dcterms:created>
  <dcterms:modified xsi:type="dcterms:W3CDTF">2018-11-19T21:15:34Z</dcterms:modified>
</cp:coreProperties>
</file>