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6" r:id="rId2"/>
    <p:sldId id="277" r:id="rId3"/>
    <p:sldId id="278" r:id="rId4"/>
    <p:sldId id="287" r:id="rId5"/>
    <p:sldId id="279" r:id="rId6"/>
    <p:sldId id="280" r:id="rId7"/>
    <p:sldId id="281" r:id="rId8"/>
    <p:sldId id="286" r:id="rId9"/>
    <p:sldId id="288" r:id="rId10"/>
    <p:sldId id="282" r:id="rId11"/>
    <p:sldId id="284" r:id="rId12"/>
    <p:sldId id="285" r:id="rId13"/>
    <p:sldId id="283" r:id="rId14"/>
    <p:sldId id="274" r:id="rId15"/>
    <p:sldId id="27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7" autoAdjust="0"/>
    <p:restoredTop sz="94480" autoAdjust="0"/>
  </p:normalViewPr>
  <p:slideViewPr>
    <p:cSldViewPr snapToGrid="0" snapToObjects="1">
      <p:cViewPr>
        <p:scale>
          <a:sx n="75" d="100"/>
          <a:sy n="75" d="100"/>
        </p:scale>
        <p:origin x="2392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C:\Users\margueriter\Documents\wages%20per%20day.hour.et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C:\Users\margueriter\Documents\wages%20per%20day.hour.et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/C:\Users\margueriter\Documents\wages%20per%20day.hour.et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534007602498"/>
          <c:y val="0.0174242424242424"/>
          <c:w val="0.615845325368812"/>
          <c:h val="0.86736864710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Sheet1!$E$20</c:f>
              <c:strCache>
                <c:ptCount val="1"/>
                <c:pt idx="0">
                  <c:v>Wages</c:v>
                </c:pt>
              </c:strCache>
            </c:strRef>
          </c:tx>
          <c:invertIfNegative val="0"/>
          <c:cat>
            <c:strRef>
              <c:f>Sheet1!$F$19:$H$19</c:f>
              <c:strCache>
                <c:ptCount val="3"/>
                <c:pt idx="0">
                  <c:v>Teachers</c:v>
                </c:pt>
                <c:pt idx="1">
                  <c:v>Computer Programmers</c:v>
                </c:pt>
                <c:pt idx="2">
                  <c:v>Accountants</c:v>
                </c:pt>
              </c:strCache>
            </c:strRef>
          </c:cat>
          <c:val>
            <c:numRef>
              <c:f>Sheet1!$F$20:$H$20</c:f>
              <c:numCache>
                <c:formatCode>_("$"* #,##0_);_("$"* \(#,##0\);_("$"* "-"??_);_(@_)</c:formatCode>
                <c:ptCount val="3"/>
                <c:pt idx="0" formatCode="&quot;$&quot;#,##0_);[Red]\(&quot;$&quot;#,##0\)">
                  <c:v>54058.0</c:v>
                </c:pt>
                <c:pt idx="1">
                  <c:v>74960.0</c:v>
                </c:pt>
                <c:pt idx="2">
                  <c:v>67430.0</c:v>
                </c:pt>
              </c:numCache>
            </c:numRef>
          </c:val>
        </c:ser>
        <c:ser>
          <c:idx val="1"/>
          <c:order val="1"/>
          <c:tx>
            <c:strRef>
              <c:f>Sheet1!$E$21</c:f>
              <c:strCache>
                <c:ptCount val="1"/>
                <c:pt idx="0">
                  <c:v>Benefits</c:v>
                </c:pt>
              </c:strCache>
            </c:strRef>
          </c:tx>
          <c:invertIfNegative val="0"/>
          <c:dLbls>
            <c:numFmt formatCode="&quot;$&quot;#,##0" sourceLinked="0"/>
            <c:spPr>
              <a:solidFill>
                <a:schemeClr val="bg1"/>
              </a:solidFill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Sheet1!$F$19:$H$19</c:f>
              <c:strCache>
                <c:ptCount val="3"/>
                <c:pt idx="0">
                  <c:v>Teachers</c:v>
                </c:pt>
                <c:pt idx="1">
                  <c:v>Computer Programmers</c:v>
                </c:pt>
                <c:pt idx="2">
                  <c:v>Accountants</c:v>
                </c:pt>
              </c:strCache>
            </c:strRef>
          </c:cat>
          <c:val>
            <c:numRef>
              <c:f>Sheet1!$F$21:$H$21</c:f>
              <c:numCache>
                <c:formatCode>_("$"* #,##0.00_);_("$"* \(#,##0.00\);_("$"* "-"??_);_(@_)</c:formatCode>
                <c:ptCount val="3"/>
                <c:pt idx="0" formatCode="General">
                  <c:v>22080.02817</c:v>
                </c:pt>
                <c:pt idx="1">
                  <c:v>12743.2</c:v>
                </c:pt>
                <c:pt idx="2">
                  <c:v>11463.1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7187296"/>
        <c:axId val="744500240"/>
      </c:barChart>
      <c:catAx>
        <c:axId val="74718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4500240"/>
        <c:crosses val="autoZero"/>
        <c:auto val="1"/>
        <c:lblAlgn val="ctr"/>
        <c:lblOffset val="100"/>
        <c:noMultiLvlLbl val="0"/>
      </c:catAx>
      <c:valAx>
        <c:axId val="744500240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747187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092156776493"/>
          <c:y val="0.0380610593610439"/>
          <c:w val="0.850070645931163"/>
          <c:h val="0.8321326174097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Sheet1!$E$24</c:f>
              <c:strCache>
                <c:ptCount val="1"/>
                <c:pt idx="0">
                  <c:v>Wages</c:v>
                </c:pt>
              </c:strCache>
            </c:strRef>
          </c:tx>
          <c:invertIfNegative val="0"/>
          <c:cat>
            <c:strRef>
              <c:f>Sheet1!$F$23:$H$23</c:f>
              <c:strCache>
                <c:ptCount val="3"/>
                <c:pt idx="0">
                  <c:v>Teachers</c:v>
                </c:pt>
                <c:pt idx="1">
                  <c:v>Computer Programmers</c:v>
                </c:pt>
                <c:pt idx="2">
                  <c:v>Accountants</c:v>
                </c:pt>
              </c:strCache>
            </c:strRef>
          </c:cat>
          <c:val>
            <c:numRef>
              <c:f>Sheet1!$F$24:$H$24</c:f>
              <c:numCache>
                <c:formatCode>_("$"* #,##0_);_("$"* \(#,##0\);_("$"* "-"??_);_(@_)</c:formatCode>
                <c:ptCount val="3"/>
                <c:pt idx="0" formatCode="&quot;$&quot;#,##0_);[Red]\(&quot;$&quot;#,##0\)">
                  <c:v>1589.941176470588</c:v>
                </c:pt>
                <c:pt idx="1">
                  <c:v>1561.666666666667</c:v>
                </c:pt>
                <c:pt idx="2">
                  <c:v>1404.791666666667</c:v>
                </c:pt>
              </c:numCache>
            </c:numRef>
          </c:val>
        </c:ser>
        <c:ser>
          <c:idx val="1"/>
          <c:order val="1"/>
          <c:tx>
            <c:strRef>
              <c:f>Sheet1!$E$25</c:f>
              <c:strCache>
                <c:ptCount val="1"/>
                <c:pt idx="0">
                  <c:v>Benefits</c:v>
                </c:pt>
              </c:strCache>
            </c:strRef>
          </c:tx>
          <c:invertIfNegative val="0"/>
          <c:dLbls>
            <c:numFmt formatCode="&quot;$&quot;#,##0" sourceLinked="0"/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Sheet1!$F$23:$H$23</c:f>
              <c:strCache>
                <c:ptCount val="3"/>
                <c:pt idx="0">
                  <c:v>Teachers</c:v>
                </c:pt>
                <c:pt idx="1">
                  <c:v>Computer Programmers</c:v>
                </c:pt>
                <c:pt idx="2">
                  <c:v>Accountants</c:v>
                </c:pt>
              </c:strCache>
            </c:strRef>
          </c:cat>
          <c:val>
            <c:numRef>
              <c:f>Sheet1!$F$25:$H$25</c:f>
              <c:numCache>
                <c:formatCode>_("$"* #,##0.00_);_("$"* \(#,##0.00\);_("$"* "-"??_);_(@_)</c:formatCode>
                <c:ptCount val="3"/>
                <c:pt idx="0" formatCode="&quot;$&quot;#,##0.00_);[Red]\(&quot;$&quot;#,##0.00\)">
                  <c:v>649.4125932352929</c:v>
                </c:pt>
                <c:pt idx="1">
                  <c:v>265.4833333333333</c:v>
                </c:pt>
                <c:pt idx="2">
                  <c:v>238.8145833333333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7232176"/>
        <c:axId val="612321216"/>
      </c:barChart>
      <c:catAx>
        <c:axId val="74723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2321216"/>
        <c:crosses val="autoZero"/>
        <c:auto val="1"/>
        <c:lblAlgn val="ctr"/>
        <c:lblOffset val="100"/>
        <c:noMultiLvlLbl val="0"/>
      </c:catAx>
      <c:valAx>
        <c:axId val="6123212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7472321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534007602498"/>
          <c:y val="0.0174242424242424"/>
          <c:w val="0.615845325368813"/>
          <c:h val="0.86736864710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Sheet1!$E$20</c:f>
              <c:strCache>
                <c:ptCount val="1"/>
                <c:pt idx="0">
                  <c:v>Wages</c:v>
                </c:pt>
              </c:strCache>
            </c:strRef>
          </c:tx>
          <c:invertIfNegative val="0"/>
          <c:cat>
            <c:strRef>
              <c:f>Sheet1!$F$19:$H$19</c:f>
              <c:strCache>
                <c:ptCount val="3"/>
                <c:pt idx="0">
                  <c:v>Teachers</c:v>
                </c:pt>
                <c:pt idx="1">
                  <c:v>Computer Programmers</c:v>
                </c:pt>
                <c:pt idx="2">
                  <c:v>Accountants</c:v>
                </c:pt>
              </c:strCache>
            </c:strRef>
          </c:cat>
          <c:val>
            <c:numRef>
              <c:f>Sheet1!$F$20:$H$20</c:f>
              <c:numCache>
                <c:formatCode>_("$"* #,##0_);_("$"* \(#,##0\);_("$"* "-"??_);_(@_)</c:formatCode>
                <c:ptCount val="3"/>
                <c:pt idx="0" formatCode="&quot;$&quot;#,##0_);[Red]\(&quot;$&quot;#,##0\)">
                  <c:v>54058.0</c:v>
                </c:pt>
                <c:pt idx="1">
                  <c:v>74960.0</c:v>
                </c:pt>
                <c:pt idx="2">
                  <c:v>67430.0</c:v>
                </c:pt>
              </c:numCache>
            </c:numRef>
          </c:val>
        </c:ser>
        <c:ser>
          <c:idx val="1"/>
          <c:order val="1"/>
          <c:tx>
            <c:strRef>
              <c:f>Sheet1!$E$21</c:f>
              <c:strCache>
                <c:ptCount val="1"/>
                <c:pt idx="0">
                  <c:v>Benefits</c:v>
                </c:pt>
              </c:strCache>
            </c:strRef>
          </c:tx>
          <c:invertIfNegative val="0"/>
          <c:dLbls>
            <c:numFmt formatCode="&quot;$&quot;#,##0" sourceLinked="0"/>
            <c:spPr>
              <a:solidFill>
                <a:schemeClr val="bg1"/>
              </a:solidFill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Sheet1!$F$19:$H$19</c:f>
              <c:strCache>
                <c:ptCount val="3"/>
                <c:pt idx="0">
                  <c:v>Teachers</c:v>
                </c:pt>
                <c:pt idx="1">
                  <c:v>Computer Programmers</c:v>
                </c:pt>
                <c:pt idx="2">
                  <c:v>Accountants</c:v>
                </c:pt>
              </c:strCache>
            </c:strRef>
          </c:cat>
          <c:val>
            <c:numRef>
              <c:f>Sheet1!$F$21:$H$21</c:f>
              <c:numCache>
                <c:formatCode>_("$"* #,##0.00_);_("$"* \(#,##0.00\);_("$"* "-"??_);_(@_)</c:formatCode>
                <c:ptCount val="3"/>
                <c:pt idx="0" formatCode="General">
                  <c:v>22080.02817</c:v>
                </c:pt>
                <c:pt idx="1">
                  <c:v>12743.2</c:v>
                </c:pt>
                <c:pt idx="2">
                  <c:v>11463.1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156928"/>
        <c:axId val="596938576"/>
      </c:barChart>
      <c:catAx>
        <c:axId val="59715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6938576"/>
        <c:crosses val="autoZero"/>
        <c:auto val="1"/>
        <c:lblAlgn val="ctr"/>
        <c:lblOffset val="100"/>
        <c:noMultiLvlLbl val="0"/>
      </c:catAx>
      <c:valAx>
        <c:axId val="59693857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597156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0AC26-8856-5944-9749-08451A116214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AE390-9B0C-C346-9953-B64D04FC2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4D40-6F88-8E4B-AF12-AD62D1968A85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08A06-A526-FA43-9C2E-9452CC46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782F15-E09F-9344-B33F-3E887C0D5CE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8735C8-E834-3E48-9EBF-92534A23977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7F4F-8B18-484D-AA51-BD2EC004F08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7F4F-8B18-484D-AA51-BD2EC004F08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6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6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8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3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5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2EE83-AB8C-0543-BD9A-A650F8306E08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3246E-14CF-7642-8DDB-1F2CEC672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6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049463"/>
            <a:ext cx="9144000" cy="4808537"/>
          </a:xfrm>
          <a:prstGeom prst="rect">
            <a:avLst/>
          </a:prstGeom>
          <a:solidFill>
            <a:srgbClr val="6BB7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847850"/>
            <a:ext cx="9144000" cy="201613"/>
          </a:xfrm>
          <a:prstGeom prst="rect">
            <a:avLst/>
          </a:prstGeom>
          <a:solidFill>
            <a:srgbClr val="948F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387" name="Picture 3" descr="Edunomics_LOGO_375&amp;409_Tag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39750"/>
            <a:ext cx="2563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ubtitle 1"/>
          <p:cNvSpPr txBox="1">
            <a:spLocks/>
          </p:cNvSpPr>
          <p:nvPr/>
        </p:nvSpPr>
        <p:spPr bwMode="auto">
          <a:xfrm>
            <a:off x="4711700" y="5272088"/>
            <a:ext cx="47688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>
              <a:solidFill>
                <a:schemeClr val="bg1"/>
              </a:solidFill>
              <a:latin typeface="Helvetica Neue" charset="0"/>
              <a:cs typeface="Helvetica Neue" charset="0"/>
            </a:endParaRPr>
          </a:p>
        </p:txBody>
      </p:sp>
      <p:sp>
        <p:nvSpPr>
          <p:cNvPr id="16389" name="Subtitle 1"/>
          <p:cNvSpPr>
            <a:spLocks noGrp="1"/>
          </p:cNvSpPr>
          <p:nvPr>
            <p:ph type="subTitle" idx="1"/>
          </p:nvPr>
        </p:nvSpPr>
        <p:spPr>
          <a:xfrm>
            <a:off x="158750" y="2536825"/>
            <a:ext cx="8842375" cy="3711575"/>
          </a:xfrm>
        </p:spPr>
        <p:txBody>
          <a:bodyPr/>
          <a:lstStyle/>
          <a:p>
            <a:r>
              <a:rPr lang="en-US" sz="44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The Smart Money: Designing a School Budget to Get the Most for Your School Dollar</a:t>
            </a:r>
            <a:endParaRPr lang="en-US" sz="44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Helvetica Neue" charset="0"/>
                <a:ea typeface="ＭＳ Ｐゴシック" charset="0"/>
                <a:cs typeface="Helvetica Neue" charset="0"/>
              </a:rPr>
              <a:t>Dr. Marguerite </a:t>
            </a: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ＭＳ Ｐゴシック" charset="0"/>
                <a:cs typeface="Helvetica Neue" charset="0"/>
              </a:rPr>
              <a:t>Roza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ＭＳ Ｐゴシック" charset="0"/>
                <a:cs typeface="Helvetica Neue" charset="0"/>
              </a:rPr>
              <a:t>Georgetown University</a:t>
            </a:r>
            <a:endParaRPr lang="en-US" sz="2800" dirty="0">
              <a:solidFill>
                <a:schemeClr val="bg1"/>
              </a:solidFill>
              <a:latin typeface="Helvetica Neue" charset="0"/>
              <a:ea typeface="ＭＳ Ｐゴシック" charset="0"/>
              <a:cs typeface="Helvetica Neue" charset="0"/>
            </a:endParaRPr>
          </a:p>
          <a:p>
            <a:endParaRPr lang="en-US" sz="3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210D2D-0434-A54D-B00A-781AEE6C48E9}" type="slidenum">
              <a:rPr lang="en-US" sz="1400"/>
              <a:pPr/>
              <a:t>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930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228600" y="228599"/>
            <a:ext cx="89154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Leverage </a:t>
            </a:r>
            <a:r>
              <a:rPr lang="en-US" b="1" dirty="0"/>
              <a:t>limited </a:t>
            </a:r>
            <a:r>
              <a:rPr lang="en-US" b="1" dirty="0" smtClean="0"/>
              <a:t>programming funds </a:t>
            </a:r>
            <a:r>
              <a:rPr lang="en-US" b="1" dirty="0"/>
              <a:t>to do the most for students</a:t>
            </a:r>
            <a:endParaRPr lang="en-US" dirty="0"/>
          </a:p>
          <a:p>
            <a:pPr marL="400050" lvl="1" indent="0">
              <a:spcBef>
                <a:spcPts val="1176"/>
              </a:spcBef>
              <a:spcAft>
                <a:spcPts val="1200"/>
              </a:spcAft>
              <a:buNone/>
            </a:pPr>
            <a:r>
              <a:rPr lang="en-US" sz="2600" dirty="0" smtClean="0"/>
              <a:t>Strategy </a:t>
            </a:r>
            <a:r>
              <a:rPr lang="en-US" sz="2600" dirty="0"/>
              <a:t>1: Offset small classes with larger ones.</a:t>
            </a:r>
          </a:p>
          <a:p>
            <a:pPr marL="400050" lvl="1" indent="0">
              <a:spcBef>
                <a:spcPts val="1176"/>
              </a:spcBef>
              <a:spcAft>
                <a:spcPts val="1200"/>
              </a:spcAft>
              <a:buNone/>
            </a:pPr>
            <a:r>
              <a:rPr lang="en-US" sz="2600" dirty="0"/>
              <a:t>Strategy 2: Rethink frequency – parents value small sizes, but don’t question the </a:t>
            </a:r>
          </a:p>
          <a:p>
            <a:pPr marL="400050" lvl="1" indent="0">
              <a:spcBef>
                <a:spcPts val="1176"/>
              </a:spcBef>
              <a:spcAft>
                <a:spcPts val="1200"/>
              </a:spcAft>
              <a:buNone/>
            </a:pPr>
            <a:r>
              <a:rPr lang="en-US" sz="2600" dirty="0"/>
              <a:t>Strategy 3: Consider non-traditional providers or partnerships.</a:t>
            </a:r>
          </a:p>
          <a:p>
            <a:pPr marL="400050" lvl="1" indent="0">
              <a:spcBef>
                <a:spcPts val="1176"/>
              </a:spcBef>
              <a:spcAft>
                <a:spcPts val="1200"/>
              </a:spcAft>
              <a:buNone/>
            </a:pPr>
            <a:r>
              <a:rPr lang="en-US" sz="2600" dirty="0"/>
              <a:t>Strategy 4: Leverage learning labs (or other lower-cost offsets).</a:t>
            </a:r>
          </a:p>
          <a:p>
            <a:pPr marL="400050" lvl="1" indent="0">
              <a:spcBef>
                <a:spcPts val="1176"/>
              </a:spcBef>
              <a:spcAft>
                <a:spcPts val="1200"/>
              </a:spcAft>
              <a:buNone/>
            </a:pPr>
            <a:r>
              <a:rPr lang="en-US" sz="2600" dirty="0"/>
              <a:t>Strategy 5: Customize by allowing students to opt out of redundant requirements.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FC567-7188-784C-833A-5335567331FA}" type="slidenum">
              <a:rPr lang="en-US" sz="1400"/>
              <a:pPr/>
              <a:t>10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598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Per-Pupil Costs by Course Type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1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4" name="Picture 6" descr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6"/>
          <a:stretch>
            <a:fillRect/>
          </a:stretch>
        </p:blipFill>
        <p:spPr bwMode="auto">
          <a:xfrm>
            <a:off x="685800" y="1371600"/>
            <a:ext cx="7038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22C58A-8DF5-2740-B9C1-A224469310E1}" type="slidenum">
              <a:rPr lang="en-US" sz="1400"/>
              <a:pPr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25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657225"/>
            <a:ext cx="8229600" cy="5438775"/>
          </a:xfrm>
          <a:noFill/>
        </p:spPr>
      </p:pic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A1D1E0-1147-7148-B604-C17E10989DEF}" type="slidenum">
              <a:rPr lang="en-US" sz="1400"/>
              <a:pPr/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890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FC567-7188-784C-833A-5335567331FA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4" name="TextBox 3"/>
          <p:cNvSpPr txBox="1"/>
          <p:nvPr/>
        </p:nvSpPr>
        <p:spPr>
          <a:xfrm>
            <a:off x="457200" y="287867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3 Teachers teach 4 Classes, with Learning Lab</a:t>
            </a:r>
            <a:endParaRPr lang="en-US" sz="3000" dirty="0"/>
          </a:p>
        </p:txBody>
      </p:sp>
      <p:pic>
        <p:nvPicPr>
          <p:cNvPr id="6" name="Picture 5" descr="learning la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1092199"/>
            <a:ext cx="7316535" cy="54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unomics_LOGO_E Only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431800"/>
            <a:ext cx="8500533" cy="554566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000" b="1" dirty="0" smtClean="0"/>
              <a:t>Toward better messaging:</a:t>
            </a:r>
            <a:endParaRPr lang="en-US" sz="3000" dirty="0" smtClean="0"/>
          </a:p>
          <a:p>
            <a:endParaRPr lang="en-US" sz="2800" dirty="0" smtClean="0"/>
          </a:p>
          <a:p>
            <a:r>
              <a:rPr lang="en-US" sz="2800" dirty="0" smtClean="0"/>
              <a:t>All financial communication should reference </a:t>
            </a:r>
            <a:r>
              <a:rPr lang="en-US" sz="2800" u="sng" dirty="0" smtClean="0"/>
              <a:t>students</a:t>
            </a:r>
            <a:r>
              <a:rPr lang="en-US" sz="2800" dirty="0" smtClean="0"/>
              <a:t> (and what XX will do to improve student outcomes).</a:t>
            </a:r>
          </a:p>
          <a:p>
            <a:r>
              <a:rPr lang="en-US" sz="2800" dirty="0" smtClean="0"/>
              <a:t>Parents/communities respond better to info from their principals. Email works best.  Prefer short bullet points to communicate finance concepts.</a:t>
            </a:r>
          </a:p>
          <a:p>
            <a:r>
              <a:rPr lang="en-US" sz="2800" dirty="0" smtClean="0"/>
              <a:t>Teachers want to hear directly from their principals in a format that allows for them to weigh in.</a:t>
            </a:r>
          </a:p>
          <a:p>
            <a:r>
              <a:rPr lang="en-US" sz="2800" dirty="0" smtClean="0"/>
              <a:t>Rather than reference “consultant” expertise, better </a:t>
            </a:r>
            <a:r>
              <a:rPr lang="en-US" sz="2800" dirty="0"/>
              <a:t>to refer </a:t>
            </a:r>
            <a:r>
              <a:rPr lang="en-US" sz="2800" dirty="0" smtClean="0"/>
              <a:t>to guidance from </a:t>
            </a:r>
            <a:r>
              <a:rPr lang="en-US" sz="2800" dirty="0"/>
              <a:t>“experts” or “academics</a:t>
            </a:r>
            <a:r>
              <a:rPr lang="en-US" sz="2800" dirty="0" smtClean="0"/>
              <a:t>”.  Even then, </a:t>
            </a:r>
            <a:r>
              <a:rPr lang="en-US" sz="2800" dirty="0" err="1" smtClean="0"/>
              <a:t>learnings</a:t>
            </a:r>
            <a:r>
              <a:rPr lang="en-US" sz="2800" dirty="0" smtClean="0"/>
              <a:t> much acknowledge local context to be trusted.</a:t>
            </a:r>
          </a:p>
          <a:p>
            <a:r>
              <a:rPr lang="en-US" sz="2800" dirty="0" smtClean="0"/>
              <a:t>Parents and teachers will accept cuts (or reallocations) if they understand the tradeoff:  “By raising class sizes, we are able to pay for xx”.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72534" y="6325480"/>
            <a:ext cx="606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Based </a:t>
            </a:r>
            <a:r>
              <a:rPr lang="en-US" smtClean="0">
                <a:solidFill>
                  <a:schemeClr val="bg1"/>
                </a:solidFill>
              </a:rPr>
              <a:t>off opinion research </a:t>
            </a:r>
            <a:r>
              <a:rPr lang="en-US" dirty="0" smtClean="0">
                <a:solidFill>
                  <a:schemeClr val="bg1"/>
                </a:solidFill>
              </a:rPr>
              <a:t>conducted by Winston Group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unomics_LOGO_E Only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14" y="181945"/>
            <a:ext cx="3541118" cy="5545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Don’t say: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Lucida Grande"/>
              <a:buChar char="x"/>
            </a:pPr>
            <a:r>
              <a:rPr lang="en-US" sz="2400" dirty="0" smtClean="0"/>
              <a:t>Reallocation</a:t>
            </a:r>
          </a:p>
          <a:p>
            <a:pPr>
              <a:buFont typeface="Lucida Grande"/>
              <a:buChar char="x"/>
            </a:pPr>
            <a:r>
              <a:rPr lang="en-US" sz="2400" dirty="0" smtClean="0"/>
              <a:t>Efficiency</a:t>
            </a:r>
          </a:p>
          <a:p>
            <a:pPr>
              <a:buFont typeface="Lucida Grande"/>
              <a:buChar char="x"/>
            </a:pPr>
            <a:r>
              <a:rPr lang="en-US" sz="2400" dirty="0" smtClean="0"/>
              <a:t>Do more with less</a:t>
            </a:r>
          </a:p>
          <a:p>
            <a:pPr>
              <a:buFont typeface="Lucida Grande"/>
              <a:buChar char="x"/>
            </a:pPr>
            <a:r>
              <a:rPr lang="en-US" sz="2400" dirty="0" smtClean="0"/>
              <a:t>Describe a cut without explaining what else is done to support students.</a:t>
            </a:r>
          </a:p>
          <a:p>
            <a:pPr>
              <a:buFont typeface="Lucida Grande"/>
              <a:buChar char="x"/>
            </a:pPr>
            <a:r>
              <a:rPr lang="en-US" sz="2400" dirty="0" smtClean="0"/>
              <a:t>“We were told we had to…”</a:t>
            </a:r>
          </a:p>
          <a:p>
            <a:pPr>
              <a:buFont typeface="Lucida Grande"/>
              <a:buChar char="x"/>
            </a:pPr>
            <a:endParaRPr lang="en-US" sz="2000" dirty="0" smtClean="0"/>
          </a:p>
          <a:p>
            <a:pPr>
              <a:buFont typeface="Lucida Grande"/>
              <a:buChar char="x"/>
            </a:pPr>
            <a:endParaRPr lang="en-US" sz="2000" dirty="0" smtClean="0"/>
          </a:p>
          <a:p>
            <a:pPr>
              <a:buFont typeface="Lucida Grande"/>
              <a:buChar char="x"/>
            </a:pPr>
            <a:endParaRPr lang="en-US" sz="1800" dirty="0"/>
          </a:p>
          <a:p>
            <a:pPr>
              <a:buFont typeface="Lucida Grande"/>
              <a:buChar char="x"/>
            </a:pP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67933" y="181945"/>
            <a:ext cx="5376068" cy="5545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/>
              <a:t>Do say: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  <a:p>
            <a:pPr>
              <a:buFont typeface="Wingdings" charset="2"/>
              <a:buChar char="ü"/>
            </a:pPr>
            <a:r>
              <a:rPr lang="en-US" sz="2200" dirty="0" smtClean="0"/>
              <a:t>Leveraging dollars to do more for students.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Link discussion to STUDENTS at every turn.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What the tradeoff is: “we could have done XX or YY and we chose YY because it helps us do ZZ for students.</a:t>
            </a:r>
          </a:p>
          <a:p>
            <a:pPr>
              <a:buFont typeface="Wingdings" charset="2"/>
              <a:buChar char="ü"/>
            </a:pPr>
            <a:r>
              <a:rPr lang="en-US" sz="2200" dirty="0"/>
              <a:t>Spending </a:t>
            </a:r>
            <a:r>
              <a:rPr lang="en-US" sz="2200" dirty="0" smtClean="0"/>
              <a:t>smarter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Communicate with $ amounts 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We have the flexibility to make tradeoffs that meet the needs of our students.</a:t>
            </a:r>
          </a:p>
          <a:p>
            <a:pPr>
              <a:buFont typeface="Wingdings" charset="2"/>
              <a:buChar char="ü"/>
            </a:pPr>
            <a:endParaRPr lang="en-US" sz="20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2400" dirty="0" smtClean="0"/>
          </a:p>
          <a:p>
            <a:pPr marL="0" indent="0">
              <a:buFont typeface="Arial"/>
              <a:buNone/>
            </a:pPr>
            <a:endParaRPr lang="en-US" sz="2800" dirty="0" smtClean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9406" y="5159648"/>
            <a:ext cx="8229600" cy="194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i="1" dirty="0" smtClean="0"/>
              <a:t>Do any of you do training for principals in communicating re finance?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534" y="6325480"/>
            <a:ext cx="606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Based </a:t>
            </a:r>
            <a:r>
              <a:rPr lang="en-US" smtClean="0">
                <a:solidFill>
                  <a:schemeClr val="bg1"/>
                </a:solidFill>
              </a:rPr>
              <a:t>off opinion research </a:t>
            </a:r>
            <a:r>
              <a:rPr lang="en-US" dirty="0" smtClean="0">
                <a:solidFill>
                  <a:schemeClr val="bg1"/>
                </a:solidFill>
              </a:rPr>
              <a:t>conducted by Winston Group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Edunomics_LOGO_375&amp;409_Tag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33" y="2539276"/>
            <a:ext cx="5143210" cy="10827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6710" y="4135340"/>
            <a:ext cx="6531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For more information, contact</a:t>
            </a:r>
          </a:p>
          <a:p>
            <a:pPr algn="ctr"/>
            <a:r>
              <a:rPr lang="en-US" dirty="0" smtClean="0"/>
              <a:t> Marguerite Roza</a:t>
            </a:r>
          </a:p>
          <a:p>
            <a:pPr algn="ctr"/>
            <a:r>
              <a:rPr lang="en-US" dirty="0" smtClean="0"/>
              <a:t> at mr1170@georgetown.edu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228600" y="228599"/>
            <a:ext cx="8686800" cy="6492875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What’s spent per pupil on the students in your school?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is the current average expenditure per student in US public education?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it more or less than what this country spends on defense?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Do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traditional salary schedules favor teachers in certain subjects?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Would teachers prefer smaller classes or higher salaries?</a:t>
            </a:r>
          </a:p>
          <a:p>
            <a:pPr marL="0" indent="0"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FC567-7188-784C-833A-5335567331FA}" type="slidenum">
              <a:rPr lang="en-US" sz="1400"/>
              <a:pPr/>
              <a:t>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824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</a:rPr>
              <a:t>What do </a:t>
            </a:r>
            <a:r>
              <a:rPr lang="en-US" b="1" dirty="0">
                <a:solidFill>
                  <a:schemeClr val="accent2"/>
                </a:solidFill>
              </a:rPr>
              <a:t>you prefer?  </a:t>
            </a:r>
            <a:r>
              <a:rPr lang="en-US" sz="1400" dirty="0">
                <a:solidFill>
                  <a:schemeClr val="accent2"/>
                </a:solidFill>
              </a:rPr>
              <a:t>(survey </a:t>
            </a:r>
            <a:r>
              <a:rPr lang="en-US" sz="1400" dirty="0" smtClean="0">
                <a:solidFill>
                  <a:schemeClr val="accent2"/>
                </a:solidFill>
              </a:rPr>
              <a:t>of teachers by </a:t>
            </a:r>
            <a:r>
              <a:rPr lang="en-US" sz="1400" dirty="0" err="1">
                <a:solidFill>
                  <a:schemeClr val="accent2"/>
                </a:solidFill>
              </a:rPr>
              <a:t>Goldhaber</a:t>
            </a:r>
            <a:r>
              <a:rPr lang="en-US" sz="1400" dirty="0">
                <a:solidFill>
                  <a:schemeClr val="accent2"/>
                </a:solidFill>
              </a:rPr>
              <a:t> &amp; </a:t>
            </a:r>
            <a:r>
              <a:rPr lang="en-US" sz="1400" dirty="0" err="1">
                <a:solidFill>
                  <a:schemeClr val="accent2"/>
                </a:solidFill>
              </a:rPr>
              <a:t>DeArmond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$5K bonus			or		</a:t>
            </a:r>
            <a:r>
              <a:rPr lang="en-US" sz="2000" i="1" dirty="0"/>
              <a:t>2 fewer students in </a:t>
            </a:r>
          </a:p>
          <a:p>
            <a:r>
              <a:rPr lang="en-US" sz="2000" i="1" dirty="0"/>
              <a:t>						</a:t>
            </a:r>
            <a:r>
              <a:rPr lang="en-US" sz="2000" i="1" dirty="0" smtClean="0"/>
              <a:t>		each </a:t>
            </a:r>
            <a:r>
              <a:rPr lang="en-US" sz="2000" i="1" dirty="0"/>
              <a:t>class you teach</a:t>
            </a:r>
            <a:endParaRPr lang="en-US" sz="2000" dirty="0"/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81000" y="3048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i="1"/>
          </a:p>
          <a:p>
            <a:endParaRPr lang="en-US" i="1"/>
          </a:p>
          <a:p>
            <a:r>
              <a:rPr lang="en-US" i="1"/>
              <a:t>$5K bonus			or		</a:t>
            </a:r>
            <a:r>
              <a:rPr lang="en-US" sz="2000" i="1"/>
              <a:t>1/5 of an aide</a:t>
            </a:r>
            <a:endParaRPr lang="en-US" sz="200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57200" y="47244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i="1"/>
          </a:p>
          <a:p>
            <a:endParaRPr lang="en-US" i="1"/>
          </a:p>
          <a:p>
            <a:r>
              <a:rPr lang="en-US" i="1"/>
              <a:t>$5K bonus			or		</a:t>
            </a:r>
            <a:r>
              <a:rPr lang="en-US" sz="2000" i="1"/>
              <a:t>3.5  hours more prep </a:t>
            </a:r>
          </a:p>
          <a:p>
            <a:r>
              <a:rPr lang="en-US" sz="2000" i="1"/>
              <a:t>						time per week</a:t>
            </a:r>
            <a:endParaRPr lang="en-US" sz="20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905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83%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88%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69%</a:t>
            </a:r>
          </a:p>
        </p:txBody>
      </p:sp>
      <p:sp>
        <p:nvSpPr>
          <p:cNvPr id="18439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719926-DE2A-E444-AD62-87474DE94CE9}" type="slidenum">
              <a:rPr lang="en-US" sz="1400"/>
              <a:pPr/>
              <a:t>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87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228600" y="228599"/>
            <a:ext cx="8686800" cy="6492875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What’s spent per pupil on the students in your school?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is the current average expenditure per student in US public education?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it more or less than what this country spends on defense?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Do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traditional salary schedules favor teachers in certain subjects?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Would teachers prefer smaller classes or higher salaries?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At what size do schools maximize economies of scale?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If a school purchases Spanish software at $100 per student, what happens to the cost of Spanish per pupil at that school?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 or F:  School budgets are mostly fixed costs.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Who earns more per week: teacher or accountant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FC567-7188-784C-833A-5335567331FA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2" name="Rectangle 1"/>
          <p:cNvSpPr/>
          <p:nvPr/>
        </p:nvSpPr>
        <p:spPr>
          <a:xfrm>
            <a:off x="228600" y="4013200"/>
            <a:ext cx="8458200" cy="1134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147733"/>
            <a:ext cx="8458200" cy="440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5587999"/>
            <a:ext cx="8458200" cy="440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Shorter work year drives up teacher benefit costs per week</a:t>
            </a:r>
          </a:p>
        </p:txBody>
      </p:sp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1600200" y="1828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Per year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228600" y="1828800"/>
          <a:ext cx="441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C5ED8-DA02-2B40-B63B-552A12AB9A84}" type="slidenum">
              <a:rPr lang="en-US" sz="1400"/>
              <a:pPr/>
              <a:t>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252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Shorter work year drives up teacher benefit costs per week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800600" y="1828800"/>
          <a:ext cx="38957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1600200" y="1828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Per year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477000" y="2057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Per week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228600" y="1828800"/>
          <a:ext cx="441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A9B50A-EB11-0E4E-BC7E-8FE590AA08A6}" type="slidenum">
              <a:rPr lang="en-US" sz="1400"/>
              <a:pPr/>
              <a:t>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097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228600" y="228599"/>
            <a:ext cx="89154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Pay well for good people and keep costs in check</a:t>
            </a:r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400" dirty="0" smtClean="0"/>
              <a:t>Strategy </a:t>
            </a:r>
            <a:r>
              <a:rPr lang="en-US" sz="2400" dirty="0"/>
              <a:t>1: Keep an eye on total staff counts.</a:t>
            </a:r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400" dirty="0" smtClean="0"/>
              <a:t>Strategy </a:t>
            </a:r>
            <a:r>
              <a:rPr lang="en-US" sz="2400" dirty="0"/>
              <a:t>2:  Offer extra work to existing staff as a way to raise pay</a:t>
            </a:r>
            <a:r>
              <a:rPr lang="en-US" sz="2400" dirty="0" smtClean="0"/>
              <a:t>. (Think Stipends!)</a:t>
            </a:r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400" dirty="0" smtClean="0"/>
              <a:t>Strategy </a:t>
            </a:r>
            <a:r>
              <a:rPr lang="en-US" sz="2400" dirty="0"/>
              <a:t>3: Consider per-head costs of benefits and let staff choose between benefits and cash.</a:t>
            </a:r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400" dirty="0" smtClean="0"/>
              <a:t>Strategy </a:t>
            </a:r>
            <a:r>
              <a:rPr lang="en-US" sz="2400" dirty="0"/>
              <a:t>4: Cover substitutes internally and share savings with staff</a:t>
            </a:r>
            <a:r>
              <a:rPr lang="en-US" sz="2400" dirty="0" smtClean="0"/>
              <a:t>.</a:t>
            </a:r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400" dirty="0" smtClean="0"/>
              <a:t> Strategy </a:t>
            </a:r>
            <a:r>
              <a:rPr lang="en-US" sz="2400" dirty="0"/>
              <a:t>5: Rethink salary schedules.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FC567-7188-784C-833A-5335567331FA}" type="slidenum">
              <a:rPr lang="en-US" sz="1400"/>
              <a:pPr/>
              <a:t>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41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76200" y="65088"/>
            <a:ext cx="8778875" cy="647700"/>
          </a:xfrm>
        </p:spPr>
        <p:txBody>
          <a:bodyPr/>
          <a:lstStyle/>
          <a:p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Fundamental Tradeoff:</a:t>
            </a:r>
          </a:p>
        </p:txBody>
      </p:sp>
      <p:pic>
        <p:nvPicPr>
          <p:cNvPr id="48130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763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1066800" y="4419600"/>
            <a:ext cx="2133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b="1">
                <a:solidFill>
                  <a:schemeClr val="bg1"/>
                </a:solidFill>
              </a:rPr>
              <a:t># Adults</a:t>
            </a: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6019800" y="3886200"/>
            <a:ext cx="2133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b="1">
                <a:solidFill>
                  <a:schemeClr val="bg1"/>
                </a:solidFill>
              </a:rPr>
              <a:t>Total Comp</a:t>
            </a: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0418A0-4624-BC48-BAC3-9D07D050E3E8}" type="slidenum">
              <a:rPr lang="en-US" sz="1400"/>
              <a:pPr/>
              <a:t>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642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228600" y="228599"/>
            <a:ext cx="89154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Pay well for good people and keep costs in check</a:t>
            </a:r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400" dirty="0" smtClean="0"/>
              <a:t>Strategy </a:t>
            </a:r>
            <a:r>
              <a:rPr lang="en-US" sz="2400" dirty="0"/>
              <a:t>1: Keep an eye on total staff counts.</a:t>
            </a:r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400" dirty="0" smtClean="0"/>
              <a:t>Strategy </a:t>
            </a:r>
            <a:r>
              <a:rPr lang="en-US" sz="2400" dirty="0"/>
              <a:t>2:  Offer extra work to existing staff as a way to raise pay</a:t>
            </a:r>
            <a:r>
              <a:rPr lang="en-US" sz="2400" dirty="0" smtClean="0"/>
              <a:t>. (Think Stipends!)</a:t>
            </a:r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400" dirty="0" smtClean="0"/>
              <a:t>Strategy </a:t>
            </a:r>
            <a:r>
              <a:rPr lang="en-US" sz="2400" dirty="0"/>
              <a:t>3: Consider per-head costs of benefits and let staff choose between benefits and cash.</a:t>
            </a:r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400" dirty="0" smtClean="0"/>
              <a:t>Strategy </a:t>
            </a:r>
            <a:r>
              <a:rPr lang="en-US" sz="2400" dirty="0"/>
              <a:t>4: Cover substitutes internally and share savings with staff</a:t>
            </a:r>
            <a:r>
              <a:rPr lang="en-US" sz="2400" dirty="0" smtClean="0"/>
              <a:t>.</a:t>
            </a:r>
          </a:p>
          <a:p>
            <a:pPr marL="400050" lvl="1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400" dirty="0" smtClean="0"/>
              <a:t> Strategy </a:t>
            </a:r>
            <a:r>
              <a:rPr lang="en-US" sz="2400" dirty="0"/>
              <a:t>5: Rethink salary schedules.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FC567-7188-784C-833A-5335567331FA}" type="slidenum">
              <a:rPr lang="en-US" sz="1400"/>
              <a:pPr/>
              <a:t>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883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4436</TotalTime>
  <Words>662</Words>
  <Application>Microsoft Macintosh PowerPoint</Application>
  <PresentationFormat>On-screen Show (4:3)</PresentationFormat>
  <Paragraphs>119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Helvetica Neue</vt:lpstr>
      <vt:lpstr>Lucida Grande</vt:lpstr>
      <vt:lpstr>ＭＳ Ｐゴシック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Shorter work year drives up teacher benefit costs per week</vt:lpstr>
      <vt:lpstr>Shorter work year drives up teacher benefit costs per week</vt:lpstr>
      <vt:lpstr>PowerPoint Presentation</vt:lpstr>
      <vt:lpstr>Fundamental Tradeoff:</vt:lpstr>
      <vt:lpstr>PowerPoint Presentation</vt:lpstr>
      <vt:lpstr>PowerPoint Presentation</vt:lpstr>
      <vt:lpstr>Per-Pupil Costs by Course Type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Ryan</dc:creator>
  <cp:lastModifiedBy>Microsoft Office User</cp:lastModifiedBy>
  <cp:revision>67</cp:revision>
  <cp:lastPrinted>2017-02-14T17:51:57Z</cp:lastPrinted>
  <dcterms:created xsi:type="dcterms:W3CDTF">2017-01-05T21:18:38Z</dcterms:created>
  <dcterms:modified xsi:type="dcterms:W3CDTF">2017-03-03T23:07:07Z</dcterms:modified>
</cp:coreProperties>
</file>