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308" r:id="rId3"/>
    <p:sldId id="412" r:id="rId4"/>
    <p:sldId id="408" r:id="rId5"/>
    <p:sldId id="403" r:id="rId6"/>
    <p:sldId id="439" r:id="rId7"/>
    <p:sldId id="436" r:id="rId8"/>
    <p:sldId id="457" r:id="rId9"/>
    <p:sldId id="453" r:id="rId10"/>
    <p:sldId id="429" r:id="rId11"/>
    <p:sldId id="440" r:id="rId12"/>
    <p:sldId id="451" r:id="rId13"/>
    <p:sldId id="455" r:id="rId14"/>
    <p:sldId id="452" r:id="rId15"/>
    <p:sldId id="454" r:id="rId16"/>
    <p:sldId id="456" r:id="rId17"/>
    <p:sldId id="441"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A397"/>
    <a:srgbClr val="B89E90"/>
    <a:srgbClr val="AF96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08"/>
    <p:restoredTop sz="86348"/>
  </p:normalViewPr>
  <p:slideViewPr>
    <p:cSldViewPr snapToGrid="0" snapToObjects="1">
      <p:cViewPr varScale="1">
        <p:scale>
          <a:sx n="74" d="100"/>
          <a:sy n="74" d="100"/>
        </p:scale>
        <p:origin x="200" y="256"/>
      </p:cViewPr>
      <p:guideLst/>
    </p:cSldViewPr>
  </p:slideViewPr>
  <p:outlineViewPr>
    <p:cViewPr>
      <p:scale>
        <a:sx n="33" d="100"/>
        <a:sy n="33" d="100"/>
      </p:scale>
      <p:origin x="0" y="-1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mroza/Library/Containers/com.apple.mail/Data/Library/Mail%20Downloads/F847B7E5-6C4C-461C-9ED7-42F250D6927B/Sample%20data%20for%20June%2019.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mroza/Downloads/Fullerton%20analysis.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suzannesimburg/Documents/BSCP/Sample%20data%20for%20June%2019.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mroza/Downloads/Fullerton%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400" b="1" dirty="0"/>
              <a:t>District</a:t>
            </a:r>
            <a:r>
              <a:rPr lang="en-US" sz="2400" b="1" baseline="0" dirty="0"/>
              <a:t> allocates more per pupil to </a:t>
            </a:r>
            <a:r>
              <a:rPr lang="en-US" sz="2400" b="1" baseline="0"/>
              <a:t>the district’s high </a:t>
            </a:r>
            <a:r>
              <a:rPr lang="en-US" sz="2400" b="1" baseline="0" dirty="0"/>
              <a:t>school</a:t>
            </a:r>
            <a:endParaRPr lang="en-US" sz="2400" b="1" dirty="0"/>
          </a:p>
        </c:rich>
      </c:tx>
      <c:layout>
        <c:manualLayout>
          <c:xMode val="edge"/>
          <c:yMode val="edge"/>
          <c:x val="0.21815726030743"/>
          <c:y val="0.600932292969949"/>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417804593128"/>
          <c:y val="0.166851533043937"/>
          <c:w val="0.827696850393701"/>
          <c:h val="0.773877422453261"/>
        </c:manualLayout>
      </c:layout>
      <c:barChart>
        <c:barDir val="col"/>
        <c:grouping val="stacked"/>
        <c:varyColors val="0"/>
        <c:ser>
          <c:idx val="0"/>
          <c:order val="0"/>
          <c:tx>
            <c:strRef>
              <c:f>'poverty minority'!$B$17</c:f>
              <c:strCache>
                <c:ptCount val="1"/>
                <c:pt idx="0">
                  <c:v>Total SL</c:v>
                </c:pt>
              </c:strCache>
            </c:strRef>
          </c:tx>
          <c:spPr>
            <a:solidFill>
              <a:schemeClr val="accent1"/>
            </a:solidFill>
            <a:ln>
              <a:noFill/>
            </a:ln>
            <a:effectLst/>
          </c:spPr>
          <c:invertIfNegative val="0"/>
          <c:cat>
            <c:strRef>
              <c:f>'poverty minority'!$A$18:$A$29</c:f>
              <c:strCache>
                <c:ptCount val="12"/>
                <c:pt idx="0">
                  <c:v>ES 1</c:v>
                </c:pt>
                <c:pt idx="1">
                  <c:v>ES 2</c:v>
                </c:pt>
                <c:pt idx="2">
                  <c:v>ES 3</c:v>
                </c:pt>
                <c:pt idx="3">
                  <c:v>ES 4</c:v>
                </c:pt>
                <c:pt idx="4">
                  <c:v>ES 5</c:v>
                </c:pt>
                <c:pt idx="5">
                  <c:v>ES 6</c:v>
                </c:pt>
                <c:pt idx="6">
                  <c:v>ES 7</c:v>
                </c:pt>
                <c:pt idx="8">
                  <c:v>MS 1</c:v>
                </c:pt>
                <c:pt idx="9">
                  <c:v>MS 2</c:v>
                </c:pt>
                <c:pt idx="11">
                  <c:v>HS 1</c:v>
                </c:pt>
              </c:strCache>
            </c:strRef>
          </c:cat>
          <c:val>
            <c:numRef>
              <c:f>'poverty minority'!$B$18:$B$29</c:f>
              <c:numCache>
                <c:formatCode>_("$"* #,##0_);_("$"* \(#,##0\);_("$"* "-"??_);_(@_)</c:formatCode>
                <c:ptCount val="12"/>
                <c:pt idx="0">
                  <c:v>6482.147266576454</c:v>
                </c:pt>
                <c:pt idx="1">
                  <c:v>7273.881764705883</c:v>
                </c:pt>
                <c:pt idx="2">
                  <c:v>7781.18606870229</c:v>
                </c:pt>
                <c:pt idx="3">
                  <c:v>7189.212949640287</c:v>
                </c:pt>
                <c:pt idx="4">
                  <c:v>8548.308807588073</c:v>
                </c:pt>
                <c:pt idx="5">
                  <c:v>7141.075811965813</c:v>
                </c:pt>
                <c:pt idx="6">
                  <c:v>8144.73020179372</c:v>
                </c:pt>
                <c:pt idx="8">
                  <c:v>6244.952004662004</c:v>
                </c:pt>
                <c:pt idx="9">
                  <c:v>7633.767207890744</c:v>
                </c:pt>
                <c:pt idx="11">
                  <c:v>9739.994579375848</c:v>
                </c:pt>
              </c:numCache>
            </c:numRef>
          </c:val>
          <c:extLst xmlns:c16r2="http://schemas.microsoft.com/office/drawing/2015/06/chart">
            <c:ext xmlns:c16="http://schemas.microsoft.com/office/drawing/2014/chart" uri="{C3380CC4-5D6E-409C-BE32-E72D297353CC}">
              <c16:uniqueId val="{00000000-0D44-4449-B8CC-372B8C38D4A9}"/>
            </c:ext>
          </c:extLst>
        </c:ser>
        <c:dLbls>
          <c:showLegendKey val="0"/>
          <c:showVal val="0"/>
          <c:showCatName val="0"/>
          <c:showSerName val="0"/>
          <c:showPercent val="0"/>
          <c:showBubbleSize val="0"/>
        </c:dLbls>
        <c:gapWidth val="150"/>
        <c:overlap val="100"/>
        <c:axId val="-2027734896"/>
        <c:axId val="-1992946528"/>
      </c:barChart>
      <c:catAx>
        <c:axId val="-202773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2946528"/>
        <c:crosses val="autoZero"/>
        <c:auto val="1"/>
        <c:lblAlgn val="ctr"/>
        <c:lblOffset val="100"/>
        <c:noMultiLvlLbl val="0"/>
      </c:catAx>
      <c:valAx>
        <c:axId val="-1992946528"/>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27734896"/>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This</a:t>
            </a:r>
            <a:r>
              <a:rPr lang="en-US" sz="2400" baseline="0" dirty="0"/>
              <a:t> d</a:t>
            </a:r>
            <a:r>
              <a:rPr lang="en-US" sz="2400" dirty="0"/>
              <a:t>istrict</a:t>
            </a:r>
            <a:r>
              <a:rPr lang="en-US" sz="2400" baseline="0" dirty="0"/>
              <a:t> does allocate similar PPE to high and low poverty elementary schools </a:t>
            </a:r>
            <a:endParaRPr lang="en-US" sz="2400" dirty="0"/>
          </a:p>
        </c:rich>
      </c:tx>
      <c:layout>
        <c:manualLayout>
          <c:xMode val="edge"/>
          <c:yMode val="edge"/>
          <c:x val="0.153718611271625"/>
          <c:y val="0.546924002136018"/>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frl!$F$2:$F$18</c:f>
              <c:strCache>
                <c:ptCount val="17"/>
                <c:pt idx="0">
                  <c:v>ES 13</c:v>
                </c:pt>
                <c:pt idx="1">
                  <c:v>ES 7</c:v>
                </c:pt>
                <c:pt idx="2">
                  <c:v>ES 2</c:v>
                </c:pt>
                <c:pt idx="3">
                  <c:v>ES 1</c:v>
                </c:pt>
                <c:pt idx="4">
                  <c:v>ES 15</c:v>
                </c:pt>
                <c:pt idx="5">
                  <c:v>ES 14</c:v>
                </c:pt>
                <c:pt idx="6">
                  <c:v>ES 5</c:v>
                </c:pt>
                <c:pt idx="7">
                  <c:v>ES 4</c:v>
                </c:pt>
                <c:pt idx="8">
                  <c:v>ES 6</c:v>
                </c:pt>
                <c:pt idx="9">
                  <c:v>ES 11</c:v>
                </c:pt>
                <c:pt idx="10">
                  <c:v>ES 9</c:v>
                </c:pt>
                <c:pt idx="11">
                  <c:v>ES 10</c:v>
                </c:pt>
                <c:pt idx="12">
                  <c:v>ES 3</c:v>
                </c:pt>
                <c:pt idx="13">
                  <c:v>ES 12</c:v>
                </c:pt>
                <c:pt idx="14">
                  <c:v>ES 17</c:v>
                </c:pt>
                <c:pt idx="15">
                  <c:v>ES 16</c:v>
                </c:pt>
                <c:pt idx="16">
                  <c:v>ES 8</c:v>
                </c:pt>
              </c:strCache>
            </c:strRef>
          </c:cat>
          <c:val>
            <c:numRef>
              <c:f>frl!$G$2:$G$18</c:f>
              <c:numCache>
                <c:formatCode>"$"#,##0</c:formatCode>
                <c:ptCount val="17"/>
                <c:pt idx="0">
                  <c:v>10013.70989059081</c:v>
                </c:pt>
                <c:pt idx="1">
                  <c:v>9813.37484984985</c:v>
                </c:pt>
                <c:pt idx="2">
                  <c:v>10250.20662442397</c:v>
                </c:pt>
                <c:pt idx="3">
                  <c:v>9456.788868715086</c:v>
                </c:pt>
                <c:pt idx="4">
                  <c:v>9809.926938519445</c:v>
                </c:pt>
                <c:pt idx="5">
                  <c:v>9720.309958333331</c:v>
                </c:pt>
                <c:pt idx="6">
                  <c:v>9691.017499999994</c:v>
                </c:pt>
                <c:pt idx="7">
                  <c:v>9841.345145299145</c:v>
                </c:pt>
                <c:pt idx="8">
                  <c:v>10025.99646706587</c:v>
                </c:pt>
                <c:pt idx="9">
                  <c:v>10151.53581932773</c:v>
                </c:pt>
                <c:pt idx="10">
                  <c:v>9523.181906841335</c:v>
                </c:pt>
                <c:pt idx="11">
                  <c:v>10460.58909385114</c:v>
                </c:pt>
                <c:pt idx="12">
                  <c:v>11087.16703412073</c:v>
                </c:pt>
                <c:pt idx="13">
                  <c:v>9995.388946684001</c:v>
                </c:pt>
                <c:pt idx="14">
                  <c:v>10008.5193621868</c:v>
                </c:pt>
                <c:pt idx="15">
                  <c:v>10627.70883076923</c:v>
                </c:pt>
                <c:pt idx="16">
                  <c:v>10326.40679586563</c:v>
                </c:pt>
              </c:numCache>
            </c:numRef>
          </c:val>
          <c:extLst xmlns:c16r2="http://schemas.microsoft.com/office/drawing/2015/06/chart">
            <c:ext xmlns:c16="http://schemas.microsoft.com/office/drawing/2014/chart" uri="{C3380CC4-5D6E-409C-BE32-E72D297353CC}">
              <c16:uniqueId val="{00000000-B0A3-5B49-A796-2E0459F9BBD0}"/>
            </c:ext>
          </c:extLst>
        </c:ser>
        <c:dLbls>
          <c:showLegendKey val="0"/>
          <c:showVal val="0"/>
          <c:showCatName val="0"/>
          <c:showSerName val="0"/>
          <c:showPercent val="0"/>
          <c:showBubbleSize val="0"/>
        </c:dLbls>
        <c:gapWidth val="219"/>
        <c:overlap val="-27"/>
        <c:axId val="-1993891664"/>
        <c:axId val="-1994016928"/>
      </c:barChart>
      <c:catAx>
        <c:axId val="-199389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016928"/>
        <c:crosses val="autoZero"/>
        <c:auto val="1"/>
        <c:lblAlgn val="ctr"/>
        <c:lblOffset val="100"/>
        <c:noMultiLvlLbl val="0"/>
      </c:catAx>
      <c:valAx>
        <c:axId val="-1994016928"/>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93891664"/>
        <c:crosses val="autoZero"/>
        <c:crossBetween val="between"/>
        <c:majorUnit val="2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Sheet2!$B$12</c:f>
              <c:strCache>
                <c:ptCount val="1"/>
                <c:pt idx="0">
                  <c:v>Site Level</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Sheet2!$A$13:$A$18</c:f>
              <c:strCache>
                <c:ptCount val="6"/>
                <c:pt idx="0">
                  <c:v>CA MS 1</c:v>
                </c:pt>
                <c:pt idx="1">
                  <c:v>CA MS 2</c:v>
                </c:pt>
                <c:pt idx="2">
                  <c:v>CA MS 3</c:v>
                </c:pt>
                <c:pt idx="3">
                  <c:v>MS MS 1</c:v>
                </c:pt>
                <c:pt idx="4">
                  <c:v>MS MS 2</c:v>
                </c:pt>
                <c:pt idx="5">
                  <c:v>MS HS 1</c:v>
                </c:pt>
              </c:strCache>
            </c:strRef>
          </c:cat>
          <c:val>
            <c:numRef>
              <c:f>Sheet2!$B$13:$B$18</c:f>
              <c:numCache>
                <c:formatCode>"$"#,##0</c:formatCode>
                <c:ptCount val="6"/>
                <c:pt idx="0">
                  <c:v>4938.015501002005</c:v>
                </c:pt>
                <c:pt idx="1">
                  <c:v>5288.330990888378</c:v>
                </c:pt>
                <c:pt idx="2">
                  <c:v>5374.194603399433</c:v>
                </c:pt>
                <c:pt idx="3" formatCode="_(&quot;$&quot;* #,##0_);_(&quot;$&quot;* \(#,##0\);_(&quot;$&quot;* &quot;-&quot;??_);_(@_)">
                  <c:v>4792.677482517483</c:v>
                </c:pt>
                <c:pt idx="4" formatCode="_(&quot;$&quot;* #,##0_);_(&quot;$&quot;* \(#,##0\);_(&quot;$&quot;* &quot;-&quot;??_);_(@_)">
                  <c:v>6248.382792109256</c:v>
                </c:pt>
                <c:pt idx="5" formatCode="_(&quot;$&quot;* #,##0_);_(&quot;$&quot;* \(#,##0\);_(&quot;$&quot;* &quot;-&quot;??_);_(@_)">
                  <c:v>8003.440033921303</c:v>
                </c:pt>
              </c:numCache>
            </c:numRef>
          </c:val>
          <c:extLst xmlns:c16r2="http://schemas.microsoft.com/office/drawing/2015/06/chart">
            <c:ext xmlns:c16="http://schemas.microsoft.com/office/drawing/2014/chart" uri="{C3380CC4-5D6E-409C-BE32-E72D297353CC}">
              <c16:uniqueId val="{00000000-6320-C04C-BE19-5A38B3444708}"/>
            </c:ext>
          </c:extLst>
        </c:ser>
        <c:ser>
          <c:idx val="1"/>
          <c:order val="1"/>
          <c:tx>
            <c:strRef>
              <c:f>Sheet2!$C$12</c:f>
              <c:strCache>
                <c:ptCount val="1"/>
                <c:pt idx="0">
                  <c:v>Central Level</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Sheet2!$A$13:$A$18</c:f>
              <c:strCache>
                <c:ptCount val="6"/>
                <c:pt idx="0">
                  <c:v>CA MS 1</c:v>
                </c:pt>
                <c:pt idx="1">
                  <c:v>CA MS 2</c:v>
                </c:pt>
                <c:pt idx="2">
                  <c:v>CA MS 3</c:v>
                </c:pt>
                <c:pt idx="3">
                  <c:v>MS MS 1</c:v>
                </c:pt>
                <c:pt idx="4">
                  <c:v>MS MS 2</c:v>
                </c:pt>
                <c:pt idx="5">
                  <c:v>MS HS 1</c:v>
                </c:pt>
              </c:strCache>
            </c:strRef>
          </c:cat>
          <c:val>
            <c:numRef>
              <c:f>Sheet2!$C$13:$C$18</c:f>
              <c:numCache>
                <c:formatCode>"$"#,##0_);[Red]\("$"#,##0\)</c:formatCode>
                <c:ptCount val="6"/>
                <c:pt idx="0">
                  <c:v>5500.0</c:v>
                </c:pt>
                <c:pt idx="1">
                  <c:v>5500.0</c:v>
                </c:pt>
                <c:pt idx="2">
                  <c:v>5500.0</c:v>
                </c:pt>
                <c:pt idx="3">
                  <c:v>1880.0</c:v>
                </c:pt>
                <c:pt idx="4">
                  <c:v>1880.0</c:v>
                </c:pt>
                <c:pt idx="5">
                  <c:v>1880.0</c:v>
                </c:pt>
              </c:numCache>
            </c:numRef>
          </c:val>
          <c:extLst xmlns:c16r2="http://schemas.microsoft.com/office/drawing/2015/06/chart">
            <c:ext xmlns:c16="http://schemas.microsoft.com/office/drawing/2014/chart" uri="{C3380CC4-5D6E-409C-BE32-E72D297353CC}">
              <c16:uniqueId val="{00000001-6320-C04C-BE19-5A38B3444708}"/>
            </c:ext>
          </c:extLst>
        </c:ser>
        <c:dLbls>
          <c:showLegendKey val="0"/>
          <c:showVal val="0"/>
          <c:showCatName val="0"/>
          <c:showSerName val="0"/>
          <c:showPercent val="0"/>
          <c:showBubbleSize val="0"/>
        </c:dLbls>
        <c:gapWidth val="150"/>
        <c:overlap val="100"/>
        <c:axId val="-2086213200"/>
        <c:axId val="-2063120448"/>
      </c:barChart>
      <c:catAx>
        <c:axId val="-208621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63120448"/>
        <c:crosses val="autoZero"/>
        <c:auto val="1"/>
        <c:lblAlgn val="ctr"/>
        <c:lblOffset val="100"/>
        <c:noMultiLvlLbl val="0"/>
      </c:catAx>
      <c:valAx>
        <c:axId val="-20631204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6213200"/>
        <c:crosses val="autoZero"/>
        <c:crossBetween val="between"/>
      </c:valAx>
      <c:spPr>
        <a:noFill/>
        <a:ln>
          <a:noFill/>
        </a:ln>
        <a:effectLst/>
      </c:spPr>
    </c:plotArea>
    <c:legend>
      <c:legendPos val="b"/>
      <c:layout>
        <c:manualLayout>
          <c:xMode val="edge"/>
          <c:yMode val="edge"/>
          <c:x val="0.272382680648548"/>
          <c:y val="0.697220086231663"/>
          <c:w val="0.534296069742833"/>
          <c:h val="0.071498283506011"/>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PPE in State/Local dollars, sorted by size</a:t>
            </a:r>
          </a:p>
        </c:rich>
      </c:tx>
      <c:layout>
        <c:manualLayout>
          <c:xMode val="edge"/>
          <c:yMode val="edge"/>
          <c:x val="0.260891519993824"/>
          <c:y val="0.743632422514715"/>
        </c:manualLayout>
      </c:layout>
      <c:overlay val="0"/>
      <c:spPr>
        <a:solidFill>
          <a:schemeClr val="bg1"/>
        </a:solid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0709814536050641"/>
          <c:y val="0.013125489682056"/>
          <c:w val="0.928977825382121"/>
          <c:h val="0.951797630436382"/>
        </c:manualLayout>
      </c:layout>
      <c:barChart>
        <c:barDir val="col"/>
        <c:grouping val="stacked"/>
        <c:varyColors val="0"/>
        <c:ser>
          <c:idx val="0"/>
          <c:order val="0"/>
          <c:tx>
            <c:strRef>
              <c:f>size!$B$1</c:f>
              <c:strCache>
                <c:ptCount val="1"/>
                <c:pt idx="0">
                  <c:v>State/Local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1"/>
          <c:cat>
            <c:strRef>
              <c:f>size!$A$2:$A$19</c:f>
              <c:strCache>
                <c:ptCount val="17"/>
                <c:pt idx="0">
                  <c:v>ES 3</c:v>
                </c:pt>
                <c:pt idx="1">
                  <c:v>ES 8</c:v>
                </c:pt>
                <c:pt idx="2">
                  <c:v>ES 17</c:v>
                </c:pt>
                <c:pt idx="3">
                  <c:v>ES 11</c:v>
                </c:pt>
                <c:pt idx="4">
                  <c:v>ES 6</c:v>
                </c:pt>
                <c:pt idx="5">
                  <c:v>ES 4</c:v>
                </c:pt>
                <c:pt idx="6">
                  <c:v>ES 10</c:v>
                </c:pt>
                <c:pt idx="7">
                  <c:v>ES 16</c:v>
                </c:pt>
                <c:pt idx="8">
                  <c:v>ES 7</c:v>
                </c:pt>
                <c:pt idx="9">
                  <c:v>ES 9</c:v>
                </c:pt>
                <c:pt idx="10">
                  <c:v>ES 1</c:v>
                </c:pt>
                <c:pt idx="11">
                  <c:v>ES 14</c:v>
                </c:pt>
                <c:pt idx="12">
                  <c:v>ES 5</c:v>
                </c:pt>
                <c:pt idx="13">
                  <c:v>ES 12</c:v>
                </c:pt>
                <c:pt idx="14">
                  <c:v>ES 15</c:v>
                </c:pt>
                <c:pt idx="15">
                  <c:v>ES 2</c:v>
                </c:pt>
                <c:pt idx="16">
                  <c:v>ES 13</c:v>
                </c:pt>
              </c:strCache>
            </c:strRef>
          </c:cat>
          <c:val>
            <c:numRef>
              <c:f>size!$B$2:$B$19</c:f>
              <c:numCache>
                <c:formatCode>"$"#,##0</c:formatCode>
                <c:ptCount val="18"/>
                <c:pt idx="0">
                  <c:v>11087.16703412073</c:v>
                </c:pt>
                <c:pt idx="1">
                  <c:v>10326.40679586563</c:v>
                </c:pt>
                <c:pt idx="2">
                  <c:v>10008.5193621868</c:v>
                </c:pt>
                <c:pt idx="3">
                  <c:v>10151.53581932773</c:v>
                </c:pt>
                <c:pt idx="4">
                  <c:v>10025.99646706587</c:v>
                </c:pt>
                <c:pt idx="5">
                  <c:v>9841.345145299145</c:v>
                </c:pt>
                <c:pt idx="6">
                  <c:v>10460.58909385114</c:v>
                </c:pt>
                <c:pt idx="7">
                  <c:v>10627.70883076923</c:v>
                </c:pt>
                <c:pt idx="8">
                  <c:v>9813.37484984985</c:v>
                </c:pt>
                <c:pt idx="9">
                  <c:v>9523.181906841335</c:v>
                </c:pt>
                <c:pt idx="10">
                  <c:v>9456.788868715086</c:v>
                </c:pt>
                <c:pt idx="11">
                  <c:v>9720.309958333331</c:v>
                </c:pt>
                <c:pt idx="12">
                  <c:v>9691.017499999994</c:v>
                </c:pt>
                <c:pt idx="13">
                  <c:v>9995.388946684001</c:v>
                </c:pt>
                <c:pt idx="14">
                  <c:v>9809.926938519445</c:v>
                </c:pt>
                <c:pt idx="15">
                  <c:v>10250.20662442397</c:v>
                </c:pt>
                <c:pt idx="16">
                  <c:v>10013.70989059081</c:v>
                </c:pt>
              </c:numCache>
            </c:numRef>
          </c:val>
          <c:extLst xmlns:c16r2="http://schemas.microsoft.com/office/drawing/2015/06/chart">
            <c:ext xmlns:c16="http://schemas.microsoft.com/office/drawing/2014/chart" uri="{C3380CC4-5D6E-409C-BE32-E72D297353CC}">
              <c16:uniqueId val="{00000000-7A32-9D4D-9939-97914299ACB2}"/>
            </c:ext>
          </c:extLst>
        </c:ser>
        <c:dLbls>
          <c:showLegendKey val="0"/>
          <c:showVal val="0"/>
          <c:showCatName val="0"/>
          <c:showSerName val="0"/>
          <c:showPercent val="0"/>
          <c:showBubbleSize val="0"/>
        </c:dLbls>
        <c:gapWidth val="150"/>
        <c:overlap val="100"/>
        <c:axId val="-2029772352"/>
        <c:axId val="-2081840400"/>
      </c:barChart>
      <c:lineChart>
        <c:grouping val="standard"/>
        <c:varyColors val="0"/>
        <c:ser>
          <c:idx val="1"/>
          <c:order val="1"/>
          <c:tx>
            <c:strRef>
              <c:f>size!$C$1</c:f>
              <c:strCache>
                <c:ptCount val="1"/>
                <c:pt idx="0">
                  <c:v>FY16 Enrollment</c:v>
                </c:pt>
              </c:strCache>
            </c:strRef>
          </c:tx>
          <c:spPr>
            <a:ln w="25400" cap="rnd">
              <a:noFill/>
              <a:round/>
            </a:ln>
            <a:effectLst/>
          </c:spPr>
          <c:marker>
            <c:symbol val="none"/>
          </c:marker>
          <c:cat>
            <c:strRef>
              <c:f>size!$A$2:$A$19</c:f>
              <c:strCache>
                <c:ptCount val="17"/>
                <c:pt idx="0">
                  <c:v>ES 3</c:v>
                </c:pt>
                <c:pt idx="1">
                  <c:v>ES 8</c:v>
                </c:pt>
                <c:pt idx="2">
                  <c:v>ES 17</c:v>
                </c:pt>
                <c:pt idx="3">
                  <c:v>ES 11</c:v>
                </c:pt>
                <c:pt idx="4">
                  <c:v>ES 6</c:v>
                </c:pt>
                <c:pt idx="5">
                  <c:v>ES 4</c:v>
                </c:pt>
                <c:pt idx="6">
                  <c:v>ES 10</c:v>
                </c:pt>
                <c:pt idx="7">
                  <c:v>ES 16</c:v>
                </c:pt>
                <c:pt idx="8">
                  <c:v>ES 7</c:v>
                </c:pt>
                <c:pt idx="9">
                  <c:v>ES 9</c:v>
                </c:pt>
                <c:pt idx="10">
                  <c:v>ES 1</c:v>
                </c:pt>
                <c:pt idx="11">
                  <c:v>ES 14</c:v>
                </c:pt>
                <c:pt idx="12">
                  <c:v>ES 5</c:v>
                </c:pt>
                <c:pt idx="13">
                  <c:v>ES 12</c:v>
                </c:pt>
                <c:pt idx="14">
                  <c:v>ES 15</c:v>
                </c:pt>
                <c:pt idx="15">
                  <c:v>ES 2</c:v>
                </c:pt>
                <c:pt idx="16">
                  <c:v>ES 13</c:v>
                </c:pt>
              </c:strCache>
            </c:strRef>
          </c:cat>
          <c:val>
            <c:numRef>
              <c:f>size!$C$2:$C$19</c:f>
              <c:numCache>
                <c:formatCode>General</c:formatCode>
                <c:ptCount val="18"/>
                <c:pt idx="0">
                  <c:v>381.0</c:v>
                </c:pt>
                <c:pt idx="1">
                  <c:v>387.0</c:v>
                </c:pt>
                <c:pt idx="2">
                  <c:v>439.0</c:v>
                </c:pt>
                <c:pt idx="3">
                  <c:v>476.0</c:v>
                </c:pt>
                <c:pt idx="4">
                  <c:v>501.0</c:v>
                </c:pt>
                <c:pt idx="5">
                  <c:v>585.0</c:v>
                </c:pt>
                <c:pt idx="6">
                  <c:v>618.0</c:v>
                </c:pt>
                <c:pt idx="7">
                  <c:v>650.0</c:v>
                </c:pt>
                <c:pt idx="8">
                  <c:v>666.0</c:v>
                </c:pt>
                <c:pt idx="9">
                  <c:v>687.0</c:v>
                </c:pt>
                <c:pt idx="10">
                  <c:v>716.0</c:v>
                </c:pt>
                <c:pt idx="11">
                  <c:v>720.0</c:v>
                </c:pt>
                <c:pt idx="12">
                  <c:v>760.0</c:v>
                </c:pt>
                <c:pt idx="13">
                  <c:v>769.0</c:v>
                </c:pt>
                <c:pt idx="14">
                  <c:v>797.0</c:v>
                </c:pt>
                <c:pt idx="15">
                  <c:v>868.0</c:v>
                </c:pt>
                <c:pt idx="16">
                  <c:v>914.0</c:v>
                </c:pt>
              </c:numCache>
            </c:numRef>
          </c:val>
          <c:smooth val="0"/>
          <c:extLst xmlns:c16r2="http://schemas.microsoft.com/office/drawing/2015/06/chart">
            <c:ext xmlns:c16="http://schemas.microsoft.com/office/drawing/2014/chart" uri="{C3380CC4-5D6E-409C-BE32-E72D297353CC}">
              <c16:uniqueId val="{00000001-7A32-9D4D-9939-97914299ACB2}"/>
            </c:ext>
          </c:extLst>
        </c:ser>
        <c:dLbls>
          <c:showLegendKey val="0"/>
          <c:showVal val="0"/>
          <c:showCatName val="0"/>
          <c:showSerName val="0"/>
          <c:showPercent val="0"/>
          <c:showBubbleSize val="0"/>
        </c:dLbls>
        <c:marker val="1"/>
        <c:smooth val="0"/>
        <c:axId val="-2029772352"/>
        <c:axId val="-2081840400"/>
      </c:lineChart>
      <c:catAx>
        <c:axId val="-202977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81840400"/>
        <c:crosses val="autoZero"/>
        <c:auto val="1"/>
        <c:lblAlgn val="ctr"/>
        <c:lblOffset val="100"/>
        <c:noMultiLvlLbl val="0"/>
      </c:catAx>
      <c:valAx>
        <c:axId val="-20818404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n-US"/>
          </a:p>
        </c:txPr>
        <c:crossAx val="-2029772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39286-E767-3E43-BAD4-7E1327E1470C}" type="datetimeFigureOut">
              <a:rPr lang="en-US" smtClean="0"/>
              <a:t>6/19/18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B1760-C244-354D-B1A9-F9A17F2092B8}" type="slidenum">
              <a:rPr lang="en-US" smtClean="0"/>
              <a:t>‹#›</a:t>
            </a:fld>
            <a:endParaRPr lang="en-US"/>
          </a:p>
        </p:txBody>
      </p:sp>
    </p:spTree>
    <p:extLst>
      <p:ext uri="{BB962C8B-B14F-4D97-AF65-F5344CB8AC3E}">
        <p14:creationId xmlns:p14="http://schemas.microsoft.com/office/powerpoint/2010/main" val="61447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B1760-C244-354D-B1A9-F9A17F2092B8}" type="slidenum">
              <a:rPr lang="en-US" smtClean="0"/>
              <a:t>14</a:t>
            </a:fld>
            <a:endParaRPr lang="en-US"/>
          </a:p>
        </p:txBody>
      </p:sp>
    </p:spTree>
    <p:extLst>
      <p:ext uri="{BB962C8B-B14F-4D97-AF65-F5344CB8AC3E}">
        <p14:creationId xmlns:p14="http://schemas.microsoft.com/office/powerpoint/2010/main" val="199364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7B9D2-E5EF-F449-AE83-8382DC35D5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A3A6403-AB18-1C45-87D1-F281D90A12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243A056-BF51-AE43-BCAF-4E87395C6368}"/>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5" name="Footer Placeholder 4">
            <a:extLst>
              <a:ext uri="{FF2B5EF4-FFF2-40B4-BE49-F238E27FC236}">
                <a16:creationId xmlns:a16="http://schemas.microsoft.com/office/drawing/2014/main" xmlns="" id="{5F088048-A68C-B743-9F93-DB15D34CB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6392269-353D-3C4C-9ADF-A4E52B3C57CF}"/>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426705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F348A-CB14-0D43-9882-8E7934290A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FC1320B-7147-B64B-B7BB-2E5223CCAC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E631A1-B5F2-1B4A-AA81-0FF78BE448AE}"/>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5" name="Footer Placeholder 4">
            <a:extLst>
              <a:ext uri="{FF2B5EF4-FFF2-40B4-BE49-F238E27FC236}">
                <a16:creationId xmlns:a16="http://schemas.microsoft.com/office/drawing/2014/main" xmlns="" id="{58AF3436-FB22-C74D-88BC-995D865CC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18DF20-BA08-244A-BE74-A52EC19B50DA}"/>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308339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5A8517C-6FB6-6142-803A-572516EC7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8B3CE98-2353-4045-B962-7838C2B5FB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583B3B-8D4B-FE48-88FD-1738563420D8}"/>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5" name="Footer Placeholder 4">
            <a:extLst>
              <a:ext uri="{FF2B5EF4-FFF2-40B4-BE49-F238E27FC236}">
                <a16:creationId xmlns:a16="http://schemas.microsoft.com/office/drawing/2014/main" xmlns="" id="{4F20F5CF-8F42-BA4A-B7C0-34530332B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D06AB5-8883-164A-BA5D-A64EE4282A06}"/>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197373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920BCB-0771-0E4F-A15B-6E34FDE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C0738B-06C7-EC4D-AE18-83849BA0BF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BD4D5E-3000-F648-8EF7-17289C79A0E8}"/>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5" name="Footer Placeholder 4">
            <a:extLst>
              <a:ext uri="{FF2B5EF4-FFF2-40B4-BE49-F238E27FC236}">
                <a16:creationId xmlns:a16="http://schemas.microsoft.com/office/drawing/2014/main" xmlns="" id="{251668FA-5757-D64A-899B-5CDA977BA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598A8-448F-614B-8B45-75A477BADA57}"/>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358381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256D5-D699-B64B-A5DC-1FE2F8141E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A1243B-1FDC-B247-880A-35093DAC4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20AB258-8E52-DB4B-A385-EE7E136D24CF}"/>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5" name="Footer Placeholder 4">
            <a:extLst>
              <a:ext uri="{FF2B5EF4-FFF2-40B4-BE49-F238E27FC236}">
                <a16:creationId xmlns:a16="http://schemas.microsoft.com/office/drawing/2014/main" xmlns="" id="{A1A7E27C-8918-EB40-9CFA-AEDE54E30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201BF5-8503-3143-97EA-1F11CD673ED3}"/>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306779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1D2FD8-6EF7-394A-BA11-F29EFEA44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E405B78-594E-9E42-A6C3-4B34B8E2C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E9E7C3B-B8A4-0C44-A3FC-6871D6020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CEC91FF-E364-864C-80CE-E37E85718124}"/>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6" name="Footer Placeholder 5">
            <a:extLst>
              <a:ext uri="{FF2B5EF4-FFF2-40B4-BE49-F238E27FC236}">
                <a16:creationId xmlns:a16="http://schemas.microsoft.com/office/drawing/2014/main" xmlns="" id="{78458BE9-284F-8F4F-9F2A-592799A00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17B53F-58C4-0842-9C72-07334144F8C3}"/>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322334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37118-6595-D546-BFBF-57E6EF0FD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2884041-8A4F-1049-8AC4-FE792024B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FD4E04D-ECC2-6948-A7F3-B870F2C80A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074DEA1-E05F-F940-BB27-B92C1BB4EC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936990E-BFD0-6748-8DE6-417FF6C5D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534D53-3A2F-5745-84AE-09B212E564C5}"/>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8" name="Footer Placeholder 7">
            <a:extLst>
              <a:ext uri="{FF2B5EF4-FFF2-40B4-BE49-F238E27FC236}">
                <a16:creationId xmlns:a16="http://schemas.microsoft.com/office/drawing/2014/main" xmlns="" id="{82BA4DE6-6B6B-AB42-BBF7-81AADDB43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7C141E5-FD77-704E-A689-F3E6B84F2E44}"/>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422415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57814-7A04-6747-BB90-0E8FD7CF2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340C9CC-3E5D-C442-85B4-CF9E91E4BD75}"/>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4" name="Footer Placeholder 3">
            <a:extLst>
              <a:ext uri="{FF2B5EF4-FFF2-40B4-BE49-F238E27FC236}">
                <a16:creationId xmlns:a16="http://schemas.microsoft.com/office/drawing/2014/main" xmlns="" id="{A592AA19-9FBD-5C42-990D-6DAE439AC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8461305-FA52-244D-9FB5-5E32CD4F1AFE}"/>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6214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111E12-853D-2E47-BDEF-10717D32C4FB}"/>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3" name="Footer Placeholder 2">
            <a:extLst>
              <a:ext uri="{FF2B5EF4-FFF2-40B4-BE49-F238E27FC236}">
                <a16:creationId xmlns:a16="http://schemas.microsoft.com/office/drawing/2014/main" xmlns="" id="{86AA7E1C-0363-4C4F-A746-D0AECF0D6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3D0FBA1-B78F-B14A-8EC6-0FD08231687C}"/>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201034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0DFCA-4351-4145-8BC9-C2F285B4F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D14729-7009-014C-9C4C-FDB99F549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4F0E259-5D61-7D45-B984-D948CC483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C8E110C-8E4B-E644-97EE-50CB68CF2057}"/>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6" name="Footer Placeholder 5">
            <a:extLst>
              <a:ext uri="{FF2B5EF4-FFF2-40B4-BE49-F238E27FC236}">
                <a16:creationId xmlns:a16="http://schemas.microsoft.com/office/drawing/2014/main" xmlns="" id="{4B9E14F5-8085-714C-8D13-AA4CFF9DD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1B93A7-23A5-C14C-BC1C-C6CFFF64E292}"/>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21905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F2CB5-ABDF-E548-9BB2-7BE9FDA20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5DF0447-08A6-D74D-836A-D5622FAAC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A52D422-51F1-7847-B757-2941BAEA6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48CBFCF-BD5C-A24B-9E4A-0EBAE5141C19}"/>
              </a:ext>
            </a:extLst>
          </p:cNvPr>
          <p:cNvSpPr>
            <a:spLocks noGrp="1"/>
          </p:cNvSpPr>
          <p:nvPr>
            <p:ph type="dt" sz="half" idx="10"/>
          </p:nvPr>
        </p:nvSpPr>
        <p:spPr/>
        <p:txBody>
          <a:bodyPr/>
          <a:lstStyle/>
          <a:p>
            <a:fld id="{CE110770-7AF5-E340-A8F4-694132EF6EE9}" type="datetimeFigureOut">
              <a:rPr lang="en-US" smtClean="0"/>
              <a:t>6/19/18</a:t>
            </a:fld>
            <a:endParaRPr lang="en-US"/>
          </a:p>
        </p:txBody>
      </p:sp>
      <p:sp>
        <p:nvSpPr>
          <p:cNvPr id="6" name="Footer Placeholder 5">
            <a:extLst>
              <a:ext uri="{FF2B5EF4-FFF2-40B4-BE49-F238E27FC236}">
                <a16:creationId xmlns:a16="http://schemas.microsoft.com/office/drawing/2014/main" xmlns="" id="{4FBC8B03-CED4-634C-B228-8B9FDD8A8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3CA828E-F87C-334F-8789-CB9D7D3C5838}"/>
              </a:ext>
            </a:extLst>
          </p:cNvPr>
          <p:cNvSpPr>
            <a:spLocks noGrp="1"/>
          </p:cNvSpPr>
          <p:nvPr>
            <p:ph type="sldNum" sz="quarter" idx="12"/>
          </p:nvPr>
        </p:nvSpPr>
        <p:spPr/>
        <p:txBody>
          <a:bodyPr/>
          <a:lstStyle/>
          <a:p>
            <a:fld id="{64C8440C-1B87-1141-8798-6F53755AC7F1}" type="slidenum">
              <a:rPr lang="en-US" smtClean="0"/>
              <a:t>‹#›</a:t>
            </a:fld>
            <a:endParaRPr lang="en-US"/>
          </a:p>
        </p:txBody>
      </p:sp>
    </p:spTree>
    <p:extLst>
      <p:ext uri="{BB962C8B-B14F-4D97-AF65-F5344CB8AC3E}">
        <p14:creationId xmlns:p14="http://schemas.microsoft.com/office/powerpoint/2010/main" val="4290808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14A7EAA-139D-E04C-ADC6-B57FB41D0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E71E870-CBEE-6348-831D-9BF564B0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6D0F64-1106-E741-9FC2-F8E35996E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10770-7AF5-E340-A8F4-694132EF6EE9}" type="datetimeFigureOut">
              <a:rPr lang="en-US" smtClean="0"/>
              <a:t>6/19/18</a:t>
            </a:fld>
            <a:endParaRPr lang="en-US"/>
          </a:p>
        </p:txBody>
      </p:sp>
      <p:sp>
        <p:nvSpPr>
          <p:cNvPr id="5" name="Footer Placeholder 4">
            <a:extLst>
              <a:ext uri="{FF2B5EF4-FFF2-40B4-BE49-F238E27FC236}">
                <a16:creationId xmlns:a16="http://schemas.microsoft.com/office/drawing/2014/main" xmlns="" id="{502C0582-0414-1F4E-BAC9-6A3867768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BF87032-96A6-8749-94FC-80E51BFA6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8440C-1B87-1141-8798-6F53755AC7F1}" type="slidenum">
              <a:rPr lang="en-US" smtClean="0"/>
              <a:t>‹#›</a:t>
            </a:fld>
            <a:endParaRPr lang="en-US"/>
          </a:p>
        </p:txBody>
      </p:sp>
    </p:spTree>
    <p:extLst>
      <p:ext uri="{BB962C8B-B14F-4D97-AF65-F5344CB8AC3E}">
        <p14:creationId xmlns:p14="http://schemas.microsoft.com/office/powerpoint/2010/main" val="346935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gif"/><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eddit.com/r/gifs/comments/5ut2p2/this_is_always_happens_with_me_in_math_class/?ref=share&amp;ref_source=embed&amp;utm_content=media&amp;utm_medium=post_embed&amp;utm_name=3a1d55e1a101481b86a9f08d4dbf838b&amp;utm_source=embedly&amp;utm_term=5ut2p2" TargetMode="External"/><Relationship Id="rId3"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Avenir Roman" charset="0"/>
                <a:ea typeface="Avenir Roman" charset="0"/>
                <a:cs typeface="Avenir Roman" charset="0"/>
              </a:rPr>
              <a:t>©2018 </a:t>
            </a:r>
            <a:r>
              <a:rPr lang="en-US" sz="1200" dirty="0" err="1">
                <a:solidFill>
                  <a:schemeClr val="bg1"/>
                </a:solidFill>
                <a:latin typeface="Avenir Roman" charset="0"/>
                <a:ea typeface="Avenir Roman" charset="0"/>
                <a:cs typeface="Avenir Roman" charset="0"/>
              </a:rPr>
              <a:t>Edunomics</a:t>
            </a:r>
            <a:r>
              <a:rPr lang="en-US" sz="1200" dirty="0">
                <a:solidFill>
                  <a:schemeClr val="bg1"/>
                </a:solidFill>
                <a:latin typeface="Avenir Roman" charset="0"/>
                <a:ea typeface="Avenir Roman" charset="0"/>
                <a:cs typeface="Avenir Roman" charset="0"/>
              </a:rPr>
              <a:t> Lab, Georgetown University </a:t>
            </a:r>
          </a:p>
        </p:txBody>
      </p:sp>
      <p:sp>
        <p:nvSpPr>
          <p:cNvPr id="7" name="Rectangle 6"/>
          <p:cNvSpPr/>
          <p:nvPr/>
        </p:nvSpPr>
        <p:spPr>
          <a:xfrm>
            <a:off x="0" y="3200400"/>
            <a:ext cx="12192001" cy="3401122"/>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096" y="1382442"/>
            <a:ext cx="4559808" cy="1191768"/>
          </a:xfrm>
          <a:prstGeom prst="rect">
            <a:avLst/>
          </a:prstGeom>
        </p:spPr>
      </p:pic>
      <p:sp>
        <p:nvSpPr>
          <p:cNvPr id="8" name="TextBox 7"/>
          <p:cNvSpPr txBox="1"/>
          <p:nvPr/>
        </p:nvSpPr>
        <p:spPr>
          <a:xfrm>
            <a:off x="549442" y="3559879"/>
            <a:ext cx="11093116" cy="2031325"/>
          </a:xfrm>
          <a:prstGeom prst="rect">
            <a:avLst/>
          </a:prstGeom>
          <a:noFill/>
        </p:spPr>
        <p:txBody>
          <a:bodyPr wrap="square" rtlCol="0">
            <a:spAutoFit/>
          </a:bodyPr>
          <a:lstStyle/>
          <a:p>
            <a:pPr algn="ctr"/>
            <a:endParaRPr lang="en-US" dirty="0">
              <a:solidFill>
                <a:schemeClr val="bg1"/>
              </a:solidFill>
              <a:latin typeface="Avenir Book" charset="0"/>
              <a:ea typeface="Avenir Book" charset="0"/>
              <a:cs typeface="Avenir Book" charset="0"/>
            </a:endParaRPr>
          </a:p>
          <a:p>
            <a:pPr algn="ctr"/>
            <a:r>
              <a:rPr lang="en-US" sz="3600" b="1" dirty="0">
                <a:solidFill>
                  <a:schemeClr val="bg1"/>
                </a:solidFill>
                <a:latin typeface="Avenir Book" charset="0"/>
                <a:ea typeface="Avenir Book" charset="0"/>
                <a:cs typeface="Avenir Book" charset="0"/>
              </a:rPr>
              <a:t>7 Equity Analyses Districts Can Do Now </a:t>
            </a:r>
            <a:br>
              <a:rPr lang="en-US" sz="3600" b="1" dirty="0">
                <a:solidFill>
                  <a:schemeClr val="bg1"/>
                </a:solidFill>
                <a:latin typeface="Avenir Book" charset="0"/>
                <a:ea typeface="Avenir Book" charset="0"/>
                <a:cs typeface="Avenir Book" charset="0"/>
              </a:rPr>
            </a:br>
            <a:r>
              <a:rPr lang="en-US" sz="3600" b="1" dirty="0">
                <a:solidFill>
                  <a:schemeClr val="bg1"/>
                </a:solidFill>
                <a:latin typeface="Avenir Book" charset="0"/>
                <a:ea typeface="Avenir Book" charset="0"/>
                <a:cs typeface="Avenir Book" charset="0"/>
              </a:rPr>
              <a:t>(to prepare for school-level financial transparency)</a:t>
            </a:r>
          </a:p>
          <a:p>
            <a:pPr algn="ctr"/>
            <a:endParaRPr lang="en-US" dirty="0">
              <a:solidFill>
                <a:schemeClr val="bg1"/>
              </a:solidFill>
              <a:latin typeface="Avenir Book" charset="0"/>
              <a:ea typeface="Avenir Book" charset="0"/>
              <a:cs typeface="Avenir Book" charset="0"/>
            </a:endParaRPr>
          </a:p>
          <a:p>
            <a:pPr algn="ctr"/>
            <a:r>
              <a:rPr lang="en-US" dirty="0">
                <a:solidFill>
                  <a:schemeClr val="bg1"/>
                </a:solidFill>
                <a:latin typeface="Avenir Book" charset="0"/>
                <a:ea typeface="Avenir Book" charset="0"/>
                <a:cs typeface="Avenir Book" charset="0"/>
              </a:rPr>
              <a:t>June 19, 2018</a:t>
            </a:r>
          </a:p>
        </p:txBody>
      </p:sp>
    </p:spTree>
    <p:extLst>
      <p:ext uri="{BB962C8B-B14F-4D97-AF65-F5344CB8AC3E}">
        <p14:creationId xmlns:p14="http://schemas.microsoft.com/office/powerpoint/2010/main" val="76322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117869" y="1011323"/>
            <a:ext cx="4596065" cy="4416855"/>
          </a:xfrm>
        </p:spPr>
        <p:txBody>
          <a:bodyPr>
            <a:normAutofit fontScale="90000"/>
          </a:bodyPr>
          <a:lstStyle/>
          <a:p>
            <a:r>
              <a:rPr lang="en-US" sz="4000" b="1" dirty="0"/>
              <a:t>1. Which schools are outliers?  </a:t>
            </a:r>
            <a:r>
              <a:rPr lang="en-US" sz="3200" dirty="0"/>
              <a:t>Array schools from lowest to highest state/local PPE. On which school does the district spend the most per pupil (in state/local funds)?  Least per pupil?  Why? (E.g. what is driving the difference?).  Does PPE at any school stand out as unexpected?</a:t>
            </a:r>
            <a:br>
              <a:rPr lang="en-US" sz="3200" dirty="0"/>
            </a:br>
            <a:r>
              <a:rPr lang="en-US" sz="3200" dirty="0"/>
              <a:t/>
            </a:r>
            <a:br>
              <a:rPr lang="en-US" sz="3200" dirty="0"/>
            </a:br>
            <a:r>
              <a:rPr lang="en-US" sz="2000" dirty="0"/>
              <a:t>Example from: </a:t>
            </a:r>
            <a:r>
              <a:rPr lang="en-US" sz="2000" i="1" dirty="0"/>
              <a:t>Informing Equity: Student Need, Spending, and Resource Use in Oakland Public Schools</a:t>
            </a:r>
            <a:r>
              <a:rPr lang="en-US" sz="2000" dirty="0"/>
              <a:t>, Education Resource Strategies  and Oakland Achieves, 2017.</a:t>
            </a:r>
            <a:br>
              <a:rPr lang="en-US" sz="2000" dirty="0"/>
            </a:br>
            <a:endParaRPr lang="en-US" sz="20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7" name="Rectangle 6">
            <a:extLst>
              <a:ext uri="{FF2B5EF4-FFF2-40B4-BE49-F238E27FC236}">
                <a16:creationId xmlns:a16="http://schemas.microsoft.com/office/drawing/2014/main" xmlns="" id="{FD391E54-5F83-7E44-A205-7B542A00DF2A}"/>
              </a:ext>
            </a:extLst>
          </p:cNvPr>
          <p:cNvSpPr/>
          <p:nvPr/>
        </p:nvSpPr>
        <p:spPr>
          <a:xfrm>
            <a:off x="0" y="6078554"/>
            <a:ext cx="12192001" cy="522967"/>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dunomics_LOGO_E Only_White.eps">
            <a:extLst>
              <a:ext uri="{FF2B5EF4-FFF2-40B4-BE49-F238E27FC236}">
                <a16:creationId xmlns:a16="http://schemas.microsoft.com/office/drawing/2014/main" xmlns="" id="{7716183D-1254-E948-B709-D8252FE89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240" y="-98850"/>
            <a:ext cx="1057603" cy="59841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763" y="94396"/>
            <a:ext cx="6076626" cy="5826902"/>
          </a:xfrm>
          <a:prstGeom prst="rect">
            <a:avLst/>
          </a:prstGeom>
        </p:spPr>
      </p:pic>
      <p:sp>
        <p:nvSpPr>
          <p:cNvPr id="10" name="Oval 9"/>
          <p:cNvSpPr/>
          <p:nvPr/>
        </p:nvSpPr>
        <p:spPr>
          <a:xfrm>
            <a:off x="11342649" y="168442"/>
            <a:ext cx="664867" cy="48126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50151" y="3007847"/>
            <a:ext cx="664867" cy="48126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76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0" y="-85395"/>
            <a:ext cx="4260731" cy="5750215"/>
          </a:xfrm>
        </p:spPr>
        <p:txBody>
          <a:bodyPr>
            <a:normAutofit/>
          </a:bodyPr>
          <a:lstStyle/>
          <a:p>
            <a:r>
              <a:rPr lang="en-US" sz="3600" b="1" dirty="0"/>
              <a:t>2. Does school level matter?</a:t>
            </a:r>
            <a:r>
              <a:rPr lang="en-US" sz="3200" dirty="0"/>
              <a:t/>
            </a:r>
            <a:br>
              <a:rPr lang="en-US" sz="3200" dirty="0"/>
            </a:br>
            <a:r>
              <a:rPr lang="en-US" sz="3200" dirty="0"/>
              <a:t>Group schools by level. Does the district spend more on elementary, middle, or high schools?  Why?</a:t>
            </a:r>
            <a:br>
              <a:rPr lang="en-US" sz="3200" dirty="0"/>
            </a:br>
            <a:r>
              <a:rPr lang="en-US" sz="3200" dirty="0"/>
              <a:t/>
            </a:r>
            <a:br>
              <a:rPr lang="en-US" sz="3200" dirty="0"/>
            </a:br>
            <a:r>
              <a:rPr lang="en-US" sz="2000" dirty="0"/>
              <a:t>Example from a Mississippi district, computations by </a:t>
            </a:r>
            <a:r>
              <a:rPr lang="en-US" sz="2000" dirty="0" err="1"/>
              <a:t>Edunomics</a:t>
            </a:r>
            <a:r>
              <a:rPr lang="en-US" sz="2000" dirty="0"/>
              <a:t> Lab.</a:t>
            </a:r>
            <a:r>
              <a:rPr lang="en-US" sz="3200" dirty="0"/>
              <a:t/>
            </a:r>
            <a:br>
              <a:rPr lang="en-US" sz="3200" dirty="0"/>
            </a:br>
            <a:endParaRPr lang="en-US" sz="32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7" name="Rectangle 6">
            <a:extLst>
              <a:ext uri="{FF2B5EF4-FFF2-40B4-BE49-F238E27FC236}">
                <a16:creationId xmlns:a16="http://schemas.microsoft.com/office/drawing/2014/main" xmlns="" id="{FD391E54-5F83-7E44-A205-7B542A00DF2A}"/>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dunomics_LOGO_E Only_White.eps">
            <a:extLst>
              <a:ext uri="{FF2B5EF4-FFF2-40B4-BE49-F238E27FC236}">
                <a16:creationId xmlns:a16="http://schemas.microsoft.com/office/drawing/2014/main" xmlns="" id="{7716183D-1254-E948-B709-D8252FE89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602874818"/>
              </p:ext>
            </p:extLst>
          </p:nvPr>
        </p:nvGraphicFramePr>
        <p:xfrm>
          <a:off x="4260731" y="-85395"/>
          <a:ext cx="7451785" cy="60066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470D1312-793B-2842-A9E6-BD4AA7F21A54}"/>
              </a:ext>
            </a:extLst>
          </p:cNvPr>
          <p:cNvSpPr txBox="1"/>
          <p:nvPr/>
        </p:nvSpPr>
        <p:spPr>
          <a:xfrm>
            <a:off x="5202485" y="414009"/>
            <a:ext cx="3919838" cy="461665"/>
          </a:xfrm>
          <a:prstGeom prst="rect">
            <a:avLst/>
          </a:prstGeom>
          <a:noFill/>
        </p:spPr>
        <p:txBody>
          <a:bodyPr wrap="square" rtlCol="0">
            <a:spAutoFit/>
          </a:bodyPr>
          <a:lstStyle/>
          <a:p>
            <a:pPr algn="ctr"/>
            <a:r>
              <a:rPr lang="en-US" sz="2400" dirty="0"/>
              <a:t>Elem. Schools </a:t>
            </a:r>
            <a:r>
              <a:rPr lang="en-US" sz="2400" dirty="0" err="1"/>
              <a:t>Avg</a:t>
            </a:r>
            <a:r>
              <a:rPr lang="en-US" sz="2400" dirty="0"/>
              <a:t> = $7,509 </a:t>
            </a:r>
          </a:p>
        </p:txBody>
      </p:sp>
      <p:sp>
        <p:nvSpPr>
          <p:cNvPr id="11" name="Left Brace 10"/>
          <p:cNvSpPr/>
          <p:nvPr/>
        </p:nvSpPr>
        <p:spPr>
          <a:xfrm rot="5400000">
            <a:off x="6748685" y="-379619"/>
            <a:ext cx="852810" cy="3456311"/>
          </a:xfrm>
          <a:prstGeom prst="leftBrace">
            <a:avLst>
              <a:gd name="adj1" fmla="val 8333"/>
              <a:gd name="adj2" fmla="val 485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10966589" y="246202"/>
            <a:ext cx="642768" cy="849086"/>
          </a:xfrm>
          <a:prstGeom prst="leftBrace">
            <a:avLst>
              <a:gd name="adj1" fmla="val 8333"/>
              <a:gd name="adj2" fmla="val 474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xmlns="" id="{470D1312-793B-2842-A9E6-BD4AA7F21A54}"/>
              </a:ext>
            </a:extLst>
          </p:cNvPr>
          <p:cNvSpPr txBox="1"/>
          <p:nvPr/>
        </p:nvSpPr>
        <p:spPr>
          <a:xfrm>
            <a:off x="9382730" y="120629"/>
            <a:ext cx="3919838" cy="461665"/>
          </a:xfrm>
          <a:prstGeom prst="rect">
            <a:avLst/>
          </a:prstGeom>
          <a:noFill/>
        </p:spPr>
        <p:txBody>
          <a:bodyPr wrap="square" rtlCol="0">
            <a:spAutoFit/>
          </a:bodyPr>
          <a:lstStyle/>
          <a:p>
            <a:pPr algn="ctr"/>
            <a:r>
              <a:rPr lang="en-US" sz="2400" dirty="0"/>
              <a:t>HS = $9,740 </a:t>
            </a:r>
          </a:p>
        </p:txBody>
      </p:sp>
      <p:sp>
        <p:nvSpPr>
          <p:cNvPr id="15" name="Left Brace 14"/>
          <p:cNvSpPr/>
          <p:nvPr/>
        </p:nvSpPr>
        <p:spPr>
          <a:xfrm rot="5400000">
            <a:off x="9862378" y="1137777"/>
            <a:ext cx="582280" cy="1541576"/>
          </a:xfrm>
          <a:prstGeom prst="leftBrace">
            <a:avLst>
              <a:gd name="adj1" fmla="val 8333"/>
              <a:gd name="adj2" fmla="val 4600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xmlns="" id="{470D1312-793B-2842-A9E6-BD4AA7F21A54}"/>
              </a:ext>
            </a:extLst>
          </p:cNvPr>
          <p:cNvSpPr txBox="1"/>
          <p:nvPr/>
        </p:nvSpPr>
        <p:spPr>
          <a:xfrm>
            <a:off x="8032420" y="1096771"/>
            <a:ext cx="3919838" cy="461665"/>
          </a:xfrm>
          <a:prstGeom prst="rect">
            <a:avLst/>
          </a:prstGeom>
          <a:noFill/>
        </p:spPr>
        <p:txBody>
          <a:bodyPr wrap="square" rtlCol="0">
            <a:spAutoFit/>
          </a:bodyPr>
          <a:lstStyle/>
          <a:p>
            <a:pPr algn="ctr"/>
            <a:r>
              <a:rPr lang="en-US" sz="2400" dirty="0"/>
              <a:t>MS = $6,939 </a:t>
            </a:r>
          </a:p>
        </p:txBody>
      </p:sp>
    </p:spTree>
    <p:extLst>
      <p:ext uri="{BB962C8B-B14F-4D97-AF65-F5344CB8AC3E}">
        <p14:creationId xmlns:p14="http://schemas.microsoft.com/office/powerpoint/2010/main" val="3195706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653" y="-157077"/>
            <a:ext cx="6544221" cy="6886838"/>
          </a:xfrm>
          <a:prstGeom prst="rect">
            <a:avLst/>
          </a:prstGeom>
        </p:spPr>
      </p:pic>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0" y="171083"/>
            <a:ext cx="5465566" cy="5750215"/>
          </a:xfrm>
        </p:spPr>
        <p:txBody>
          <a:bodyPr>
            <a:normAutofit fontScale="90000"/>
          </a:bodyPr>
          <a:lstStyle/>
          <a:p>
            <a:r>
              <a:rPr lang="en-US" sz="4000" b="1" dirty="0"/>
              <a:t>3. Do poor/minority students get their share? </a:t>
            </a:r>
            <a:r>
              <a:rPr lang="en-US" sz="2900" dirty="0"/>
              <a:t>Group schools by percent poverty and/or percent minority. Among elementary schools, does the district allocate the less/same/or more of its state/local dollars to its schools with more students in poverty?  More students of color? Why?  How about across middle and high schools?  Note that federal funds are intended to be layered on top of an equitable allocation of state/local funds.</a:t>
            </a:r>
            <a:r>
              <a:rPr lang="en-US" sz="900" dirty="0"/>
              <a:t/>
            </a:r>
            <a:br>
              <a:rPr lang="en-US" sz="900" dirty="0"/>
            </a:br>
            <a:r>
              <a:rPr lang="en-US" sz="900" dirty="0"/>
              <a:t> </a:t>
            </a:r>
            <a:br>
              <a:rPr lang="en-US" sz="900" dirty="0"/>
            </a:br>
            <a:r>
              <a:rPr lang="en-US" sz="2000" dirty="0"/>
              <a:t>Example from </a:t>
            </a:r>
            <a:r>
              <a:rPr lang="en-US" sz="2000" i="1" dirty="0"/>
              <a:t>Beyond teacher Reassignments. Better Ways Teachers Can Remedy Salary Inequities Across Schools, </a:t>
            </a:r>
            <a:r>
              <a:rPr lang="en-US" sz="2000" dirty="0" err="1"/>
              <a:t>Roza</a:t>
            </a:r>
            <a:r>
              <a:rPr lang="en-US" sz="2000" dirty="0"/>
              <a:t> and </a:t>
            </a:r>
            <a:r>
              <a:rPr lang="en-US" sz="2000" dirty="0" err="1"/>
              <a:t>Yatsko</a:t>
            </a:r>
            <a:r>
              <a:rPr lang="en-US" sz="2000" dirty="0"/>
              <a:t>, 2010.</a:t>
            </a:r>
            <a:endParaRPr lang="en-US" sz="32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7" name="Rectangle 6">
            <a:extLst>
              <a:ext uri="{FF2B5EF4-FFF2-40B4-BE49-F238E27FC236}">
                <a16:creationId xmlns:a16="http://schemas.microsoft.com/office/drawing/2014/main" xmlns="" id="{FD391E54-5F83-7E44-A205-7B542A00DF2A}"/>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dunomics_LOGO_E Only_White.eps">
            <a:extLst>
              <a:ext uri="{FF2B5EF4-FFF2-40B4-BE49-F238E27FC236}">
                <a16:creationId xmlns:a16="http://schemas.microsoft.com/office/drawing/2014/main" xmlns="" id="{7716183D-1254-E948-B709-D8252FE89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
        <p:nvSpPr>
          <p:cNvPr id="17" name="Title 1">
            <a:extLst>
              <a:ext uri="{FF2B5EF4-FFF2-40B4-BE49-F238E27FC236}">
                <a16:creationId xmlns:a16="http://schemas.microsoft.com/office/drawing/2014/main" xmlns="" id="{1260D86F-A1F6-5B42-B8BB-71044A4C0D98}"/>
              </a:ext>
            </a:extLst>
          </p:cNvPr>
          <p:cNvSpPr txBox="1">
            <a:spLocks/>
          </p:cNvSpPr>
          <p:nvPr/>
        </p:nvSpPr>
        <p:spPr>
          <a:xfrm>
            <a:off x="4839629" y="10689"/>
            <a:ext cx="4460488" cy="96885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Comparison of school level funds in Austin ISD, 2004, arrayed by poverty quartile.</a:t>
            </a:r>
          </a:p>
        </p:txBody>
      </p:sp>
    </p:spTree>
    <p:extLst>
      <p:ext uri="{BB962C8B-B14F-4D97-AF65-F5344CB8AC3E}">
        <p14:creationId xmlns:p14="http://schemas.microsoft.com/office/powerpoint/2010/main" val="1815222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0" y="171083"/>
            <a:ext cx="3434576" cy="5750215"/>
          </a:xfrm>
        </p:spPr>
        <p:txBody>
          <a:bodyPr>
            <a:normAutofit/>
          </a:bodyPr>
          <a:lstStyle/>
          <a:p>
            <a:r>
              <a:rPr lang="en-US" sz="4000" b="1" dirty="0"/>
              <a:t>3. (cont.) Do poor/minority students get their share? </a:t>
            </a:r>
            <a:r>
              <a:rPr lang="en-US" sz="900" dirty="0"/>
              <a:t/>
            </a:r>
            <a:br>
              <a:rPr lang="en-US" sz="900" dirty="0"/>
            </a:br>
            <a:r>
              <a:rPr lang="en-US" sz="900" dirty="0"/>
              <a:t> </a:t>
            </a:r>
            <a:br>
              <a:rPr lang="en-US" sz="900" dirty="0"/>
            </a:br>
            <a:r>
              <a:rPr lang="en-US" sz="2000" dirty="0"/>
              <a:t>Example from a California district, computations by Edunomics Lab.</a:t>
            </a:r>
            <a:endParaRPr lang="en-US" sz="32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7" name="Rectangle 6">
            <a:extLst>
              <a:ext uri="{FF2B5EF4-FFF2-40B4-BE49-F238E27FC236}">
                <a16:creationId xmlns:a16="http://schemas.microsoft.com/office/drawing/2014/main" xmlns="" id="{FD391E54-5F83-7E44-A205-7B542A00DF2A}"/>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Edunomics_LOGO_E Only_White.eps">
            <a:extLst>
              <a:ext uri="{FF2B5EF4-FFF2-40B4-BE49-F238E27FC236}">
                <a16:creationId xmlns:a16="http://schemas.microsoft.com/office/drawing/2014/main" xmlns="" id="{7716183D-1254-E948-B709-D8252FE89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656905467"/>
              </p:ext>
            </p:extLst>
          </p:nvPr>
        </p:nvGraphicFramePr>
        <p:xfrm>
          <a:off x="3144644" y="1"/>
          <a:ext cx="9047356" cy="5921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xmlns="" id="{470D1312-793B-2842-A9E6-BD4AA7F21A54}"/>
              </a:ext>
            </a:extLst>
          </p:cNvPr>
          <p:cNvSpPr txBox="1"/>
          <p:nvPr/>
        </p:nvSpPr>
        <p:spPr>
          <a:xfrm>
            <a:off x="3061009" y="160394"/>
            <a:ext cx="3841005" cy="830997"/>
          </a:xfrm>
          <a:prstGeom prst="rect">
            <a:avLst/>
          </a:prstGeom>
          <a:noFill/>
        </p:spPr>
        <p:txBody>
          <a:bodyPr wrap="square" rtlCol="0">
            <a:spAutoFit/>
          </a:bodyPr>
          <a:lstStyle/>
          <a:p>
            <a:pPr algn="ctr"/>
            <a:r>
              <a:rPr lang="en-US" sz="2400" b="1" dirty="0"/>
              <a:t>%FRL = 10%</a:t>
            </a:r>
          </a:p>
          <a:p>
            <a:pPr algn="ctr"/>
            <a:r>
              <a:rPr lang="en-US" sz="2400" b="1" dirty="0" err="1"/>
              <a:t>Avg</a:t>
            </a:r>
            <a:r>
              <a:rPr lang="en-US" sz="2400" b="1" dirty="0"/>
              <a:t> = $9,884 </a:t>
            </a:r>
          </a:p>
        </p:txBody>
      </p:sp>
      <p:sp>
        <p:nvSpPr>
          <p:cNvPr id="13" name="Left Brace 12"/>
          <p:cNvSpPr/>
          <p:nvPr/>
        </p:nvSpPr>
        <p:spPr>
          <a:xfrm rot="5400000">
            <a:off x="4688458" y="323268"/>
            <a:ext cx="586104" cy="1922353"/>
          </a:xfrm>
          <a:prstGeom prst="leftBrace">
            <a:avLst>
              <a:gd name="adj1" fmla="val 8333"/>
              <a:gd name="adj2" fmla="val 474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rot="5400000">
            <a:off x="10754449" y="469453"/>
            <a:ext cx="718016" cy="1761893"/>
          </a:xfrm>
          <a:prstGeom prst="leftBrace">
            <a:avLst>
              <a:gd name="adj1" fmla="val 8333"/>
              <a:gd name="adj2" fmla="val 474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xmlns="" id="{470D1312-793B-2842-A9E6-BD4AA7F21A54}"/>
              </a:ext>
            </a:extLst>
          </p:cNvPr>
          <p:cNvSpPr txBox="1"/>
          <p:nvPr/>
        </p:nvSpPr>
        <p:spPr>
          <a:xfrm>
            <a:off x="9192954" y="108894"/>
            <a:ext cx="3841005" cy="830997"/>
          </a:xfrm>
          <a:prstGeom prst="rect">
            <a:avLst/>
          </a:prstGeom>
          <a:noFill/>
        </p:spPr>
        <p:txBody>
          <a:bodyPr wrap="square" rtlCol="0">
            <a:spAutoFit/>
          </a:bodyPr>
          <a:lstStyle/>
          <a:p>
            <a:pPr algn="ctr"/>
            <a:r>
              <a:rPr lang="en-US" sz="2400" b="1" dirty="0"/>
              <a:t>%FRL = 86%</a:t>
            </a:r>
          </a:p>
          <a:p>
            <a:pPr algn="ctr"/>
            <a:r>
              <a:rPr lang="en-US" sz="2400" b="1" dirty="0" err="1"/>
              <a:t>Avg</a:t>
            </a:r>
            <a:r>
              <a:rPr lang="en-US" sz="2400" b="1" dirty="0"/>
              <a:t> = $10,240 </a:t>
            </a:r>
          </a:p>
        </p:txBody>
      </p:sp>
    </p:spTree>
    <p:extLst>
      <p:ext uri="{BB962C8B-B14F-4D97-AF65-F5344CB8AC3E}">
        <p14:creationId xmlns:p14="http://schemas.microsoft.com/office/powerpoint/2010/main" val="1941601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2D0CF0A-A9CD-1145-8B5D-C70D5EF45505}"/>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12095" y="48086"/>
            <a:ext cx="5465566" cy="5750215"/>
          </a:xfrm>
        </p:spPr>
        <p:txBody>
          <a:bodyPr>
            <a:normAutofit fontScale="90000"/>
          </a:bodyPr>
          <a:lstStyle/>
          <a:p>
            <a:r>
              <a:rPr lang="en-US" b="1" dirty="0"/>
              <a:t>4. Does the district spend fairly across regions or school types?</a:t>
            </a:r>
            <a:r>
              <a:rPr lang="en-US" dirty="0"/>
              <a:t> </a:t>
            </a:r>
            <a:r>
              <a:rPr lang="en-US" sz="4000" dirty="0"/>
              <a:t>If the district has any obvious regions or school types, is spending fair across groups?</a:t>
            </a:r>
            <a:br>
              <a:rPr lang="en-US" sz="4000" dirty="0"/>
            </a:br>
            <a:r>
              <a:rPr lang="en-US" sz="3600" dirty="0"/>
              <a:t/>
            </a:r>
            <a:br>
              <a:rPr lang="en-US" sz="3600" dirty="0"/>
            </a:br>
            <a:r>
              <a:rPr lang="en-US" sz="3600" dirty="0"/>
              <a:t/>
            </a:r>
            <a:br>
              <a:rPr lang="en-US" sz="3600" dirty="0"/>
            </a:br>
            <a:r>
              <a:rPr lang="en-US" sz="900" dirty="0"/>
              <a:t/>
            </a:r>
            <a:br>
              <a:rPr lang="en-US" sz="900" dirty="0"/>
            </a:br>
            <a:r>
              <a:rPr lang="en-US" sz="900" dirty="0"/>
              <a:t> </a:t>
            </a:r>
            <a:br>
              <a:rPr lang="en-US" sz="900" dirty="0"/>
            </a:br>
            <a:r>
              <a:rPr lang="en-US" sz="2000" dirty="0"/>
              <a:t>Example from </a:t>
            </a:r>
            <a:r>
              <a:rPr lang="en-US" sz="2000" i="1" dirty="0"/>
              <a:t>Catalyst Chicago: How much is this child worth? </a:t>
            </a:r>
            <a:r>
              <a:rPr lang="en-US" sz="2000" dirty="0"/>
              <a:t>Feb. 2005.</a:t>
            </a:r>
            <a:r>
              <a:rPr lang="en-US" sz="2700" dirty="0"/>
              <a:t/>
            </a:r>
            <a:br>
              <a:rPr lang="en-US" sz="2700" dirty="0"/>
            </a:br>
            <a:endParaRPr lang="en-US" sz="32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674" y="48086"/>
            <a:ext cx="5839326" cy="6604000"/>
          </a:xfrm>
          <a:prstGeom prst="rect">
            <a:avLst/>
          </a:prstGeom>
        </p:spPr>
      </p:pic>
      <p:sp>
        <p:nvSpPr>
          <p:cNvPr id="11" name="TextBox 10"/>
          <p:cNvSpPr txBox="1"/>
          <p:nvPr/>
        </p:nvSpPr>
        <p:spPr>
          <a:xfrm>
            <a:off x="6723686" y="3266515"/>
            <a:ext cx="3258514" cy="415498"/>
          </a:xfrm>
          <a:prstGeom prst="rect">
            <a:avLst/>
          </a:prstGeom>
          <a:solidFill>
            <a:srgbClr val="BEA397"/>
          </a:solidFill>
        </p:spPr>
        <p:txBody>
          <a:bodyPr wrap="square" rtlCol="0">
            <a:spAutoFit/>
          </a:bodyPr>
          <a:lstStyle/>
          <a:p>
            <a:r>
              <a:rPr lang="en-US" sz="2100" b="1" dirty="0">
                <a:solidFill>
                  <a:schemeClr val="bg1"/>
                </a:solidFill>
                <a:latin typeface="Beirut" charset="-78"/>
                <a:ea typeface="Beirut" charset="-78"/>
                <a:cs typeface="Beirut" charset="-78"/>
              </a:rPr>
              <a:t>Lakefront schools</a:t>
            </a:r>
          </a:p>
        </p:txBody>
      </p:sp>
    </p:spTree>
    <p:extLst>
      <p:ext uri="{BB962C8B-B14F-4D97-AF65-F5344CB8AC3E}">
        <p14:creationId xmlns:p14="http://schemas.microsoft.com/office/powerpoint/2010/main" val="1946440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F173C75-9942-B949-AA9F-DFDD7BE2D5A5}"/>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653" y="-157077"/>
            <a:ext cx="6544221" cy="6886838"/>
          </a:xfrm>
          <a:prstGeom prst="rect">
            <a:avLst/>
          </a:prstGeom>
        </p:spPr>
      </p:pic>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12095" y="48086"/>
            <a:ext cx="5465566" cy="5750215"/>
          </a:xfrm>
        </p:spPr>
        <p:txBody>
          <a:bodyPr>
            <a:normAutofit/>
          </a:bodyPr>
          <a:lstStyle/>
          <a:p>
            <a:r>
              <a:rPr lang="en-US" sz="4000" b="1" dirty="0"/>
              <a:t>5. Are uneven teacher salaries a concerning factor? </a:t>
            </a:r>
            <a:r>
              <a:rPr lang="en-US" sz="3600" dirty="0"/>
              <a:t>Do teacher salary differences drive any of the patterns identified in #3?</a:t>
            </a:r>
            <a:br>
              <a:rPr lang="en-US" sz="3600" dirty="0"/>
            </a:br>
            <a:r>
              <a:rPr lang="en-US" sz="3600" dirty="0"/>
              <a:t/>
            </a:r>
            <a:br>
              <a:rPr lang="en-US" sz="3600" dirty="0"/>
            </a:br>
            <a:r>
              <a:rPr lang="en-US" sz="900" dirty="0"/>
              <a:t/>
            </a:r>
            <a:br>
              <a:rPr lang="en-US" sz="900" dirty="0"/>
            </a:br>
            <a:r>
              <a:rPr lang="en-US" sz="900" dirty="0"/>
              <a:t> </a:t>
            </a:r>
            <a:br>
              <a:rPr lang="en-US" sz="900" dirty="0"/>
            </a:br>
            <a:r>
              <a:rPr lang="en-US" sz="2000" dirty="0"/>
              <a:t>Example from </a:t>
            </a:r>
            <a:r>
              <a:rPr lang="en-US" sz="2000" i="1" dirty="0"/>
              <a:t>Beyond teacher Reassignments. Better Ways Teachers Can Remedy Salary Inequities Across Schools, </a:t>
            </a:r>
            <a:r>
              <a:rPr lang="en-US" sz="2000" dirty="0" err="1"/>
              <a:t>Roza</a:t>
            </a:r>
            <a:r>
              <a:rPr lang="en-US" sz="2000" dirty="0"/>
              <a:t> and </a:t>
            </a:r>
            <a:r>
              <a:rPr lang="en-US" sz="2000" dirty="0" err="1"/>
              <a:t>Yatsko</a:t>
            </a:r>
            <a:r>
              <a:rPr lang="en-US" sz="2000" dirty="0"/>
              <a:t>, 2010.</a:t>
            </a:r>
            <a:r>
              <a:rPr lang="en-US" sz="2700" dirty="0"/>
              <a:t/>
            </a:r>
            <a:br>
              <a:rPr lang="en-US" sz="2700" dirty="0"/>
            </a:br>
            <a:endParaRPr lang="en-US" sz="32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17" name="Title 1">
            <a:extLst>
              <a:ext uri="{FF2B5EF4-FFF2-40B4-BE49-F238E27FC236}">
                <a16:creationId xmlns:a16="http://schemas.microsoft.com/office/drawing/2014/main" xmlns="" id="{1260D86F-A1F6-5B42-B8BB-71044A4C0D98}"/>
              </a:ext>
            </a:extLst>
          </p:cNvPr>
          <p:cNvSpPr txBox="1">
            <a:spLocks/>
          </p:cNvSpPr>
          <p:nvPr/>
        </p:nvSpPr>
        <p:spPr>
          <a:xfrm>
            <a:off x="5372669" y="10689"/>
            <a:ext cx="3602890" cy="96885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Comparison of school level funds </a:t>
            </a:r>
            <a:r>
              <a:rPr lang="en-US" sz="2400"/>
              <a:t>in Austin ISD, 2004.</a:t>
            </a:r>
            <a:endParaRPr lang="en-US" sz="2400" dirty="0"/>
          </a:p>
        </p:txBody>
      </p:sp>
      <p:sp>
        <p:nvSpPr>
          <p:cNvPr id="9" name="Oval 8"/>
          <p:cNvSpPr/>
          <p:nvPr/>
        </p:nvSpPr>
        <p:spPr>
          <a:xfrm>
            <a:off x="7174114" y="5798302"/>
            <a:ext cx="1103612" cy="642242"/>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799667" y="5798302"/>
            <a:ext cx="991280" cy="642242"/>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89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DBC434-24A7-F44C-A274-DA058FA41612}"/>
              </a:ext>
            </a:extLst>
          </p:cNvPr>
          <p:cNvSpPr>
            <a:spLocks noGrp="1"/>
          </p:cNvSpPr>
          <p:nvPr>
            <p:ph type="title"/>
          </p:nvPr>
        </p:nvSpPr>
        <p:spPr>
          <a:xfrm>
            <a:off x="12095" y="48086"/>
            <a:ext cx="5465566" cy="5750215"/>
          </a:xfrm>
        </p:spPr>
        <p:txBody>
          <a:bodyPr>
            <a:normAutofit/>
          </a:bodyPr>
          <a:lstStyle/>
          <a:p>
            <a:r>
              <a:rPr lang="en-US" sz="4000" b="1" dirty="0"/>
              <a:t>6.</a:t>
            </a:r>
            <a:r>
              <a:rPr lang="en-US" sz="3600" b="1" dirty="0"/>
              <a:t> How much is managed centrally</a:t>
            </a:r>
            <a:r>
              <a:rPr lang="en-US" sz="3600" dirty="0"/>
              <a:t>?  What percentage of an average school’s resources is attributed to the site’s share of central?  Does that seem high?</a:t>
            </a:r>
            <a:br>
              <a:rPr lang="en-US" sz="3600" dirty="0"/>
            </a:br>
            <a:r>
              <a:rPr lang="en-US" sz="3600" dirty="0"/>
              <a:t/>
            </a:r>
            <a:br>
              <a:rPr lang="en-US" sz="3600" dirty="0"/>
            </a:br>
            <a:r>
              <a:rPr lang="en-US" sz="3600" dirty="0"/>
              <a:t/>
            </a:r>
            <a:br>
              <a:rPr lang="en-US" sz="3600" dirty="0"/>
            </a:br>
            <a:r>
              <a:rPr lang="en-US" sz="900" dirty="0"/>
              <a:t/>
            </a:r>
            <a:br>
              <a:rPr lang="en-US" sz="900" dirty="0"/>
            </a:br>
            <a:r>
              <a:rPr lang="en-US" sz="900" dirty="0"/>
              <a:t> </a:t>
            </a:r>
            <a:br>
              <a:rPr lang="en-US" sz="900" dirty="0"/>
            </a:br>
            <a:r>
              <a:rPr lang="en-US" sz="2000" dirty="0"/>
              <a:t>Examples from a MS district and a CA district, computations by Edunomics Lab. </a:t>
            </a:r>
            <a:r>
              <a:rPr lang="en-US" sz="2700" dirty="0"/>
              <a:t/>
            </a:r>
            <a:br>
              <a:rPr lang="en-US" sz="2700" dirty="0"/>
            </a:br>
            <a:endParaRPr lang="en-US" sz="3200" dirty="0"/>
          </a:p>
        </p:txBody>
      </p:sp>
      <p:sp>
        <p:nvSpPr>
          <p:cNvPr id="5" name="Rectangle 4">
            <a:extLst>
              <a:ext uri="{FF2B5EF4-FFF2-40B4-BE49-F238E27FC236}">
                <a16:creationId xmlns:a16="http://schemas.microsoft.com/office/drawing/2014/main" xmlns="" id="{CADFC639-D8CE-5C41-9679-5A81FCEBA84B}"/>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D5C6561-7FA9-924A-B528-C0C1878824B3}"/>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3" name="TextBox 2">
            <a:extLst>
              <a:ext uri="{FF2B5EF4-FFF2-40B4-BE49-F238E27FC236}">
                <a16:creationId xmlns:a16="http://schemas.microsoft.com/office/drawing/2014/main" xmlns="" id="{7B329574-102A-7140-9CBE-BB92AA0F3AF6}"/>
              </a:ext>
            </a:extLst>
          </p:cNvPr>
          <p:cNvSpPr txBox="1"/>
          <p:nvPr/>
        </p:nvSpPr>
        <p:spPr>
          <a:xfrm>
            <a:off x="9581071" y="332326"/>
            <a:ext cx="2946987" cy="461665"/>
          </a:xfrm>
          <a:prstGeom prst="rect">
            <a:avLst/>
          </a:prstGeom>
          <a:noFill/>
        </p:spPr>
        <p:txBody>
          <a:bodyPr wrap="square" rtlCol="0">
            <a:spAutoFit/>
          </a:bodyPr>
          <a:lstStyle/>
          <a:p>
            <a:r>
              <a:rPr lang="en-US" sz="2400" b="1" dirty="0" smtClean="0"/>
              <a:t>Central </a:t>
            </a:r>
            <a:r>
              <a:rPr lang="en-US" sz="2400" b="1" dirty="0" err="1" smtClean="0"/>
              <a:t>avg</a:t>
            </a:r>
            <a:r>
              <a:rPr lang="en-US" sz="2400" b="1" dirty="0" smtClean="0"/>
              <a:t> = </a:t>
            </a:r>
            <a:r>
              <a:rPr lang="en-US" sz="2400" b="1" dirty="0" smtClean="0"/>
              <a:t>23</a:t>
            </a:r>
            <a:r>
              <a:rPr lang="en-US" sz="2400" b="1" dirty="0"/>
              <a:t>%</a:t>
            </a:r>
          </a:p>
        </p:txBody>
      </p:sp>
      <p:sp>
        <p:nvSpPr>
          <p:cNvPr id="8" name="TextBox 7">
            <a:extLst>
              <a:ext uri="{FF2B5EF4-FFF2-40B4-BE49-F238E27FC236}">
                <a16:creationId xmlns:a16="http://schemas.microsoft.com/office/drawing/2014/main" xmlns="" id="{F7F4AC8B-A40D-5B4D-96E4-5DBB2268A385}"/>
              </a:ext>
            </a:extLst>
          </p:cNvPr>
          <p:cNvSpPr txBox="1"/>
          <p:nvPr/>
        </p:nvSpPr>
        <p:spPr>
          <a:xfrm>
            <a:off x="6096000" y="332327"/>
            <a:ext cx="3071003" cy="461665"/>
          </a:xfrm>
          <a:prstGeom prst="rect">
            <a:avLst/>
          </a:prstGeom>
          <a:noFill/>
        </p:spPr>
        <p:txBody>
          <a:bodyPr wrap="square" rtlCol="0">
            <a:spAutoFit/>
          </a:bodyPr>
          <a:lstStyle/>
          <a:p>
            <a:r>
              <a:rPr lang="en-US" sz="2400" b="1" dirty="0" smtClean="0"/>
              <a:t>Central </a:t>
            </a:r>
            <a:r>
              <a:rPr lang="en-US" sz="2400" b="1" dirty="0" err="1" smtClean="0"/>
              <a:t>Avg</a:t>
            </a:r>
            <a:r>
              <a:rPr lang="en-US" sz="2400" b="1" dirty="0" smtClean="0"/>
              <a:t> = 53</a:t>
            </a:r>
            <a:r>
              <a:rPr lang="en-US" sz="2400" b="1" dirty="0"/>
              <a:t>%</a:t>
            </a:r>
          </a:p>
        </p:txBody>
      </p:sp>
      <p:sp>
        <p:nvSpPr>
          <p:cNvPr id="9" name="Rectangle 8">
            <a:extLst>
              <a:ext uri="{FF2B5EF4-FFF2-40B4-BE49-F238E27FC236}">
                <a16:creationId xmlns:a16="http://schemas.microsoft.com/office/drawing/2014/main" xmlns="" id="{59297186-2057-8242-97FC-DDA8A230C51B}"/>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 name="Chart 9">
            <a:extLst>
              <a:ext uri="{FF2B5EF4-FFF2-40B4-BE49-F238E27FC236}">
                <a16:creationId xmlns:a16="http://schemas.microsoft.com/office/drawing/2014/main" xmlns="" id="{BE9B3EAA-8FE7-DC4B-A48D-2FA893A84BD3}"/>
              </a:ext>
            </a:extLst>
          </p:cNvPr>
          <p:cNvGraphicFramePr>
            <a:graphicFrameLocks/>
          </p:cNvGraphicFramePr>
          <p:nvPr>
            <p:extLst>
              <p:ext uri="{D42A27DB-BD31-4B8C-83A1-F6EECF244321}">
                <p14:modId xmlns:p14="http://schemas.microsoft.com/office/powerpoint/2010/main" val="1396731780"/>
              </p:ext>
            </p:extLst>
          </p:nvPr>
        </p:nvGraphicFramePr>
        <p:xfrm>
          <a:off x="5003321" y="638355"/>
          <a:ext cx="7188679" cy="5696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8843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A85F9680-E4F0-594C-B90C-3F26DD7814A3}"/>
              </a:ext>
            </a:extLst>
          </p:cNvPr>
          <p:cNvGraphicFramePr>
            <a:graphicFrameLocks/>
          </p:cNvGraphicFramePr>
          <p:nvPr>
            <p:extLst>
              <p:ext uri="{D42A27DB-BD31-4B8C-83A1-F6EECF244321}">
                <p14:modId xmlns:p14="http://schemas.microsoft.com/office/powerpoint/2010/main" val="2862285342"/>
              </p:ext>
            </p:extLst>
          </p:nvPr>
        </p:nvGraphicFramePr>
        <p:xfrm>
          <a:off x="3048415" y="963959"/>
          <a:ext cx="9584172" cy="696439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xmlns="" id="{BC233DF5-13F2-2D4B-B8E1-9C15EC44BE77}"/>
              </a:ext>
            </a:extLst>
          </p:cNvPr>
          <p:cNvSpPr>
            <a:spLocks noGrp="1"/>
          </p:cNvSpPr>
          <p:nvPr>
            <p:ph type="title"/>
          </p:nvPr>
        </p:nvSpPr>
        <p:spPr>
          <a:xfrm>
            <a:off x="4381637" y="3329247"/>
            <a:ext cx="6807169" cy="1131241"/>
          </a:xfrm>
          <a:solidFill>
            <a:schemeClr val="bg1"/>
          </a:solidFill>
        </p:spPr>
        <p:txBody>
          <a:bodyPr>
            <a:normAutofit/>
          </a:bodyPr>
          <a:lstStyle/>
          <a:p>
            <a:r>
              <a:rPr lang="en-US" sz="3200" dirty="0"/>
              <a:t>This district spends about $800 pp more on smaller elementary schools.</a:t>
            </a:r>
          </a:p>
        </p:txBody>
      </p:sp>
      <p:sp>
        <p:nvSpPr>
          <p:cNvPr id="22" name="TextBox 21">
            <a:extLst>
              <a:ext uri="{FF2B5EF4-FFF2-40B4-BE49-F238E27FC236}">
                <a16:creationId xmlns:a16="http://schemas.microsoft.com/office/drawing/2014/main" xmlns="" id="{470D1312-793B-2842-A9E6-BD4AA7F21A54}"/>
              </a:ext>
            </a:extLst>
          </p:cNvPr>
          <p:cNvSpPr txBox="1"/>
          <p:nvPr/>
        </p:nvSpPr>
        <p:spPr>
          <a:xfrm>
            <a:off x="3367838" y="103755"/>
            <a:ext cx="2281331" cy="892552"/>
          </a:xfrm>
          <a:prstGeom prst="rect">
            <a:avLst/>
          </a:prstGeom>
          <a:noFill/>
        </p:spPr>
        <p:txBody>
          <a:bodyPr wrap="square" rtlCol="0">
            <a:spAutoFit/>
          </a:bodyPr>
          <a:lstStyle/>
          <a:p>
            <a:pPr algn="ctr"/>
            <a:r>
              <a:rPr lang="en-US" sz="2400" b="1" dirty="0"/>
              <a:t>&lt; 400 </a:t>
            </a:r>
            <a:r>
              <a:rPr lang="en-US" sz="2800" b="1" dirty="0"/>
              <a:t>students</a:t>
            </a:r>
            <a:r>
              <a:rPr lang="en-US" sz="2400" b="1" dirty="0"/>
              <a:t> </a:t>
            </a:r>
            <a:r>
              <a:rPr lang="en-US" sz="2400" b="1" dirty="0" err="1"/>
              <a:t>Avg</a:t>
            </a:r>
            <a:r>
              <a:rPr lang="en-US" sz="2400" b="1" dirty="0"/>
              <a:t> = $10,707 </a:t>
            </a:r>
          </a:p>
        </p:txBody>
      </p:sp>
      <p:sp>
        <p:nvSpPr>
          <p:cNvPr id="23" name="TextBox 22">
            <a:extLst>
              <a:ext uri="{FF2B5EF4-FFF2-40B4-BE49-F238E27FC236}">
                <a16:creationId xmlns:a16="http://schemas.microsoft.com/office/drawing/2014/main" xmlns="" id="{2A419738-45C8-BA4B-A819-6EE711E8E237}"/>
              </a:ext>
            </a:extLst>
          </p:cNvPr>
          <p:cNvSpPr txBox="1"/>
          <p:nvPr/>
        </p:nvSpPr>
        <p:spPr>
          <a:xfrm>
            <a:off x="8730662" y="136103"/>
            <a:ext cx="3342807" cy="830997"/>
          </a:xfrm>
          <a:prstGeom prst="rect">
            <a:avLst/>
          </a:prstGeom>
          <a:noFill/>
        </p:spPr>
        <p:txBody>
          <a:bodyPr wrap="square" rtlCol="0">
            <a:spAutoFit/>
          </a:bodyPr>
          <a:lstStyle/>
          <a:p>
            <a:pPr algn="ctr"/>
            <a:r>
              <a:rPr lang="en-US" sz="2400" b="1" dirty="0"/>
              <a:t>&gt; 700 students </a:t>
            </a:r>
          </a:p>
          <a:p>
            <a:pPr algn="ctr"/>
            <a:r>
              <a:rPr lang="en-US" sz="2400" b="1" dirty="0" err="1"/>
              <a:t>Avg</a:t>
            </a:r>
            <a:r>
              <a:rPr lang="en-US" sz="2400" b="1" dirty="0"/>
              <a:t> = $9,848</a:t>
            </a:r>
          </a:p>
        </p:txBody>
      </p:sp>
      <p:sp>
        <p:nvSpPr>
          <p:cNvPr id="3" name="Left Brace 2"/>
          <p:cNvSpPr/>
          <p:nvPr/>
        </p:nvSpPr>
        <p:spPr>
          <a:xfrm rot="5400000">
            <a:off x="3965079" y="667557"/>
            <a:ext cx="484259" cy="1141764"/>
          </a:xfrm>
          <a:prstGeom prst="leftBrace">
            <a:avLst>
              <a:gd name="adj1" fmla="val 8333"/>
              <a:gd name="adj2" fmla="val 474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5400000">
            <a:off x="10129842" y="-435222"/>
            <a:ext cx="544445" cy="3342807"/>
          </a:xfrm>
          <a:prstGeom prst="leftBrace">
            <a:avLst>
              <a:gd name="adj1" fmla="val 8333"/>
              <a:gd name="adj2" fmla="val 4740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a:extLst>
              <a:ext uri="{FF2B5EF4-FFF2-40B4-BE49-F238E27FC236}">
                <a16:creationId xmlns:a16="http://schemas.microsoft.com/office/drawing/2014/main" xmlns="" id="{9ADBC434-24A7-F44C-A274-DA058FA41612}"/>
              </a:ext>
            </a:extLst>
          </p:cNvPr>
          <p:cNvSpPr txBox="1">
            <a:spLocks/>
          </p:cNvSpPr>
          <p:nvPr/>
        </p:nvSpPr>
        <p:spPr>
          <a:xfrm>
            <a:off x="1" y="-85395"/>
            <a:ext cx="2927250" cy="5750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7. Does size matter?  </a:t>
            </a:r>
            <a:r>
              <a:rPr lang="en-US" sz="3200" dirty="0"/>
              <a:t/>
            </a:r>
            <a:br>
              <a:rPr lang="en-US" sz="3200" dirty="0"/>
            </a:br>
            <a:r>
              <a:rPr lang="en-US" sz="3200" dirty="0"/>
              <a:t>Why?</a:t>
            </a:r>
            <a:br>
              <a:rPr lang="en-US" sz="3200" dirty="0"/>
            </a:br>
            <a:r>
              <a:rPr lang="en-US" sz="3200" dirty="0"/>
              <a:t/>
            </a:r>
            <a:br>
              <a:rPr lang="en-US" sz="3200" dirty="0"/>
            </a:br>
            <a:r>
              <a:rPr lang="en-US" sz="2000" dirty="0"/>
              <a:t>Example from a California district, computations by Edunomics Lab.</a:t>
            </a:r>
            <a:r>
              <a:rPr lang="en-US" sz="3200" dirty="0"/>
              <a:t/>
            </a:r>
            <a:br>
              <a:rPr lang="en-US" sz="3200" dirty="0"/>
            </a:br>
            <a:endParaRPr lang="en-US" sz="3200" dirty="0"/>
          </a:p>
        </p:txBody>
      </p:sp>
    </p:spTree>
    <p:extLst>
      <p:ext uri="{BB962C8B-B14F-4D97-AF65-F5344CB8AC3E}">
        <p14:creationId xmlns:p14="http://schemas.microsoft.com/office/powerpoint/2010/main" val="1727589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115F39A-5B49-BF4A-9781-3E67476F9819}"/>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B187146-5C68-BC40-9E9F-3BB5B398D07E}"/>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8" name="Rectangle 7">
            <a:extLst>
              <a:ext uri="{FF2B5EF4-FFF2-40B4-BE49-F238E27FC236}">
                <a16:creationId xmlns:a16="http://schemas.microsoft.com/office/drawing/2014/main" xmlns="" id="{0549C2C5-9F93-1344-8E16-EAF46E637CEC}"/>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Edunomics_LOGO_E Only_White.eps">
            <a:extLst>
              <a:ext uri="{FF2B5EF4-FFF2-40B4-BE49-F238E27FC236}">
                <a16:creationId xmlns:a16="http://schemas.microsoft.com/office/drawing/2014/main" xmlns="" id="{2739223B-216A-584C-A9CE-DBB714C44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pic>
        <p:nvPicPr>
          <p:cNvPr id="13" name="Picture 5" descr="Screen Shot 2016-11-28 at 8.54.18 AM.png">
            <a:extLst>
              <a:ext uri="{FF2B5EF4-FFF2-40B4-BE49-F238E27FC236}">
                <a16:creationId xmlns:a16="http://schemas.microsoft.com/office/drawing/2014/main" xmlns="" id="{1BC407DE-7D4C-384E-B8D3-7A99788894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8837" y="4493651"/>
            <a:ext cx="2171391" cy="1100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ADFBBCE8-9BE3-7B41-AE3F-64BF9E9C4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968" y="4415748"/>
            <a:ext cx="1659467" cy="1493520"/>
          </a:xfrm>
          <a:prstGeom prst="rect">
            <a:avLst/>
          </a:prstGeom>
        </p:spPr>
      </p:pic>
      <p:pic>
        <p:nvPicPr>
          <p:cNvPr id="15" name="Picture 14">
            <a:extLst>
              <a:ext uri="{FF2B5EF4-FFF2-40B4-BE49-F238E27FC236}">
                <a16:creationId xmlns:a16="http://schemas.microsoft.com/office/drawing/2014/main" xmlns="" id="{4C8F0F58-607D-514B-A1CC-7332B01914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1256" y="4540547"/>
            <a:ext cx="2810683" cy="1124273"/>
          </a:xfrm>
          <a:prstGeom prst="rect">
            <a:avLst/>
          </a:prstGeom>
        </p:spPr>
      </p:pic>
      <p:sp>
        <p:nvSpPr>
          <p:cNvPr id="16" name="Title 4">
            <a:extLst>
              <a:ext uri="{FF2B5EF4-FFF2-40B4-BE49-F238E27FC236}">
                <a16:creationId xmlns:a16="http://schemas.microsoft.com/office/drawing/2014/main" xmlns="" id="{38D2A812-BE4E-2A47-90E6-98CBA7F68854}"/>
              </a:ext>
            </a:extLst>
          </p:cNvPr>
          <p:cNvSpPr>
            <a:spLocks noGrp="1"/>
          </p:cNvSpPr>
          <p:nvPr>
            <p:ph type="title"/>
          </p:nvPr>
        </p:nvSpPr>
        <p:spPr>
          <a:xfrm>
            <a:off x="3625361" y="2911610"/>
            <a:ext cx="4941277" cy="1325563"/>
          </a:xfrm>
        </p:spPr>
        <p:txBody>
          <a:bodyPr>
            <a:normAutofit/>
          </a:bodyPr>
          <a:lstStyle/>
          <a:p>
            <a:pPr algn="ctr"/>
            <a:r>
              <a:rPr lang="en-US" sz="2800" b="1" dirty="0" err="1"/>
              <a:t>FiTWiG</a:t>
            </a:r>
            <a:r>
              <a:rPr lang="en-US" sz="2800" b="1" dirty="0"/>
              <a:t> Supporters</a:t>
            </a:r>
          </a:p>
        </p:txBody>
      </p:sp>
      <p:sp>
        <p:nvSpPr>
          <p:cNvPr id="17" name="Content Placeholder 2">
            <a:extLst>
              <a:ext uri="{FF2B5EF4-FFF2-40B4-BE49-F238E27FC236}">
                <a16:creationId xmlns:a16="http://schemas.microsoft.com/office/drawing/2014/main" xmlns="" id="{67D658E8-0C56-2F4F-90FD-121D8DE1F7C8}"/>
              </a:ext>
            </a:extLst>
          </p:cNvPr>
          <p:cNvSpPr txBox="1">
            <a:spLocks/>
          </p:cNvSpPr>
          <p:nvPr/>
        </p:nvSpPr>
        <p:spPr>
          <a:xfrm>
            <a:off x="873960" y="609600"/>
            <a:ext cx="10468690" cy="2878667"/>
          </a:xfrm>
          <a:prstGeom prst="rect">
            <a:avLst/>
          </a:prstGeom>
          <a:ln>
            <a:solidFill>
              <a:schemeClr val="tx1"/>
            </a:solidFill>
          </a:ln>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dirty="0">
                <a:solidFill>
                  <a:schemeClr val="tx1"/>
                </a:solidFill>
              </a:rPr>
              <a:t>Next virtual meeting: July 16, 2018</a:t>
            </a:r>
          </a:p>
          <a:p>
            <a:r>
              <a:rPr lang="en-US" dirty="0">
                <a:solidFill>
                  <a:schemeClr val="tx1"/>
                </a:solidFill>
              </a:rPr>
              <a:t>Topic: TBD, but possibly office hours</a:t>
            </a:r>
          </a:p>
          <a:p>
            <a:endParaRPr lang="en-US" dirty="0">
              <a:solidFill>
                <a:schemeClr val="tx1"/>
              </a:solidFill>
            </a:endParaRPr>
          </a:p>
          <a:p>
            <a:r>
              <a:rPr lang="en-US" dirty="0">
                <a:solidFill>
                  <a:schemeClr val="tx1"/>
                </a:solidFill>
              </a:rPr>
              <a:t>We spaced out the </a:t>
            </a:r>
            <a:r>
              <a:rPr lang="en-US" dirty="0" err="1">
                <a:solidFill>
                  <a:schemeClr val="tx1"/>
                </a:solidFill>
              </a:rPr>
              <a:t>FiTWiG</a:t>
            </a:r>
            <a:r>
              <a:rPr lang="en-US" dirty="0">
                <a:solidFill>
                  <a:schemeClr val="tx1"/>
                </a:solidFill>
              </a:rPr>
              <a:t> meetings for the next month to allow for the capacity to support more one-on-ones, so please do take advantage of that and reach out to us as needed!</a:t>
            </a:r>
            <a:endParaRPr lang="en-US" dirty="0"/>
          </a:p>
          <a:p>
            <a:endParaRPr lang="en-US" dirty="0"/>
          </a:p>
          <a:p>
            <a:pPr algn="ctr"/>
            <a:r>
              <a:rPr lang="en-US" dirty="0">
                <a:solidFill>
                  <a:schemeClr val="tx1"/>
                </a:solidFill>
              </a:rPr>
              <a:t>See you at STATS DC July 25-27!</a:t>
            </a:r>
          </a:p>
          <a:p>
            <a:pPr marL="4171950" lvl="8" indent="-514350">
              <a:buFont typeface="+mj-lt"/>
              <a:buAutoNum type="arabicPeriod"/>
            </a:pPr>
            <a:endParaRPr lang="en-US" sz="1400" dirty="0"/>
          </a:p>
        </p:txBody>
      </p:sp>
    </p:spTree>
    <p:extLst>
      <p:ext uri="{BB962C8B-B14F-4D97-AF65-F5344CB8AC3E}">
        <p14:creationId xmlns:p14="http://schemas.microsoft.com/office/powerpoint/2010/main" val="4174184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F9625-53C8-9043-89A4-3EA621128FE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C95000E2-58C6-FA45-ABBB-C9F6E71AFD49}"/>
              </a:ext>
            </a:extLst>
          </p:cNvPr>
          <p:cNvSpPr>
            <a:spLocks noGrp="1"/>
          </p:cNvSpPr>
          <p:nvPr>
            <p:ph idx="1"/>
          </p:nvPr>
        </p:nvSpPr>
        <p:spPr>
          <a:xfrm>
            <a:off x="838200" y="1825625"/>
            <a:ext cx="10014679" cy="3448740"/>
          </a:xfrm>
        </p:spPr>
        <p:txBody>
          <a:bodyPr/>
          <a:lstStyle/>
          <a:p>
            <a:pPr marL="514350" indent="-514350">
              <a:buFont typeface="+mj-lt"/>
              <a:buAutoNum type="arabicPeriod"/>
            </a:pPr>
            <a:r>
              <a:rPr lang="en-US" dirty="0"/>
              <a:t>CCSSO Handbook update</a:t>
            </a:r>
          </a:p>
          <a:p>
            <a:pPr marL="514350" indent="-514350">
              <a:buFont typeface="+mj-lt"/>
              <a:buAutoNum type="arabicPeriod"/>
            </a:pPr>
            <a:r>
              <a:rPr lang="en-US" dirty="0"/>
              <a:t>Equity analysis districts can do now.</a:t>
            </a:r>
            <a:endParaRPr lang="en-US" dirty="0">
              <a:solidFill>
                <a:srgbClr val="FF0000"/>
              </a:solidFill>
            </a:endParaRPr>
          </a:p>
        </p:txBody>
      </p:sp>
      <p:sp>
        <p:nvSpPr>
          <p:cNvPr id="4" name="Rectangle 3">
            <a:extLst>
              <a:ext uri="{FF2B5EF4-FFF2-40B4-BE49-F238E27FC236}">
                <a16:creationId xmlns:a16="http://schemas.microsoft.com/office/drawing/2014/main" xmlns="" id="{66E95700-15C2-6248-80E8-D87412A39EE6}"/>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5D9BB3E9-E799-AB4F-9ADA-7D4B07591A0D}"/>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3126384A-8398-7C4D-A791-EC234D1A481C}"/>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99F20336-3E6D-2744-8D64-B38C871B5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Tree>
    <p:extLst>
      <p:ext uri="{BB962C8B-B14F-4D97-AF65-F5344CB8AC3E}">
        <p14:creationId xmlns:p14="http://schemas.microsoft.com/office/powerpoint/2010/main" val="805533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99FC2-9433-414F-A359-72D01F92C763}"/>
              </a:ext>
            </a:extLst>
          </p:cNvPr>
          <p:cNvSpPr>
            <a:spLocks noGrp="1"/>
          </p:cNvSpPr>
          <p:nvPr>
            <p:ph type="title"/>
          </p:nvPr>
        </p:nvSpPr>
        <p:spPr/>
        <p:txBody>
          <a:bodyPr/>
          <a:lstStyle/>
          <a:p>
            <a:r>
              <a:rPr lang="en-US" dirty="0"/>
              <a:t>CCSSO Handbook</a:t>
            </a:r>
          </a:p>
        </p:txBody>
      </p:sp>
      <p:sp>
        <p:nvSpPr>
          <p:cNvPr id="3" name="Content Placeholder 2">
            <a:extLst>
              <a:ext uri="{FF2B5EF4-FFF2-40B4-BE49-F238E27FC236}">
                <a16:creationId xmlns:a16="http://schemas.microsoft.com/office/drawing/2014/main" xmlns="" id="{83E7AF40-CEB4-F441-8846-3101E1DE0525}"/>
              </a:ext>
            </a:extLst>
          </p:cNvPr>
          <p:cNvSpPr>
            <a:spLocks noGrp="1"/>
          </p:cNvSpPr>
          <p:nvPr>
            <p:ph idx="1"/>
          </p:nvPr>
        </p:nvSpPr>
        <p:spPr/>
        <p:txBody>
          <a:bodyPr/>
          <a:lstStyle/>
          <a:p>
            <a:r>
              <a:rPr lang="en-US" dirty="0"/>
              <a:t>Distributed to CIOs, CAOs, and communication officers </a:t>
            </a:r>
          </a:p>
          <a:p>
            <a:r>
              <a:rPr lang="en-US" dirty="0"/>
              <a:t>P. 91-92 = inaccurate template for per-pupil spending</a:t>
            </a:r>
          </a:p>
          <a:p>
            <a:r>
              <a:rPr lang="en-US" dirty="0"/>
              <a:t>CCSSO redacted and re-issued the handbook with correction</a:t>
            </a:r>
          </a:p>
          <a:p>
            <a:r>
              <a:rPr lang="en-US" dirty="0"/>
              <a:t>Available via internal communication channels (not public online), but we can share it if you would like it </a:t>
            </a:r>
          </a:p>
        </p:txBody>
      </p:sp>
      <p:sp>
        <p:nvSpPr>
          <p:cNvPr id="4" name="Rectangle 3">
            <a:extLst>
              <a:ext uri="{FF2B5EF4-FFF2-40B4-BE49-F238E27FC236}">
                <a16:creationId xmlns:a16="http://schemas.microsoft.com/office/drawing/2014/main" xmlns="" id="{EB779799-B5FA-3F4E-AAD4-79F153F655FE}"/>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33BF5C9-1DD0-7E4B-8151-8C5B0B74D32A}"/>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5D689E31-5DD4-E240-AE2A-5A59A64D469D}"/>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A780820E-BAC3-F64D-8C98-DB4BD39FD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Tree>
    <p:extLst>
      <p:ext uri="{BB962C8B-B14F-4D97-AF65-F5344CB8AC3E}">
        <p14:creationId xmlns:p14="http://schemas.microsoft.com/office/powerpoint/2010/main" val="1091704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85B0A-7406-A64A-9638-CF8A4B859FD7}"/>
              </a:ext>
            </a:extLst>
          </p:cNvPr>
          <p:cNvSpPr>
            <a:spLocks noGrp="1"/>
          </p:cNvSpPr>
          <p:nvPr>
            <p:ph type="title"/>
          </p:nvPr>
        </p:nvSpPr>
        <p:spPr>
          <a:xfrm>
            <a:off x="0" y="507997"/>
            <a:ext cx="12191999" cy="2852737"/>
          </a:xfrm>
        </p:spPr>
        <p:txBody>
          <a:bodyPr/>
          <a:lstStyle/>
          <a:p>
            <a:pPr algn="ctr"/>
            <a:r>
              <a:rPr lang="en-US" dirty="0"/>
              <a:t>7 Equity Analyses </a:t>
            </a:r>
            <a:br>
              <a:rPr lang="en-US" dirty="0"/>
            </a:br>
            <a:r>
              <a:rPr lang="en-US" dirty="0"/>
              <a:t>Districts Can Do Now</a:t>
            </a:r>
          </a:p>
        </p:txBody>
      </p:sp>
      <p:sp>
        <p:nvSpPr>
          <p:cNvPr id="4" name="Rectangle 3">
            <a:extLst>
              <a:ext uri="{FF2B5EF4-FFF2-40B4-BE49-F238E27FC236}">
                <a16:creationId xmlns:a16="http://schemas.microsoft.com/office/drawing/2014/main" xmlns="" id="{33B364CC-E539-8E40-B3CA-C78B50EDCC95}"/>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16C27C9-8477-824D-A67F-2FA9958B3F72}"/>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BA766E08-1367-E340-8FD6-3DEBFB5D2420}"/>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6522C980-4D93-6249-847B-94C5E4ED4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Tree>
    <p:extLst>
      <p:ext uri="{BB962C8B-B14F-4D97-AF65-F5344CB8AC3E}">
        <p14:creationId xmlns:p14="http://schemas.microsoft.com/office/powerpoint/2010/main" val="388353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0D86F-A1F6-5B42-B8BB-71044A4C0D98}"/>
              </a:ext>
            </a:extLst>
          </p:cNvPr>
          <p:cNvSpPr>
            <a:spLocks noGrp="1"/>
          </p:cNvSpPr>
          <p:nvPr>
            <p:ph type="title"/>
          </p:nvPr>
        </p:nvSpPr>
        <p:spPr>
          <a:xfrm>
            <a:off x="630043" y="-99455"/>
            <a:ext cx="10515600" cy="1325563"/>
          </a:xfrm>
        </p:spPr>
        <p:txBody>
          <a:bodyPr/>
          <a:lstStyle/>
          <a:p>
            <a:r>
              <a:rPr lang="en-US" dirty="0"/>
              <a:t>Why might districts run equity analyses now?</a:t>
            </a:r>
          </a:p>
        </p:txBody>
      </p:sp>
      <p:sp>
        <p:nvSpPr>
          <p:cNvPr id="3" name="Content Placeholder 2">
            <a:extLst>
              <a:ext uri="{FF2B5EF4-FFF2-40B4-BE49-F238E27FC236}">
                <a16:creationId xmlns:a16="http://schemas.microsoft.com/office/drawing/2014/main" xmlns="" id="{C2DE465F-1C0E-834B-94F8-B91E4538B6F7}"/>
              </a:ext>
            </a:extLst>
          </p:cNvPr>
          <p:cNvSpPr>
            <a:spLocks noGrp="1"/>
          </p:cNvSpPr>
          <p:nvPr>
            <p:ph idx="1"/>
          </p:nvPr>
        </p:nvSpPr>
        <p:spPr>
          <a:xfrm>
            <a:off x="838200" y="1421159"/>
            <a:ext cx="10515600" cy="4351338"/>
          </a:xfrm>
        </p:spPr>
        <p:txBody>
          <a:bodyPr/>
          <a:lstStyle/>
          <a:p>
            <a:r>
              <a:rPr lang="en-US" dirty="0"/>
              <a:t>Identify patterns and share with leaders, school board, etc.</a:t>
            </a:r>
          </a:p>
          <a:p>
            <a:endParaRPr lang="en-US" dirty="0"/>
          </a:p>
          <a:p>
            <a:r>
              <a:rPr lang="en-US" dirty="0"/>
              <a:t>Understand factors driving inequities</a:t>
            </a:r>
          </a:p>
          <a:p>
            <a:endParaRPr lang="en-US" dirty="0"/>
          </a:p>
          <a:p>
            <a:r>
              <a:rPr lang="en-US" dirty="0"/>
              <a:t>Media/Advocacy groups likely to run these analyses once data is available </a:t>
            </a:r>
          </a:p>
          <a:p>
            <a:endParaRPr lang="en-US" dirty="0"/>
          </a:p>
          <a:p>
            <a:pPr marL="0" indent="0">
              <a:buNone/>
            </a:pPr>
            <a:r>
              <a:rPr lang="en-US" i="1" dirty="0"/>
              <a:t>=&gt; Some districts may opt to reallocate in 19-20 budget (possibly remedying some inequities)</a:t>
            </a:r>
          </a:p>
          <a:p>
            <a:endParaRPr lang="en-US" dirty="0"/>
          </a:p>
          <a:p>
            <a:endParaRPr lang="en-US" dirty="0"/>
          </a:p>
        </p:txBody>
      </p:sp>
      <p:sp>
        <p:nvSpPr>
          <p:cNvPr id="4" name="Rectangle 3">
            <a:extLst>
              <a:ext uri="{FF2B5EF4-FFF2-40B4-BE49-F238E27FC236}">
                <a16:creationId xmlns:a16="http://schemas.microsoft.com/office/drawing/2014/main" xmlns="" id="{05337ED1-5560-1D46-A511-D354FA7E0727}"/>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7C9938D-1AD0-1047-94D2-1435448439AF}"/>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6F7916A5-AB63-B24A-8455-84703E001123}"/>
              </a:ext>
            </a:extLst>
          </p:cNvPr>
          <p:cNvSpPr/>
          <p:nvPr/>
        </p:nvSpPr>
        <p:spPr>
          <a:xfrm>
            <a:off x="0" y="5921298"/>
            <a:ext cx="12192001" cy="680224"/>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24ED8724-B5CE-5E4E-A513-5463FB20C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Tree>
    <p:extLst>
      <p:ext uri="{BB962C8B-B14F-4D97-AF65-F5344CB8AC3E}">
        <p14:creationId xmlns:p14="http://schemas.microsoft.com/office/powerpoint/2010/main" val="275117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1102DE-EE9F-4B42-A1EB-8329051AE060}"/>
              </a:ext>
            </a:extLst>
          </p:cNvPr>
          <p:cNvPicPr>
            <a:picLocks noChangeAspect="1"/>
          </p:cNvPicPr>
          <p:nvPr/>
        </p:nvPicPr>
        <p:blipFill>
          <a:blip r:embed="rId2"/>
          <a:stretch>
            <a:fillRect/>
          </a:stretch>
        </p:blipFill>
        <p:spPr>
          <a:xfrm>
            <a:off x="5968481" y="1266"/>
            <a:ext cx="4308842" cy="6055670"/>
          </a:xfrm>
          <a:prstGeom prst="rect">
            <a:avLst/>
          </a:prstGeom>
        </p:spPr>
      </p:pic>
      <p:sp>
        <p:nvSpPr>
          <p:cNvPr id="4" name="Rectangle 3">
            <a:extLst>
              <a:ext uri="{FF2B5EF4-FFF2-40B4-BE49-F238E27FC236}">
                <a16:creationId xmlns:a16="http://schemas.microsoft.com/office/drawing/2014/main" xmlns="" id="{23815E11-B355-DC4F-AD12-3D397A30860E}"/>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1D9FE6A-6C0A-E642-B5EA-7591C71EFFF7}"/>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416800B9-578D-D84D-8E5E-D78F9985E72A}"/>
              </a:ext>
            </a:extLst>
          </p:cNvPr>
          <p:cNvSpPr/>
          <p:nvPr/>
        </p:nvSpPr>
        <p:spPr>
          <a:xfrm>
            <a:off x="0" y="6073832"/>
            <a:ext cx="12192001" cy="527690"/>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FB473BAA-3177-CB44-AF68-19DA894DB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
        <p:nvSpPr>
          <p:cNvPr id="9" name="Frame 8">
            <a:extLst>
              <a:ext uri="{FF2B5EF4-FFF2-40B4-BE49-F238E27FC236}">
                <a16:creationId xmlns:a16="http://schemas.microsoft.com/office/drawing/2014/main" xmlns="" id="{8187E2B2-7FAF-A549-8AEC-2E5CEE574C65}"/>
              </a:ext>
            </a:extLst>
          </p:cNvPr>
          <p:cNvSpPr/>
          <p:nvPr/>
        </p:nvSpPr>
        <p:spPr>
          <a:xfrm>
            <a:off x="5968481" y="855705"/>
            <a:ext cx="1205878" cy="3897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xmlns="" id="{B17DF7F5-1654-914A-8235-AF95DC94E3E8}"/>
              </a:ext>
            </a:extLst>
          </p:cNvPr>
          <p:cNvSpPr/>
          <p:nvPr/>
        </p:nvSpPr>
        <p:spPr>
          <a:xfrm>
            <a:off x="5968481" y="1680163"/>
            <a:ext cx="1025996" cy="3209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xmlns="" id="{B60895BB-995F-0242-8090-1F9B1CC8C190}"/>
              </a:ext>
            </a:extLst>
          </p:cNvPr>
          <p:cNvSpPr/>
          <p:nvPr/>
        </p:nvSpPr>
        <p:spPr>
          <a:xfrm>
            <a:off x="5970981" y="1937493"/>
            <a:ext cx="1188388" cy="29730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xmlns="" id="{3F823C3F-7D79-194C-8798-8C03420F8BE5}"/>
              </a:ext>
            </a:extLst>
          </p:cNvPr>
          <p:cNvSpPr/>
          <p:nvPr/>
        </p:nvSpPr>
        <p:spPr>
          <a:xfrm>
            <a:off x="5973480" y="2176860"/>
            <a:ext cx="1320799" cy="3152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xmlns="" id="{41BE3608-E106-6D4B-B117-65DD93FF7408}"/>
              </a:ext>
            </a:extLst>
          </p:cNvPr>
          <p:cNvSpPr/>
          <p:nvPr/>
        </p:nvSpPr>
        <p:spPr>
          <a:xfrm>
            <a:off x="5998461" y="2698416"/>
            <a:ext cx="1025996" cy="25733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xmlns="" id="{3AC19AEA-DEBF-9741-83A3-CDDAB3077661}"/>
              </a:ext>
            </a:extLst>
          </p:cNvPr>
          <p:cNvSpPr/>
          <p:nvPr/>
        </p:nvSpPr>
        <p:spPr>
          <a:xfrm>
            <a:off x="6000961" y="2955745"/>
            <a:ext cx="1188388" cy="29730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xmlns="" id="{3686D035-E298-9C4F-A47F-7EC1F0096F5F}"/>
              </a:ext>
            </a:extLst>
          </p:cNvPr>
          <p:cNvSpPr/>
          <p:nvPr/>
        </p:nvSpPr>
        <p:spPr>
          <a:xfrm>
            <a:off x="6003460" y="3195112"/>
            <a:ext cx="1935397" cy="3214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xmlns="" id="{010CB1CB-76B7-974D-B20F-C343675F37BE}"/>
              </a:ext>
            </a:extLst>
          </p:cNvPr>
          <p:cNvSpPr/>
          <p:nvPr/>
        </p:nvSpPr>
        <p:spPr>
          <a:xfrm>
            <a:off x="6011788" y="3526420"/>
            <a:ext cx="1935397" cy="3214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xmlns="" id="{69AF1B92-4EDB-7344-9661-8072C33890E1}"/>
              </a:ext>
            </a:extLst>
          </p:cNvPr>
          <p:cNvSpPr/>
          <p:nvPr/>
        </p:nvSpPr>
        <p:spPr>
          <a:xfrm>
            <a:off x="5968481" y="4449126"/>
            <a:ext cx="2105288" cy="59627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xmlns="" id="{D31F37C9-FBAF-F640-9885-A7831F18E441}"/>
              </a:ext>
            </a:extLst>
          </p:cNvPr>
          <p:cNvSpPr/>
          <p:nvPr/>
        </p:nvSpPr>
        <p:spPr>
          <a:xfrm>
            <a:off x="5968481" y="5022770"/>
            <a:ext cx="2105288" cy="59627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xmlns="" id="{6C642EDC-DBA2-4644-B5F7-EC69B7FFD9B0}"/>
              </a:ext>
            </a:extLst>
          </p:cNvPr>
          <p:cNvSpPr/>
          <p:nvPr/>
        </p:nvSpPr>
        <p:spPr>
          <a:xfrm>
            <a:off x="5981807" y="5635943"/>
            <a:ext cx="2174449" cy="31121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itle 1">
            <a:extLst>
              <a:ext uri="{FF2B5EF4-FFF2-40B4-BE49-F238E27FC236}">
                <a16:creationId xmlns:a16="http://schemas.microsoft.com/office/drawing/2014/main" xmlns="" id="{F7D85B0A-7406-A64A-9638-CF8A4B859FD7}"/>
              </a:ext>
            </a:extLst>
          </p:cNvPr>
          <p:cNvSpPr txBox="1">
            <a:spLocks/>
          </p:cNvSpPr>
          <p:nvPr/>
        </p:nvSpPr>
        <p:spPr>
          <a:xfrm>
            <a:off x="0" y="95299"/>
            <a:ext cx="5998461" cy="56748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2425" indent="-352425">
              <a:spcAft>
                <a:spcPts val="1800"/>
              </a:spcAft>
              <a:buFont typeface="Arial" charset="0"/>
              <a:buChar char="•"/>
            </a:pPr>
            <a:r>
              <a:rPr lang="en-US" dirty="0"/>
              <a:t>Start with basic info, including what is needed for IFR.</a:t>
            </a:r>
          </a:p>
          <a:p>
            <a:pPr marL="352425" indent="-352425">
              <a:spcAft>
                <a:spcPts val="1800"/>
              </a:spcAft>
              <a:buFont typeface="Arial" charset="0"/>
              <a:buChar char="•"/>
            </a:pPr>
            <a:r>
              <a:rPr lang="en-US" dirty="0"/>
              <a:t>Organize by student demographics, salaries</a:t>
            </a:r>
          </a:p>
          <a:p>
            <a:pPr marL="352425" indent="-352425">
              <a:spcAft>
                <a:spcPts val="1800"/>
              </a:spcAft>
              <a:buFont typeface="Arial" charset="0"/>
              <a:buChar char="•"/>
            </a:pPr>
            <a:r>
              <a:rPr lang="en-US" dirty="0"/>
              <a:t>Compare PPE across schools and groups of schools</a:t>
            </a:r>
          </a:p>
        </p:txBody>
      </p:sp>
    </p:spTree>
    <p:extLst>
      <p:ext uri="{BB962C8B-B14F-4D97-AF65-F5344CB8AC3E}">
        <p14:creationId xmlns:p14="http://schemas.microsoft.com/office/powerpoint/2010/main" val="276730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20649-A912-874D-8080-BA64B6D004CB}"/>
              </a:ext>
            </a:extLst>
          </p:cNvPr>
          <p:cNvSpPr>
            <a:spLocks noGrp="1"/>
          </p:cNvSpPr>
          <p:nvPr>
            <p:ph type="title"/>
          </p:nvPr>
        </p:nvSpPr>
        <p:spPr>
          <a:xfrm>
            <a:off x="0" y="-239966"/>
            <a:ext cx="10515600" cy="1325563"/>
          </a:xfrm>
        </p:spPr>
        <p:txBody>
          <a:bodyPr/>
          <a:lstStyle/>
          <a:p>
            <a:r>
              <a:rPr lang="en-US" dirty="0"/>
              <a:t>Seven equity analyses:</a:t>
            </a:r>
          </a:p>
        </p:txBody>
      </p:sp>
      <p:sp>
        <p:nvSpPr>
          <p:cNvPr id="3" name="Content Placeholder 2">
            <a:extLst>
              <a:ext uri="{FF2B5EF4-FFF2-40B4-BE49-F238E27FC236}">
                <a16:creationId xmlns:a16="http://schemas.microsoft.com/office/drawing/2014/main" xmlns="" id="{000CF944-619E-284B-8789-CA59D402727D}"/>
              </a:ext>
            </a:extLst>
          </p:cNvPr>
          <p:cNvSpPr>
            <a:spLocks noGrp="1"/>
          </p:cNvSpPr>
          <p:nvPr>
            <p:ph idx="1"/>
          </p:nvPr>
        </p:nvSpPr>
        <p:spPr>
          <a:xfrm>
            <a:off x="0" y="1357890"/>
            <a:ext cx="12074913" cy="5166599"/>
          </a:xfrm>
        </p:spPr>
        <p:txBody>
          <a:bodyPr>
            <a:noAutofit/>
          </a:bodyPr>
          <a:lstStyle/>
          <a:p>
            <a:pPr marL="0" indent="0">
              <a:lnSpc>
                <a:spcPct val="120000"/>
              </a:lnSpc>
              <a:spcBef>
                <a:spcPts val="400"/>
              </a:spcBef>
              <a:spcAft>
                <a:spcPts val="600"/>
              </a:spcAft>
              <a:buNone/>
            </a:pPr>
            <a:endParaRPr lang="en-US" sz="200" b="1" dirty="0"/>
          </a:p>
          <a:p>
            <a:pPr marL="304800" indent="-304800">
              <a:lnSpc>
                <a:spcPct val="100000"/>
              </a:lnSpc>
              <a:spcBef>
                <a:spcPts val="0"/>
              </a:spcBef>
              <a:spcAft>
                <a:spcPts val="400"/>
              </a:spcAft>
              <a:buFont typeface="+mj-lt"/>
              <a:buAutoNum type="arabicPeriod"/>
            </a:pPr>
            <a:r>
              <a:rPr lang="en-US" sz="1800" b="1" u="sng" dirty="0"/>
              <a:t>Which schools are outliers? </a:t>
            </a:r>
            <a:r>
              <a:rPr lang="en-US" sz="1800" dirty="0"/>
              <a:t>Array schools from lowest to highest state/local PPE. On which school does the district spend the most per pupil (in state/local funds)?  Least per pupil?  Why? (E.g. what is driving the difference?).  Does PPE at any school stand out as unexpected?</a:t>
            </a:r>
          </a:p>
          <a:p>
            <a:pPr marL="304800" indent="-304800">
              <a:lnSpc>
                <a:spcPct val="100000"/>
              </a:lnSpc>
              <a:spcBef>
                <a:spcPts val="0"/>
              </a:spcBef>
              <a:spcAft>
                <a:spcPts val="400"/>
              </a:spcAft>
              <a:buFont typeface="+mj-lt"/>
              <a:buAutoNum type="arabicPeriod"/>
            </a:pPr>
            <a:r>
              <a:rPr lang="en-US" sz="1800" b="1" u="sng" dirty="0"/>
              <a:t>How does school level matter? </a:t>
            </a:r>
            <a:r>
              <a:rPr lang="en-US" sz="1800" dirty="0"/>
              <a:t>Group schools by level. Does the district spend more on elementary, middle, or high schools?  Why?</a:t>
            </a:r>
          </a:p>
          <a:p>
            <a:pPr marL="304800" indent="-304800">
              <a:lnSpc>
                <a:spcPct val="100000"/>
              </a:lnSpc>
              <a:spcBef>
                <a:spcPts val="0"/>
              </a:spcBef>
              <a:spcAft>
                <a:spcPts val="400"/>
              </a:spcAft>
              <a:buFont typeface="+mj-lt"/>
              <a:buAutoNum type="arabicPeriod"/>
            </a:pPr>
            <a:r>
              <a:rPr lang="en-US" sz="1800" b="1" u="sng" dirty="0"/>
              <a:t>Do poor/minority students get their share? </a:t>
            </a:r>
            <a:r>
              <a:rPr lang="en-US" sz="1800" dirty="0"/>
              <a:t>Group schools by percent poverty and/or percent minority. Among elementary schools, does the district allocate the less/same/or more of its state/local dollars to its schools with more students in poverty?  More students of color? Why?  How about across middle and high schools?  Note that federal funds are intended to be layered on top of an equitable allocation of state/local funds.</a:t>
            </a:r>
          </a:p>
          <a:p>
            <a:pPr marL="304800" indent="-304800">
              <a:lnSpc>
                <a:spcPct val="100000"/>
              </a:lnSpc>
              <a:spcBef>
                <a:spcPts val="0"/>
              </a:spcBef>
              <a:spcAft>
                <a:spcPts val="400"/>
              </a:spcAft>
              <a:buFont typeface="+mj-lt"/>
              <a:buAutoNum type="arabicPeriod"/>
            </a:pPr>
            <a:r>
              <a:rPr lang="en-US" sz="1800" b="1" u="sng" dirty="0"/>
              <a:t>Does the district spend fairly across regions or school types?</a:t>
            </a:r>
            <a:r>
              <a:rPr lang="en-US" sz="1800" dirty="0"/>
              <a:t> If the district has any obvious regions or school types, is spending fair across regions?</a:t>
            </a:r>
          </a:p>
          <a:p>
            <a:pPr marL="304800" indent="-304800">
              <a:lnSpc>
                <a:spcPct val="100000"/>
              </a:lnSpc>
              <a:spcBef>
                <a:spcPts val="0"/>
              </a:spcBef>
              <a:spcAft>
                <a:spcPts val="400"/>
              </a:spcAft>
              <a:buFont typeface="+mj-lt"/>
              <a:buAutoNum type="arabicPeriod"/>
            </a:pPr>
            <a:r>
              <a:rPr lang="en-US" sz="1800" b="1" u="sng" dirty="0"/>
              <a:t>Are uneven teacher salaries a concerning factor? </a:t>
            </a:r>
            <a:r>
              <a:rPr lang="en-US" sz="1800" dirty="0"/>
              <a:t>Do teacher salary differences drive any of the patterns identified in #3?</a:t>
            </a:r>
          </a:p>
          <a:p>
            <a:pPr marL="304800" indent="-304800">
              <a:lnSpc>
                <a:spcPct val="100000"/>
              </a:lnSpc>
              <a:spcBef>
                <a:spcPts val="0"/>
              </a:spcBef>
              <a:spcAft>
                <a:spcPts val="400"/>
              </a:spcAft>
              <a:buFont typeface="+mj-lt"/>
              <a:buAutoNum type="arabicPeriod"/>
            </a:pPr>
            <a:r>
              <a:rPr lang="en-US" sz="1800" b="1" u="sng" dirty="0"/>
              <a:t>How much is managed centrally</a:t>
            </a:r>
            <a:r>
              <a:rPr lang="en-US" sz="1800" dirty="0"/>
              <a:t>?  What percentage of an average school’s resources is attributed to the site’s share of central?  Does that seem high?</a:t>
            </a:r>
          </a:p>
          <a:p>
            <a:pPr marL="304800" indent="-304800">
              <a:lnSpc>
                <a:spcPct val="100000"/>
              </a:lnSpc>
              <a:spcBef>
                <a:spcPts val="0"/>
              </a:spcBef>
              <a:spcAft>
                <a:spcPts val="400"/>
              </a:spcAft>
              <a:buFont typeface="+mj-lt"/>
              <a:buAutoNum type="arabicPeriod"/>
            </a:pPr>
            <a:r>
              <a:rPr lang="en-US" sz="1800" b="1" u="sng" dirty="0"/>
              <a:t>Does size matter</a:t>
            </a:r>
            <a:r>
              <a:rPr lang="en-US" sz="1800" dirty="0"/>
              <a:t>? Does the district spend more/less on smaller schools?  Why?</a:t>
            </a:r>
          </a:p>
        </p:txBody>
      </p:sp>
      <p:sp>
        <p:nvSpPr>
          <p:cNvPr id="4" name="Rectangle 3">
            <a:extLst>
              <a:ext uri="{FF2B5EF4-FFF2-40B4-BE49-F238E27FC236}">
                <a16:creationId xmlns:a16="http://schemas.microsoft.com/office/drawing/2014/main" xmlns="" id="{F58E00F1-8A69-7740-8F5C-F876C59790FC}"/>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F137E5B-41D9-684E-B67E-F2827A7F14D2}"/>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DD0464A1-F03B-B849-8836-98FBD5486187}"/>
              </a:ext>
            </a:extLst>
          </p:cNvPr>
          <p:cNvSpPr/>
          <p:nvPr/>
        </p:nvSpPr>
        <p:spPr>
          <a:xfrm>
            <a:off x="0" y="6056936"/>
            <a:ext cx="12192001" cy="544586"/>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46D98341-B8E6-3444-96A1-F12E04E43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
        <p:nvSpPr>
          <p:cNvPr id="9" name="Title 1">
            <a:extLst>
              <a:ext uri="{FF2B5EF4-FFF2-40B4-BE49-F238E27FC236}">
                <a16:creationId xmlns:a16="http://schemas.microsoft.com/office/drawing/2014/main" xmlns="" id="{D4920649-A912-874D-8080-BA64B6D004CB}"/>
              </a:ext>
            </a:extLst>
          </p:cNvPr>
          <p:cNvSpPr txBox="1">
            <a:spLocks/>
          </p:cNvSpPr>
          <p:nvPr/>
        </p:nvSpPr>
        <p:spPr>
          <a:xfrm>
            <a:off x="0" y="641445"/>
            <a:ext cx="12422459" cy="716445"/>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spcBef>
                <a:spcPts val="400"/>
              </a:spcBef>
              <a:spcAft>
                <a:spcPts val="600"/>
              </a:spcAft>
            </a:pPr>
            <a:r>
              <a:rPr lang="en-US" sz="2600" b="1" dirty="0">
                <a:latin typeface="+mn-lt"/>
              </a:rPr>
              <a:t>Basic premise: If the district allocates more to one school, there is less money for others.</a:t>
            </a:r>
          </a:p>
        </p:txBody>
      </p:sp>
    </p:spTree>
    <p:extLst>
      <p:ext uri="{BB962C8B-B14F-4D97-AF65-F5344CB8AC3E}">
        <p14:creationId xmlns:p14="http://schemas.microsoft.com/office/powerpoint/2010/main" val="10558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692929"/>
            <a:ext cx="2715883" cy="1325563"/>
          </a:xfrm>
        </p:spPr>
        <p:txBody>
          <a:bodyPr>
            <a:normAutofit fontScale="90000"/>
          </a:bodyPr>
          <a:lstStyle/>
          <a:p>
            <a:r>
              <a:rPr lang="en-US" dirty="0" smtClean="0"/>
              <a:t>They start out fairly simple</a:t>
            </a:r>
            <a:r>
              <a:rPr lang="mr-IN" dirty="0" smtClean="0"/>
              <a:t>…</a:t>
            </a:r>
            <a:endParaRPr lang="en-US" dirty="0"/>
          </a:p>
        </p:txBody>
      </p:sp>
      <p:pic>
        <p:nvPicPr>
          <p:cNvPr id="1026" name="Picture 2" descr="https://i-cdn.embed.ly/1/display?key=fd92ebbc52fc43fb98f69e50e7893c13&amp;url=https%3A%2F%2Fi.redd.it%2F44ow70ey1ngy.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403" y="692929"/>
            <a:ext cx="5279366" cy="527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7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0CF944-619E-284B-8789-CA59D402727D}"/>
              </a:ext>
            </a:extLst>
          </p:cNvPr>
          <p:cNvSpPr>
            <a:spLocks noGrp="1"/>
          </p:cNvSpPr>
          <p:nvPr>
            <p:ph idx="1"/>
          </p:nvPr>
        </p:nvSpPr>
        <p:spPr>
          <a:xfrm>
            <a:off x="234175" y="618044"/>
            <a:ext cx="11957825" cy="5166599"/>
          </a:xfrm>
        </p:spPr>
        <p:txBody>
          <a:bodyPr>
            <a:normAutofit/>
          </a:bodyPr>
          <a:lstStyle/>
          <a:p>
            <a:pPr marL="0" indent="0">
              <a:lnSpc>
                <a:spcPct val="120000"/>
              </a:lnSpc>
              <a:spcBef>
                <a:spcPts val="400"/>
              </a:spcBef>
              <a:spcAft>
                <a:spcPts val="600"/>
              </a:spcAft>
              <a:buNone/>
            </a:pPr>
            <a:endParaRPr lang="en-US" sz="2900" b="1" dirty="0"/>
          </a:p>
          <a:p>
            <a:pPr marL="0" indent="0">
              <a:lnSpc>
                <a:spcPct val="120000"/>
              </a:lnSpc>
              <a:spcBef>
                <a:spcPts val="400"/>
              </a:spcBef>
              <a:spcAft>
                <a:spcPts val="600"/>
              </a:spcAft>
              <a:buNone/>
            </a:pPr>
            <a:endParaRPr lang="en-US" sz="2900" dirty="0"/>
          </a:p>
          <a:p>
            <a:pPr marL="0" indent="0">
              <a:lnSpc>
                <a:spcPct val="120000"/>
              </a:lnSpc>
              <a:spcBef>
                <a:spcPts val="400"/>
              </a:spcBef>
              <a:spcAft>
                <a:spcPts val="600"/>
              </a:spcAft>
              <a:buNone/>
            </a:pPr>
            <a:r>
              <a:rPr lang="en-US" sz="2900" dirty="0"/>
              <a:t>Note:  The following are real examples documented in various districts over the years.  They do not represent national averages. In practice, the patterns in each district will vary and in many cases, analysis will not reveal inequities at all.  </a:t>
            </a:r>
          </a:p>
        </p:txBody>
      </p:sp>
      <p:sp>
        <p:nvSpPr>
          <p:cNvPr id="4" name="Rectangle 3">
            <a:extLst>
              <a:ext uri="{FF2B5EF4-FFF2-40B4-BE49-F238E27FC236}">
                <a16:creationId xmlns:a16="http://schemas.microsoft.com/office/drawing/2014/main" xmlns="" id="{F58E00F1-8A69-7740-8F5C-F876C59790FC}"/>
              </a:ext>
            </a:extLst>
          </p:cNvPr>
          <p:cNvSpPr/>
          <p:nvPr/>
        </p:nvSpPr>
        <p:spPr>
          <a:xfrm>
            <a:off x="0" y="6601522"/>
            <a:ext cx="12192000" cy="256478"/>
          </a:xfrm>
          <a:prstGeom prst="rect">
            <a:avLst/>
          </a:prstGeom>
          <a:solidFill>
            <a:schemeClr val="tx1"/>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7F137E5B-41D9-684E-B67E-F2827A7F14D2}"/>
              </a:ext>
            </a:extLst>
          </p:cNvPr>
          <p:cNvSpPr txBox="1"/>
          <p:nvPr/>
        </p:nvSpPr>
        <p:spPr>
          <a:xfrm>
            <a:off x="234175" y="6591690"/>
            <a:ext cx="5653668" cy="276999"/>
          </a:xfrm>
          <a:prstGeom prst="rect">
            <a:avLst/>
          </a:prstGeom>
          <a:noFill/>
        </p:spPr>
        <p:txBody>
          <a:bodyPr wrap="square" rtlCol="0">
            <a:spAutoFit/>
          </a:bodyPr>
          <a:lstStyle/>
          <a:p>
            <a:r>
              <a:rPr lang="en-US" sz="1200" dirty="0">
                <a:solidFill>
                  <a:schemeClr val="bg1"/>
                </a:solidFill>
                <a:latin typeface="Helvetica Neue Light" charset="0"/>
                <a:ea typeface="Helvetica Neue Light" charset="0"/>
                <a:cs typeface="Helvetica Neue Light" charset="0"/>
              </a:rPr>
              <a:t>©2018 </a:t>
            </a:r>
            <a:r>
              <a:rPr lang="en-US" sz="1200" dirty="0" err="1">
                <a:solidFill>
                  <a:schemeClr val="bg1"/>
                </a:solidFill>
                <a:latin typeface="Helvetica Neue Light" charset="0"/>
                <a:ea typeface="Helvetica Neue Light" charset="0"/>
                <a:cs typeface="Helvetica Neue Light" charset="0"/>
              </a:rPr>
              <a:t>Edunomics</a:t>
            </a:r>
            <a:r>
              <a:rPr lang="en-US" sz="1200" dirty="0">
                <a:solidFill>
                  <a:schemeClr val="bg1"/>
                </a:solidFill>
                <a:latin typeface="Helvetica Neue Light" charset="0"/>
                <a:ea typeface="Helvetica Neue Light" charset="0"/>
                <a:cs typeface="Helvetica Neue Light" charset="0"/>
              </a:rPr>
              <a:t> Lab, Georgetown University </a:t>
            </a:r>
          </a:p>
        </p:txBody>
      </p:sp>
      <p:sp>
        <p:nvSpPr>
          <p:cNvPr id="6" name="Rectangle 5">
            <a:extLst>
              <a:ext uri="{FF2B5EF4-FFF2-40B4-BE49-F238E27FC236}">
                <a16:creationId xmlns:a16="http://schemas.microsoft.com/office/drawing/2014/main" xmlns="" id="{DD0464A1-F03B-B849-8836-98FBD5486187}"/>
              </a:ext>
            </a:extLst>
          </p:cNvPr>
          <p:cNvSpPr/>
          <p:nvPr/>
        </p:nvSpPr>
        <p:spPr>
          <a:xfrm>
            <a:off x="0" y="6056936"/>
            <a:ext cx="12192001" cy="544586"/>
          </a:xfrm>
          <a:prstGeom prst="rect">
            <a:avLst/>
          </a:prstGeom>
          <a:solidFill>
            <a:srgbClr val="72B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dunomics_LOGO_E Only_White.eps">
            <a:extLst>
              <a:ext uri="{FF2B5EF4-FFF2-40B4-BE49-F238E27FC236}">
                <a16:creationId xmlns:a16="http://schemas.microsoft.com/office/drawing/2014/main" xmlns="" id="{46D98341-B8E6-3444-96A1-F12E04E43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49" y="6056936"/>
            <a:ext cx="369867" cy="472608"/>
          </a:xfrm>
          <a:prstGeom prst="rect">
            <a:avLst/>
          </a:prstGeom>
        </p:spPr>
      </p:pic>
    </p:spTree>
    <p:extLst>
      <p:ext uri="{BB962C8B-B14F-4D97-AF65-F5344CB8AC3E}">
        <p14:creationId xmlns:p14="http://schemas.microsoft.com/office/powerpoint/2010/main" val="68007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10242</TotalTime>
  <Words>1013</Words>
  <Application>Microsoft Macintosh PowerPoint</Application>
  <PresentationFormat>Widescreen</PresentationFormat>
  <Paragraphs>89</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Avenir Book</vt:lpstr>
      <vt:lpstr>Avenir Roman</vt:lpstr>
      <vt:lpstr>Beirut</vt:lpstr>
      <vt:lpstr>Calibri</vt:lpstr>
      <vt:lpstr>Calibri Light</vt:lpstr>
      <vt:lpstr>Helvetica Neue Light</vt:lpstr>
      <vt:lpstr>Mangal</vt:lpstr>
      <vt:lpstr>Arial</vt:lpstr>
      <vt:lpstr>Office Theme</vt:lpstr>
      <vt:lpstr>PowerPoint Presentation</vt:lpstr>
      <vt:lpstr>Agenda</vt:lpstr>
      <vt:lpstr>CCSSO Handbook</vt:lpstr>
      <vt:lpstr>7 Equity Analyses  Districts Can Do Now</vt:lpstr>
      <vt:lpstr>Why might districts run equity analyses now?</vt:lpstr>
      <vt:lpstr>PowerPoint Presentation</vt:lpstr>
      <vt:lpstr>Seven equity analyses:</vt:lpstr>
      <vt:lpstr>They start out fairly simple…</vt:lpstr>
      <vt:lpstr>PowerPoint Presentation</vt:lpstr>
      <vt:lpstr>1. Which schools are outliers?  Array schools from lowest to highest state/local PPE. On which school does the district spend the most per pupil (in state/local funds)?  Least per pupil?  Why? (E.g. what is driving the difference?).  Does PPE at any school stand out as unexpected?  Example from: Informing Equity: Student Need, Spending, and Resource Use in Oakland Public Schools, Education Resource Strategies  and Oakland Achieves, 2017. </vt:lpstr>
      <vt:lpstr>2. Does school level matter? Group schools by level. Does the district spend more on elementary, middle, or high schools?  Why?  Example from a Mississippi district, computations by Edunomics Lab. </vt:lpstr>
      <vt:lpstr>3. Do poor/minority students get their share? Group schools by percent poverty and/or percent minority. Among elementary schools, does the district allocate the less/same/or more of its state/local dollars to its schools with more students in poverty?  More students of color? Why?  How about across middle and high schools?  Note that federal funds are intended to be layered on top of an equitable allocation of state/local funds.   Example from Beyond teacher Reassignments. Better Ways Teachers Can Remedy Salary Inequities Across Schools, Roza and Yatsko, 2010.</vt:lpstr>
      <vt:lpstr>3. (cont.) Do poor/minority students get their share?    Example from a California district, computations by Edunomics Lab.</vt:lpstr>
      <vt:lpstr>4. Does the district spend fairly across regions or school types? If the district has any obvious regions or school types, is spending fair across groups?      Example from Catalyst Chicago: How much is this child worth? Feb. 2005. </vt:lpstr>
      <vt:lpstr>5. Are uneven teacher salaries a concerning factor? Do teacher salary differences drive any of the patterns identified in #3?     Example from Beyond teacher Reassignments. Better Ways Teachers Can Remedy Salary Inequities Across Schools, Roza and Yatsko, 2010. </vt:lpstr>
      <vt:lpstr>6. How much is managed centrally?  What percentage of an average school’s resources is attributed to the site’s share of central?  Does that seem high?      Examples from a MS district and a CA district, computations by Edunomics Lab.  </vt:lpstr>
      <vt:lpstr>This district spends about $800 pp more on smaller elementary schools.</vt:lpstr>
      <vt:lpstr>FiTWiG Supporters</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Hagan</dc:creator>
  <cp:lastModifiedBy>Microsoft Office User</cp:lastModifiedBy>
  <cp:revision>206</cp:revision>
  <dcterms:created xsi:type="dcterms:W3CDTF">2018-04-05T14:27:14Z</dcterms:created>
  <dcterms:modified xsi:type="dcterms:W3CDTF">2018-06-19T17:58:42Z</dcterms:modified>
</cp:coreProperties>
</file>