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359" r:id="rId3"/>
    <p:sldId id="308" r:id="rId4"/>
    <p:sldId id="357" r:id="rId5"/>
    <p:sldId id="350" r:id="rId6"/>
    <p:sldId id="334" r:id="rId7"/>
    <p:sldId id="257" r:id="rId8"/>
    <p:sldId id="335" r:id="rId9"/>
    <p:sldId id="358" r:id="rId10"/>
    <p:sldId id="325" r:id="rId11"/>
    <p:sldId id="348" r:id="rId12"/>
    <p:sldId id="324" r:id="rId13"/>
    <p:sldId id="360" r:id="rId14"/>
    <p:sldId id="352" r:id="rId15"/>
    <p:sldId id="353" r:id="rId16"/>
    <p:sldId id="354" r:id="rId17"/>
    <p:sldId id="355" r:id="rId18"/>
    <p:sldId id="356" r:id="rId19"/>
    <p:sldId id="339" r:id="rId20"/>
    <p:sldId id="336" r:id="rId21"/>
    <p:sldId id="321" r:id="rId22"/>
    <p:sldId id="319" r:id="rId23"/>
    <p:sldId id="340" r:id="rId24"/>
    <p:sldId id="341" r:id="rId25"/>
    <p:sldId id="342" r:id="rId26"/>
    <p:sldId id="343" r:id="rId27"/>
    <p:sldId id="33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/>
    <p:restoredTop sz="91433"/>
  </p:normalViewPr>
  <p:slideViewPr>
    <p:cSldViewPr snapToGrid="0" snapToObjects="1">
      <p:cViewPr varScale="1">
        <p:scale>
          <a:sx n="80" d="100"/>
          <a:sy n="80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7A57-EAC2-9345-8EDF-94731DB37C8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9BA89-0103-A841-9362-5582258C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C7777-A2AC-F342-905A-D9286B31C0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7B9D2-E5EF-F449-AE83-8382DC35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3A6403-AB18-1C45-87D1-F281D90A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43A056-BF51-AE43-BCAF-4E87395C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088048-A68C-B743-9F93-DB15D34C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392269-353D-3C4C-9ADF-A4E52B3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F348A-CB14-0D43-9882-8E793429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C1320B-7147-B64B-B7BB-2E5223C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631A1-B5F2-1B4A-AA81-0FF78BE4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AF3436-FB22-C74D-88BC-995D865C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18DF20-BA08-244A-BE74-A52EC19B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A8517C-6FB6-6142-803A-572516EC7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B3CE98-2353-4045-B962-7838C2B5F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583B3B-8D4B-FE48-88FD-17385634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20F5CF-8F42-BA4A-B7C0-34530332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D06AB5-8883-164A-BA5D-A64EE428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20BCB-0771-0E4F-A15B-6E34FDE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C0738B-06C7-EC4D-AE18-83849BA0B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D4D5E-3000-F648-8EF7-17289C79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668FA-5757-D64A-899B-5CDA977B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598A8-448F-614B-8B45-75A477BA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256D5-D699-B64B-A5DC-1FE2F814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1243B-1FDC-B247-880A-35093DAC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B258-8E52-DB4B-A385-EE7E136D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A7E27C-8918-EB40-9CFA-AEDE54E3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01BF5-8503-3143-97EA-1F11CD67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D2FD8-6EF7-394A-BA11-F29EFEA4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05B78-594E-9E42-A6C3-4B34B8E2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E7C3B-B8A4-0C44-A3FC-6871D6020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EC91FF-E364-864C-80CE-E37E8571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458BE9-284F-8F4F-9F2A-592799A0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17B53F-58C4-0842-9C72-07334144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37118-6595-D546-BFBF-57E6EF0F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884041-8A4F-1049-8AC4-FE792024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D4E04D-ECC2-6948-A7F3-B870F2C80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74DEA1-E05F-F940-BB27-B92C1BB4E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36990E-BFD0-6748-8DE6-417FF6C5D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534D53-3A2F-5745-84AE-09B212E5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2BA4DE6-6B6B-AB42-BBF7-81AADDB4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C141E5-FD77-704E-A689-F3E6B84F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57814-7A04-6747-BB90-0E8FD7CF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40C9CC-3E5D-C442-85B4-CF9E91E4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92AA19-9FBD-5C42-990D-6DAE439A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461305-FA52-244D-9FB5-5E32CD4F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111E12-853D-2E47-BDEF-10717D32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AA7E1C-0363-4C4F-A746-D0AECF0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D0FBA1-B78F-B14A-8EC6-0FD08231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0DFCA-4351-4145-8BC9-C2F285B4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D14729-7009-014C-9C4C-FDB99F54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F0E259-5D61-7D45-B984-D948CC483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8E110C-8E4B-E644-97EE-50CB68C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E14F5-8085-714C-8D13-AA4CFF9D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1B93A7-23A5-C14C-BC1C-C6CFFF6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F2CB5-ABDF-E548-9BB2-7BE9FDA2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DF0447-08A6-D74D-836A-D5622FAAC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52D422-51F1-7847-B757-2941BAEA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8CBFCF-BD5C-A24B-9E4A-0EBAE514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BC8B03-CED4-634C-B228-8B9FDD8A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CA828E-F87C-334F-8789-CB9D7D3C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4A7EAA-139D-E04C-ADC6-B57FB41D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71E870-CBEE-6348-831D-9BF564B06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6D0F64-1106-E741-9FC2-F8E35996E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0770-7AF5-E340-A8F4-694132EF6EE9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C0582-0414-1F4E-BAC9-6A3867768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87032-96A6-8749-94FC-80E51BFA6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ved=2ahUKEwjzsvGry8HaAhXQmuAKHXXFDE8QjRx6BAgAEAU&amp;url=http://www.1ohww.org/continuous-data-care-continuum-and-future-medicine/&amp;psig=AOvVaw2cNgi_7_jTPDk_QmAo8a59&amp;ust=152406407290487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Lab, Georgetown University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12192001" cy="3401122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96" y="1382442"/>
            <a:ext cx="4559808" cy="119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2282" y="3423633"/>
            <a:ext cx="88349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Resource Allocation </a:t>
            </a:r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Reviews: Part 2!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(See April 17, 2018 meeting for Part 1)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October 30, 2018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D3308-80E4-DE48-BEAD-191E9008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96" y="2367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We read all your ESSA plans detailing the resource review process in your state, and….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FFC6A2-E9A5-9947-9B43-D9C76BBB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11" y="4074898"/>
            <a:ext cx="10515600" cy="73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Most said:  SEA will look at data</a:t>
            </a:r>
            <a:r>
              <a:rPr lang="en-US" sz="3600"/>
              <a:t>. 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F6A149-1A62-474F-A130-125905319907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8EC86F-E78F-4B47-8BB6-FB43FE1EB082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E99FC4-AE54-A148-89DE-A6BB6EDCB569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FDF35987-F068-4544-9DB4-0E515915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BE19516-9BC1-D846-9050-5D0218195C6C}"/>
              </a:ext>
            </a:extLst>
          </p:cNvPr>
          <p:cNvSpPr txBox="1">
            <a:spLocks/>
          </p:cNvSpPr>
          <p:nvPr/>
        </p:nvSpPr>
        <p:spPr>
          <a:xfrm>
            <a:off x="965346" y="1253380"/>
            <a:ext cx="10251931" cy="1211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Resource Allocation Review</a:t>
            </a:r>
            <a:r>
              <a:rPr lang="en-US" sz="2400" dirty="0"/>
              <a:t>.  Describe how the State will periodically review resource allocation to support school improvement in each LEA in the State serving a significant number or percentage of schools identified for comprehensive or targeted support and improvement.</a:t>
            </a:r>
          </a:p>
          <a:p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DDFBDE3C-2EBF-194A-BF29-C55C0526FF3B}"/>
              </a:ext>
            </a:extLst>
          </p:cNvPr>
          <p:cNvSpPr txBox="1">
            <a:spLocks/>
          </p:cNvSpPr>
          <p:nvPr/>
        </p:nvSpPr>
        <p:spPr>
          <a:xfrm>
            <a:off x="3432312" y="692594"/>
            <a:ext cx="5318000" cy="486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States were asked: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4FFC6A2-E9A5-9947-9B43-D9C76BBB7FF5}"/>
              </a:ext>
            </a:extLst>
          </p:cNvPr>
          <p:cNvSpPr txBox="1">
            <a:spLocks/>
          </p:cNvSpPr>
          <p:nvPr/>
        </p:nvSpPr>
        <p:spPr>
          <a:xfrm>
            <a:off x="3061009" y="4878921"/>
            <a:ext cx="10515600" cy="73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/>
              <a:t>Then gave list of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looking at d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83" y="0"/>
            <a:ext cx="9762036" cy="58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F6A149-1A62-474F-A130-125905319907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EC86F-E78F-4B47-8BB6-FB43FE1EB082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:a16="http://schemas.microsoft.com/office/drawing/2014/main" xmlns="" id="{FDF35987-F068-4544-9DB4-0E5159152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14983" y="5710487"/>
            <a:ext cx="10127666" cy="8910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Research shows: the act of looking at data for </a:t>
            </a:r>
            <a:r>
              <a:rPr lang="en-US" b="1"/>
              <a:t>2 hours causes </a:t>
            </a:r>
            <a:r>
              <a:rPr lang="en-US" b="1" dirty="0"/>
              <a:t>students’ reading comprehension to go up by 20 percentile points. </a:t>
            </a: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10977018" y="5600729"/>
            <a:ext cx="1369791" cy="8910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6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E08F9-4682-1E40-9918-02C04190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existing </a:t>
            </a:r>
            <a:r>
              <a:rPr lang="en-US" dirty="0" smtClean="0"/>
              <a:t>ESSA plans: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BAD10C-4805-5145-B469-6FF3C76C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data (“resources”) that are to be reviewed</a:t>
            </a:r>
          </a:p>
          <a:p>
            <a:r>
              <a:rPr lang="en-US" dirty="0"/>
              <a:t>Most of those resources are </a:t>
            </a:r>
            <a:r>
              <a:rPr lang="en-US" u="sng" dirty="0" smtClean="0"/>
              <a:t>inputs</a:t>
            </a:r>
            <a:r>
              <a:rPr lang="en-US" dirty="0" smtClean="0"/>
              <a:t> (what was bought, vs. “how much money spent on the school”)</a:t>
            </a:r>
          </a:p>
          <a:p>
            <a:r>
              <a:rPr lang="en-US" dirty="0" smtClean="0"/>
              <a:t>Don’t </a:t>
            </a:r>
            <a:r>
              <a:rPr lang="en-US" dirty="0"/>
              <a:t>explain what state will do once </a:t>
            </a:r>
            <a:r>
              <a:rPr lang="en-US" dirty="0" smtClean="0"/>
              <a:t>resource data </a:t>
            </a:r>
            <a:r>
              <a:rPr lang="en-US" dirty="0"/>
              <a:t>are reviewed, but assume some sort of communication made to LEAs (Send in the suits?)</a:t>
            </a:r>
          </a:p>
          <a:p>
            <a:r>
              <a:rPr lang="en-US" dirty="0"/>
              <a:t>Assume: LEAs </a:t>
            </a:r>
            <a:r>
              <a:rPr lang="en-US" dirty="0" smtClean="0"/>
              <a:t>make some sort of change in “resource allocation”</a:t>
            </a:r>
            <a:endParaRPr lang="en-US" dirty="0"/>
          </a:p>
          <a:p>
            <a:r>
              <a:rPr lang="en-US" dirty="0"/>
              <a:t>Assume: schools will </a:t>
            </a:r>
            <a:r>
              <a:rPr lang="en-US" dirty="0" smtClean="0"/>
              <a:t>improve.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8E5777-5691-6744-8CA0-D220C6451A2F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176A67-9441-F945-99E8-53CB6AAFFB34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E3A4D1-546F-D34F-9E3B-8549B27F4BC7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7262EAAD-856C-DA45-B89E-4A7A9502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" y="-52403"/>
            <a:ext cx="10515600" cy="1325563"/>
          </a:xfrm>
        </p:spPr>
        <p:txBody>
          <a:bodyPr/>
          <a:lstStyle/>
          <a:p>
            <a:r>
              <a:rPr lang="en-US" dirty="0" smtClean="0"/>
              <a:t>Potential SEA &amp; LEA roles in RA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67" y="1133350"/>
            <a:ext cx="5093886" cy="25082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Scenario 1</a:t>
            </a:r>
            <a:r>
              <a:rPr lang="en-US" dirty="0" smtClean="0"/>
              <a:t>: SEA assembles and views </a:t>
            </a:r>
            <a:r>
              <a:rPr lang="en-US" dirty="0" smtClean="0"/>
              <a:t>data, </a:t>
            </a:r>
            <a:r>
              <a:rPr lang="en-US" dirty="0"/>
              <a:t>makes </a:t>
            </a:r>
            <a:r>
              <a:rPr lang="en-US" dirty="0" smtClean="0"/>
              <a:t>judgment (compares spending to peers, looks for inequity), </a:t>
            </a:r>
            <a:r>
              <a:rPr lang="en-US" u="sng" dirty="0" smtClean="0"/>
              <a:t>advises/requires LEAs/schools to make specific changes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7994" y="4464570"/>
            <a:ext cx="262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Others?  Which do you imagine your SEA might do?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540" y="1527277"/>
            <a:ext cx="5228626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Scenario 2</a:t>
            </a:r>
            <a:r>
              <a:rPr lang="en-US" sz="2800" dirty="0" smtClean="0"/>
              <a:t>: SEA </a:t>
            </a:r>
            <a:r>
              <a:rPr lang="en-US" sz="2800" dirty="0"/>
              <a:t>assembles </a:t>
            </a:r>
            <a:r>
              <a:rPr lang="en-US" sz="2800" dirty="0" smtClean="0"/>
              <a:t>data for LEA/school, </a:t>
            </a:r>
            <a:r>
              <a:rPr lang="en-US" sz="2800" dirty="0" smtClean="0"/>
              <a:t>identifies issues, and </a:t>
            </a:r>
            <a:r>
              <a:rPr lang="en-US" sz="2800" u="sng" dirty="0"/>
              <a:t>requires that LEAs (and schools) </a:t>
            </a:r>
            <a:r>
              <a:rPr lang="en-US" sz="2800" u="sng" dirty="0" smtClean="0"/>
              <a:t>address </a:t>
            </a:r>
            <a:r>
              <a:rPr lang="en-US" sz="2800" u="sng" dirty="0" smtClean="0"/>
              <a:t>issues </a:t>
            </a:r>
            <a:r>
              <a:rPr lang="en-US" sz="2800" dirty="0" smtClean="0"/>
              <a:t>surfaced in a plan.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88242" y="4010986"/>
            <a:ext cx="855031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/>
              <a:t>Scenario 3</a:t>
            </a:r>
            <a:r>
              <a:rPr lang="en-US" sz="2800" dirty="0" smtClean="0"/>
              <a:t>: SEA assembles data, </a:t>
            </a:r>
            <a:r>
              <a:rPr lang="en-US" sz="2800" u="sng" dirty="0" smtClean="0"/>
              <a:t>facilitates discussion </a:t>
            </a:r>
            <a:r>
              <a:rPr lang="en-US" sz="2800" dirty="0" smtClean="0"/>
              <a:t>with school and LEA to brainstorm solutions/barriers </a:t>
            </a:r>
            <a:r>
              <a:rPr lang="en-US" sz="2800" dirty="0"/>
              <a:t>to </a:t>
            </a:r>
            <a:r>
              <a:rPr lang="en-US" sz="2800" dirty="0" smtClean="0"/>
              <a:t>better leveraging dollars. LEA/school develop a plan.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32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41" y="365125"/>
            <a:ext cx="10874316" cy="999791"/>
          </a:xfrm>
        </p:spPr>
        <p:txBody>
          <a:bodyPr>
            <a:normAutofit/>
          </a:bodyPr>
          <a:lstStyle/>
          <a:p>
            <a:r>
              <a:rPr lang="en-US" dirty="0" smtClean="0"/>
              <a:t>SEA views data &amp; advises/requires </a:t>
            </a:r>
            <a:r>
              <a:rPr lang="en-US" dirty="0" smtClean="0"/>
              <a:t>changes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860" y="5435692"/>
            <a:ext cx="988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What </a:t>
            </a:r>
            <a:r>
              <a:rPr lang="en-US" sz="2400" i="1" dirty="0" smtClean="0">
                <a:solidFill>
                  <a:srgbClr val="FF0000"/>
                </a:solidFill>
              </a:rPr>
              <a:t>issues would </a:t>
            </a:r>
            <a:r>
              <a:rPr lang="en-US" sz="2400" i="1" dirty="0" smtClean="0">
                <a:solidFill>
                  <a:srgbClr val="FF0000"/>
                </a:solidFill>
              </a:rPr>
              <a:t>you </a:t>
            </a:r>
            <a:r>
              <a:rPr lang="en-US" sz="2400" i="1" dirty="0" smtClean="0">
                <a:solidFill>
                  <a:srgbClr val="FF0000"/>
                </a:solidFill>
              </a:rPr>
              <a:t>surface?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08065"/>
            <a:ext cx="6019800" cy="340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621394"/>
            <a:ext cx="5157021" cy="37903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38072" y="2053653"/>
            <a:ext cx="944380" cy="2248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ysClr val="windowText" lastClr="000000"/>
                </a:solidFill>
              </a:rPr>
              <a:t>School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56361" y="2565818"/>
            <a:ext cx="836951" cy="192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ysClr val="windowText" lastClr="000000"/>
                </a:solidFill>
              </a:rPr>
              <a:t>School</a:t>
            </a:r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54" y="185243"/>
            <a:ext cx="10874316" cy="1328764"/>
          </a:xfrm>
        </p:spPr>
        <p:txBody>
          <a:bodyPr>
            <a:noAutofit/>
          </a:bodyPr>
          <a:lstStyle/>
          <a:p>
            <a:r>
              <a:rPr lang="en-US" sz="3600" dirty="0" smtClean="0"/>
              <a:t>SEA assembles data, and requires LEAs address items in their plan. 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6338" y="2060638"/>
            <a:ext cx="239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What should be addressed?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4187311"/>
            <a:ext cx="5911792" cy="2438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503809"/>
            <a:ext cx="8714953" cy="2683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73" y="4259106"/>
            <a:ext cx="3860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5" y="114823"/>
            <a:ext cx="8279476" cy="11768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 facilitates discussion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0905" y="374702"/>
            <a:ext cx="535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</a:rPr>
              <a:t>What do you think they will talk about?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" y="1276111"/>
            <a:ext cx="6702214" cy="4045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74" y="2312301"/>
            <a:ext cx="2430105" cy="27349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82" y="1476374"/>
            <a:ext cx="2735770" cy="47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Allocation Review Community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4-5 ‘Learning Cycles’</a:t>
            </a:r>
          </a:p>
          <a:p>
            <a:r>
              <a:rPr lang="en-US" dirty="0" smtClean="0"/>
              <a:t>Requires ~2-3 hour commitment/month for meetings, plus independent work as state develops plans </a:t>
            </a:r>
          </a:p>
          <a:p>
            <a:r>
              <a:rPr lang="en-US" dirty="0" smtClean="0"/>
              <a:t>Should include 2-3 people from each SEA</a:t>
            </a:r>
          </a:p>
          <a:p>
            <a:r>
              <a:rPr lang="en-US" dirty="0" smtClean="0"/>
              <a:t>Ideal for 5-10 states wanting to dive deep into this effort and develop high quality plans</a:t>
            </a:r>
          </a:p>
          <a:p>
            <a:r>
              <a:rPr lang="en-US" dirty="0" smtClean="0"/>
              <a:t>Let Katie know if you are interested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9F95F6-FC73-FB46-90AD-2246F0CC1395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BE8560-4166-1F40-9B8B-6F8981319AF3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32D1DB-18A0-C841-9E3E-254F2ED800EA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35A5DF3A-FDE1-8C4A-823B-6CE10DF9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5F39A-5B49-BF4A-9781-3E67476F9819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187146-5C68-BC40-9E9F-3BB5B398D07E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49C2C5-9F93-1344-8E16-EAF46E637CE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>
            <a:extLst>
              <a:ext uri="{FF2B5EF4-FFF2-40B4-BE49-F238E27FC236}">
                <a16:creationId xmlns:a16="http://schemas.microsoft.com/office/drawing/2014/main" xmlns="" id="{2739223B-216A-584C-A9CE-DBB714C4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FBBCE8-9BE3-7B41-AE3F-64BF9E9C4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71" y="4303988"/>
            <a:ext cx="1659467" cy="1493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8F0F58-607D-514B-A1CC-7332B0191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59" y="4428787"/>
            <a:ext cx="2810683" cy="1124273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xmlns="" id="{38D2A812-BE4E-2A47-90E6-98CBA7F6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61" y="3876981"/>
            <a:ext cx="4941277" cy="6627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FiTWiG</a:t>
            </a:r>
            <a:r>
              <a:rPr lang="en-US" sz="2800" b="1" dirty="0"/>
              <a:t> Supporters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7D658E8-0C56-2F4F-90FD-121D8DE1F7C8}"/>
              </a:ext>
            </a:extLst>
          </p:cNvPr>
          <p:cNvSpPr txBox="1">
            <a:spLocks/>
          </p:cNvSpPr>
          <p:nvPr/>
        </p:nvSpPr>
        <p:spPr>
          <a:xfrm>
            <a:off x="1352934" y="424722"/>
            <a:ext cx="11108474" cy="319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Next virtual </a:t>
            </a:r>
            <a:r>
              <a:rPr lang="en-US" dirty="0" err="1" smtClean="0">
                <a:solidFill>
                  <a:schemeClr val="tx1"/>
                </a:solidFill>
              </a:rPr>
              <a:t>FiTWiG</a:t>
            </a:r>
            <a:r>
              <a:rPr lang="en-US" dirty="0" smtClean="0">
                <a:solidFill>
                  <a:schemeClr val="tx1"/>
                </a:solidFill>
              </a:rPr>
              <a:t> meeting: </a:t>
            </a:r>
            <a:r>
              <a:rPr lang="en-US" b="1" dirty="0" smtClean="0">
                <a:solidFill>
                  <a:srgbClr val="FF0000"/>
                </a:solidFill>
              </a:rPr>
              <a:t>Nov 19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(MONDAY)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Potential future topics: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to do when advocacy groups get the data?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legislation impacting FT reporting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 lessons for working with vendors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Other?</a:t>
            </a:r>
          </a:p>
          <a:p>
            <a:pPr marL="4171950" lvl="8" indent="-514350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92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D74AB-EA8B-BB4D-B1A7-CBB354FAD38C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AED65E-25C8-6247-8ABF-B94309883720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Edunomics Lab, Georgetown University </a:t>
            </a:r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7CC7E96A-EBFB-F642-9C4B-5D07913FC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9" y="1149851"/>
            <a:ext cx="2997200" cy="450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784" y="459474"/>
            <a:ext cx="381000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843" y="2414102"/>
            <a:ext cx="4121154" cy="385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91" y="163190"/>
            <a:ext cx="4686300" cy="290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9A381C-7A22-A842-943C-14B9BEAC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69" y="-4094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67875"/>
                </a:solidFill>
              </a:rPr>
              <a:t>Need costume ideas?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4B1BD2-FF0C-594C-931C-5FBE198387EE}"/>
              </a:ext>
            </a:extLst>
          </p:cNvPr>
          <p:cNvSpPr/>
          <p:nvPr/>
        </p:nvSpPr>
        <p:spPr>
          <a:xfrm>
            <a:off x="0" y="6056936"/>
            <a:ext cx="12192001" cy="544586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43" y="833121"/>
            <a:ext cx="10515600" cy="41329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What’s the goal?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2. What’s doable? (what’s your capacity to execute &amp; enforce?)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3. Do you believe the plan will improve outcomes in the identified low-performing schools?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189966-D054-884A-8098-AE2250F5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0" y="125550"/>
            <a:ext cx="10515600" cy="1325563"/>
          </a:xfrm>
        </p:spPr>
        <p:txBody>
          <a:bodyPr/>
          <a:lstStyle/>
          <a:p>
            <a:r>
              <a:rPr lang="en-US" dirty="0" smtClean="0"/>
              <a:t>1. What </a:t>
            </a:r>
            <a:r>
              <a:rPr lang="en-US" dirty="0"/>
              <a:t>is the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B141E0-DD71-CA48-9DD6-40A11B25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113"/>
            <a:ext cx="10353261" cy="4234070"/>
          </a:xfrm>
        </p:spPr>
        <p:txBody>
          <a:bodyPr>
            <a:normAutofit fontScale="925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Are we looking </a:t>
            </a:r>
            <a:r>
              <a:rPr lang="en-US" u="sng" dirty="0"/>
              <a:t>at inputs</a:t>
            </a:r>
            <a:r>
              <a:rPr lang="en-US" dirty="0"/>
              <a:t> to see if a school spent its money on the “right” things? </a:t>
            </a:r>
            <a:r>
              <a:rPr lang="en-US" dirty="0" smtClean="0"/>
              <a:t>(And </a:t>
            </a:r>
            <a:r>
              <a:rPr lang="mr-IN" dirty="0" smtClean="0"/>
              <a:t>…</a:t>
            </a:r>
            <a:r>
              <a:rPr lang="en-US" dirty="0" smtClean="0"/>
              <a:t> gulp</a:t>
            </a:r>
            <a:r>
              <a:rPr lang="mr-IN" dirty="0" smtClean="0"/>
              <a:t>…</a:t>
            </a:r>
            <a:r>
              <a:rPr lang="en-US" dirty="0" smtClean="0"/>
              <a:t> do we think we know the “right” way to spend money to achieve desired outcome?) </a:t>
            </a:r>
            <a:endParaRPr lang="en-US" dirty="0"/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Are we looking at </a:t>
            </a:r>
            <a:r>
              <a:rPr lang="en-US" u="sng" dirty="0"/>
              <a:t>school-level PPE </a:t>
            </a:r>
            <a:r>
              <a:rPr lang="en-US" dirty="0"/>
              <a:t>to see if the district gave the school a fair share of its money? (If so, school-level financial data can help)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dirty="0"/>
              <a:t>Are we engaging with the school/district to </a:t>
            </a:r>
            <a:r>
              <a:rPr lang="en-US" u="sng" dirty="0"/>
              <a:t>trigger their thinking </a:t>
            </a:r>
            <a:r>
              <a:rPr lang="en-US" dirty="0"/>
              <a:t>about what needs to change and owning those outcomes? (Should there be a protocol that does this</a:t>
            </a:r>
            <a:r>
              <a:rPr lang="en-US" dirty="0" smtClean="0"/>
              <a:t>?)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dirty="0" smtClean="0"/>
              <a:t>Are you planning on dictating changes? Or letting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9F95F6-FC73-FB46-90AD-2246F0CC1395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BE8560-4166-1F40-9B8B-6F8981319AF3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E32D1DB-18A0-C841-9E3E-254F2ED800EA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35A5DF3A-FDE1-8C4A-823B-6CE10DF9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C64F7D-303B-5044-B6F0-02D7C419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337" y="1816557"/>
            <a:ext cx="10515600" cy="4351338"/>
          </a:xfrm>
        </p:spPr>
        <p:txBody>
          <a:bodyPr/>
          <a:lstStyle/>
          <a:p>
            <a:r>
              <a:rPr lang="en-US" dirty="0"/>
              <a:t>What capacity do you have?  </a:t>
            </a:r>
          </a:p>
          <a:p>
            <a:r>
              <a:rPr lang="en-US" dirty="0"/>
              <a:t>Are you overcomplicating?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31AEB1-6180-0543-83F2-DA466A92DA41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D1E73B-E0DB-0A4B-B46D-34E7BC9913A0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2FA8C9-555F-D74D-AC7E-FCBA5F1F489D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51ED00E7-4386-BA4E-BDCF-A529EF07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195F3DF-5885-314A-84A4-7CF0FDB9CF4C}"/>
              </a:ext>
            </a:extLst>
          </p:cNvPr>
          <p:cNvSpPr txBox="1">
            <a:spLocks/>
          </p:cNvSpPr>
          <p:nvPr/>
        </p:nvSpPr>
        <p:spPr>
          <a:xfrm>
            <a:off x="838200" y="37284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Do </a:t>
            </a:r>
            <a:r>
              <a:rPr lang="en-US" dirty="0"/>
              <a:t>you truly believe your effort will improve outcomes in those schools?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195F3DF-5885-314A-84A4-7CF0FDB9CF4C}"/>
              </a:ext>
            </a:extLst>
          </p:cNvPr>
          <p:cNvSpPr txBox="1">
            <a:spLocks/>
          </p:cNvSpPr>
          <p:nvPr/>
        </p:nvSpPr>
        <p:spPr>
          <a:xfrm>
            <a:off x="827049" y="664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Is </a:t>
            </a:r>
            <a:r>
              <a:rPr lang="en-US" dirty="0"/>
              <a:t>the plan doable (for the SEA)?</a:t>
            </a:r>
          </a:p>
        </p:txBody>
      </p:sp>
    </p:spTree>
    <p:extLst>
      <p:ext uri="{BB962C8B-B14F-4D97-AF65-F5344CB8AC3E}">
        <p14:creationId xmlns:p14="http://schemas.microsoft.com/office/powerpoint/2010/main" val="3701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31AEB1-6180-0543-83F2-DA466A92DA41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D1E73B-E0DB-0A4B-B46D-34E7BC9913A0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2FA8C9-555F-D74D-AC7E-FCBA5F1F489D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51ED00E7-4386-BA4E-BDCF-A529EF07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195F3DF-5885-314A-84A4-7CF0FDB9CF4C}"/>
              </a:ext>
            </a:extLst>
          </p:cNvPr>
          <p:cNvSpPr txBox="1">
            <a:spLocks/>
          </p:cNvSpPr>
          <p:nvPr/>
        </p:nvSpPr>
        <p:spPr>
          <a:xfrm>
            <a:off x="1676400" y="1947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could a process look like that does some of each?</a:t>
            </a:r>
          </a:p>
        </p:txBody>
      </p:sp>
    </p:spTree>
    <p:extLst>
      <p:ext uri="{BB962C8B-B14F-4D97-AF65-F5344CB8AC3E}">
        <p14:creationId xmlns:p14="http://schemas.microsoft.com/office/powerpoint/2010/main" val="19705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00808-2203-7344-92D3-00A68F3B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33" y="905987"/>
            <a:ext cx="10504449" cy="6559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Question 1: Is the identified school making progress?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1BCC7D-0AAC-1242-A2AA-38D37DFE2601}"/>
              </a:ext>
            </a:extLst>
          </p:cNvPr>
          <p:cNvSpPr txBox="1"/>
          <p:nvPr/>
        </p:nvSpPr>
        <p:spPr>
          <a:xfrm>
            <a:off x="652669" y="2587471"/>
            <a:ext cx="57613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Yes!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Celebrate that school and the district.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Ask for their thoughts on what triggered the improvement so they can share with other schools.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5F01D9-841B-F94B-BBE2-8A37667AA31C}"/>
              </a:ext>
            </a:extLst>
          </p:cNvPr>
          <p:cNvSpPr txBox="1"/>
          <p:nvPr/>
        </p:nvSpPr>
        <p:spPr>
          <a:xfrm>
            <a:off x="6740234" y="2590768"/>
            <a:ext cx="478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No/Stagnant</a:t>
            </a:r>
          </a:p>
          <a:p>
            <a:pPr algn="ctr"/>
            <a:r>
              <a:rPr lang="en-US" sz="2800" dirty="0"/>
              <a:t>Move on to question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594719-35A4-0E41-AB39-6C0594BCCC78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3EA6FA-00FE-D643-B169-75275E09F85C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2B5E3E5-D0EC-4B43-8916-A02693CDB209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>
            <a:extLst>
              <a:ext uri="{FF2B5EF4-FFF2-40B4-BE49-F238E27FC236}">
                <a16:creationId xmlns="" xmlns:a16="http://schemas.microsoft.com/office/drawing/2014/main" id="{4B269F97-6822-7D4A-A687-5C5338A8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3A946E1-2FB0-8B4E-AB50-B84EA3A299C7}"/>
              </a:ext>
            </a:extLst>
          </p:cNvPr>
          <p:cNvSpPr txBox="1"/>
          <p:nvPr/>
        </p:nvSpPr>
        <p:spPr>
          <a:xfrm>
            <a:off x="1365426" y="1690687"/>
            <a:ext cx="981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source: student performance over time</a:t>
            </a:r>
          </a:p>
        </p:txBody>
      </p:sp>
    </p:spTree>
    <p:extLst>
      <p:ext uri="{BB962C8B-B14F-4D97-AF65-F5344CB8AC3E}">
        <p14:creationId xmlns:p14="http://schemas.microsoft.com/office/powerpoint/2010/main" val="20081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00808-2203-7344-92D3-00A68F3B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34" y="449408"/>
            <a:ext cx="10466502" cy="11427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Question 2: Does the district give the school its share of funds for the students served?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1BCC7D-0AAC-1242-A2AA-38D37DFE2601}"/>
              </a:ext>
            </a:extLst>
          </p:cNvPr>
          <p:cNvSpPr txBox="1"/>
          <p:nvPr/>
        </p:nvSpPr>
        <p:spPr>
          <a:xfrm>
            <a:off x="667335" y="3263734"/>
            <a:ext cx="4787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Yes!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Great.  Share that finding with the district and school.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5F01D9-841B-F94B-BBE2-8A37667AA31C}"/>
              </a:ext>
            </a:extLst>
          </p:cNvPr>
          <p:cNvSpPr txBox="1"/>
          <p:nvPr/>
        </p:nvSpPr>
        <p:spPr>
          <a:xfrm>
            <a:off x="6095999" y="3263734"/>
            <a:ext cx="5246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 – District is not giving school its share of funds.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Make district and school aware of finding.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594719-35A4-0E41-AB39-6C0594BCCC78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3EA6FA-00FE-D643-B169-75275E09F85C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2B5E3E5-D0EC-4B43-8916-A02693CDB209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>
            <a:extLst>
              <a:ext uri="{FF2B5EF4-FFF2-40B4-BE49-F238E27FC236}">
                <a16:creationId xmlns="" xmlns:a16="http://schemas.microsoft.com/office/drawing/2014/main" id="{4B269F97-6822-7D4A-A687-5C5338A8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FEE0A9-1142-F640-AAB9-3D69E5A5BF3F}"/>
              </a:ext>
            </a:extLst>
          </p:cNvPr>
          <p:cNvSpPr txBox="1"/>
          <p:nvPr/>
        </p:nvSpPr>
        <p:spPr>
          <a:xfrm>
            <a:off x="1232452" y="1769165"/>
            <a:ext cx="981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source: school-level PPE relative to that for other schools in the district.</a:t>
            </a:r>
          </a:p>
        </p:txBody>
      </p:sp>
    </p:spTree>
    <p:extLst>
      <p:ext uri="{BB962C8B-B14F-4D97-AF65-F5344CB8AC3E}">
        <p14:creationId xmlns:p14="http://schemas.microsoft.com/office/powerpoint/2010/main" val="8187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00808-2203-7344-92D3-00A68F3B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34" y="449408"/>
            <a:ext cx="10466502" cy="1111585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/>
              <a:t>Question 3: How do the spending choices of the identified school compare to similar schools with better performance?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594719-35A4-0E41-AB39-6C0594BCCC78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3EA6FA-00FE-D643-B169-75275E09F85C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FEE0A9-1142-F640-AAB9-3D69E5A5BF3F}"/>
              </a:ext>
            </a:extLst>
          </p:cNvPr>
          <p:cNvSpPr txBox="1"/>
          <p:nvPr/>
        </p:nvSpPr>
        <p:spPr>
          <a:xfrm>
            <a:off x="1186069" y="1748610"/>
            <a:ext cx="981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source(s): spending by object/function, school demographics, school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3891AA-324A-4B43-A3E9-C5A4F4304C7B}"/>
              </a:ext>
            </a:extLst>
          </p:cNvPr>
          <p:cNvSpPr txBox="1"/>
          <p:nvPr/>
        </p:nvSpPr>
        <p:spPr>
          <a:xfrm>
            <a:off x="309516" y="2824392"/>
            <a:ext cx="4687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Nothing looks out of whack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816968-3B4B-224D-81DF-AE1426504618}"/>
              </a:ext>
            </a:extLst>
          </p:cNvPr>
          <p:cNvSpPr txBox="1"/>
          <p:nvPr/>
        </p:nvSpPr>
        <p:spPr>
          <a:xfrm>
            <a:off x="5431744" y="2847324"/>
            <a:ext cx="5246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Spending appears out-of-whack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EA5912-35CA-8E44-A742-3A6D21A525FA}"/>
              </a:ext>
            </a:extLst>
          </p:cNvPr>
          <p:cNvSpPr txBox="1"/>
          <p:nvPr/>
        </p:nvSpPr>
        <p:spPr>
          <a:xfrm>
            <a:off x="9688822" y="3530867"/>
            <a:ext cx="25492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Prompts discussion, but does not prescribe solutions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EB155B65-3DA1-EE4A-8188-495749C0710C}"/>
              </a:ext>
            </a:extLst>
          </p:cNvPr>
          <p:cNvCxnSpPr>
            <a:cxnSpLocks/>
          </p:cNvCxnSpPr>
          <p:nvPr/>
        </p:nvCxnSpPr>
        <p:spPr>
          <a:xfrm>
            <a:off x="3367112" y="3825947"/>
            <a:ext cx="636104" cy="7059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5D49EBD-D0F2-E248-9F15-C2BF8A676E73}"/>
              </a:ext>
            </a:extLst>
          </p:cNvPr>
          <p:cNvCxnSpPr>
            <a:cxnSpLocks/>
          </p:cNvCxnSpPr>
          <p:nvPr/>
        </p:nvCxnSpPr>
        <p:spPr>
          <a:xfrm flipH="1">
            <a:off x="6536551" y="3616683"/>
            <a:ext cx="696650" cy="74904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F5D49EBD-D0F2-E248-9F15-C2BF8A676E73}"/>
              </a:ext>
            </a:extLst>
          </p:cNvPr>
          <p:cNvCxnSpPr>
            <a:cxnSpLocks/>
          </p:cNvCxnSpPr>
          <p:nvPr/>
        </p:nvCxnSpPr>
        <p:spPr>
          <a:xfrm flipH="1">
            <a:off x="9492991" y="5276858"/>
            <a:ext cx="1185402" cy="46033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9EA5912-35CA-8E44-A742-3A6D21A525FA}"/>
              </a:ext>
            </a:extLst>
          </p:cNvPr>
          <p:cNvSpPr txBox="1"/>
          <p:nvPr/>
        </p:nvSpPr>
        <p:spPr>
          <a:xfrm>
            <a:off x="769257" y="4679199"/>
            <a:ext cx="843437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Discuss</a:t>
            </a:r>
            <a:r>
              <a:rPr lang="en-US" sz="2400" dirty="0"/>
              <a:t>: </a:t>
            </a:r>
            <a:r>
              <a:rPr lang="en-US" sz="2400" u="sng" dirty="0"/>
              <a:t>Use training protocol </a:t>
            </a:r>
            <a:r>
              <a:rPr lang="en-US" sz="2400" dirty="0"/>
              <a:t>to engage the school leaders in spending/outcomes data and ask whether they believe the current mix of resources are working for their students or if they believe reallocation is needed.</a:t>
            </a:r>
          </a:p>
        </p:txBody>
      </p:sp>
    </p:spTree>
    <p:extLst>
      <p:ext uri="{BB962C8B-B14F-4D97-AF65-F5344CB8AC3E}">
        <p14:creationId xmlns:p14="http://schemas.microsoft.com/office/powerpoint/2010/main" val="1033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0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developing plans: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361"/>
            <a:ext cx="10515600" cy="41814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Involve LEAs early and often </a:t>
            </a:r>
          </a:p>
          <a:p>
            <a:r>
              <a:rPr lang="en-US" dirty="0" smtClean="0"/>
              <a:t>Do a data inventory at SEA to determine the need for additional data collection (and to sort out the nice to haves from the need to haves)</a:t>
            </a:r>
          </a:p>
          <a:p>
            <a:r>
              <a:rPr lang="en-US" dirty="0" smtClean="0"/>
              <a:t>You put a lot of work into this financial transparency data </a:t>
            </a:r>
            <a:r>
              <a:rPr lang="mr-IN" dirty="0" smtClean="0"/>
              <a:t>–</a:t>
            </a:r>
            <a:r>
              <a:rPr lang="en-US" dirty="0" smtClean="0"/>
              <a:t> use it if you can! (in combination with other data)</a:t>
            </a:r>
          </a:p>
          <a:p>
            <a:r>
              <a:rPr lang="en-US" dirty="0" smtClean="0"/>
              <a:t>Trust local context &amp; school leaders -- enable them to drive the change</a:t>
            </a:r>
          </a:p>
          <a:p>
            <a:r>
              <a:rPr lang="en-US" dirty="0" smtClean="0"/>
              <a:t>Collaborate within your SEA (Office of School Improvement/Turnaround, teams working with low-performing districts)</a:t>
            </a:r>
          </a:p>
          <a:p>
            <a:r>
              <a:rPr lang="en-US" dirty="0" smtClean="0"/>
              <a:t>Consider who will be involved at LEA level (which communities will have a voice)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(something here about being okay if the ‘step’ districts &amp; schools take when a resource allocation review uncovers a flag is a tough conversation)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9F95F6-FC73-FB46-90AD-2246F0CC1395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BE8560-4166-1F40-9B8B-6F8981319AF3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32D1DB-18A0-C841-9E3E-254F2ED800EA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35A5DF3A-FDE1-8C4A-823B-6CE10DF9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36257" y="230188"/>
            <a:ext cx="1182649" cy="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NEW SLIDE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F9625-53C8-9043-89A4-3EA62112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5000E2-58C6-FA45-ABBB-C9F6E71A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87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Rumor!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question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 </a:t>
            </a:r>
            <a:r>
              <a:rPr lang="en-US" dirty="0"/>
              <a:t>allocation reviews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Rumor has it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7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Department of Education guidance on state report cards is coming... </a:t>
            </a:r>
            <a:r>
              <a:rPr lang="en-US" sz="4000" dirty="0"/>
              <a:t>n</a:t>
            </a:r>
            <a:r>
              <a:rPr lang="en-US" sz="4000" dirty="0" smtClean="0"/>
              <a:t>ext week!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in school spending reporting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states including or excluding (or a mix) equipment in the per-pupil spending calculations? (Donna in Maryland)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If including, which equipment purchases are you including?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9F95F6-FC73-FB46-90AD-2246F0CC1395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BE8560-4166-1F40-9B8B-6F8981319AF3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32D1DB-18A0-C841-9E3E-254F2ED800EA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>
            <a:extLst>
              <a:ext uri="{FF2B5EF4-FFF2-40B4-BE49-F238E27FC236}">
                <a16:creationId xmlns:a16="http://schemas.microsoft.com/office/drawing/2014/main" xmlns="" id="{35A5DF3A-FDE1-8C4A-823B-6CE10DF9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in on resource allocation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Does your state have a plan for resource allocation reviews?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smtClean="0"/>
              <a:t>Yes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smtClean="0"/>
              <a:t>No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smtClean="0"/>
              <a:t>It’s in progress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smtClean="0"/>
              <a:t>Not technically my job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smtClean="0"/>
              <a:t>What’s a resource allocation review?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7EE6A1-F6E0-B443-8022-114A9D09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 Language: Resource Allocation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FACF1E-C24A-364F-B9B3-57B65E0A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94" y="1700520"/>
            <a:ext cx="5079171" cy="19431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“(c)(4)(D)(</a:t>
            </a:r>
            <a:r>
              <a:rPr lang="en-US" sz="1800" dirty="0" err="1"/>
              <a:t>i</a:t>
            </a:r>
            <a:r>
              <a:rPr lang="en-US" sz="1800" dirty="0"/>
              <a:t>): establish a State-determined methodology to identify, beginning with school year 2017–2018, and at least once every three school years thereafter, one statewide category of schools for comprehensive support and improvement”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0FBD44-D2E1-294F-A7A6-1E232AFBA2AB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B72422-9F7A-8D40-892D-AB289A03AEA0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7569FE-BE78-3C49-A007-854D4104BB80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003B4FE0-3989-9947-9362-D9A2C04D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E28D1B-D363-4746-ABA5-87AAE442D7AA}"/>
              </a:ext>
            </a:extLst>
          </p:cNvPr>
          <p:cNvSpPr txBox="1"/>
          <p:nvPr/>
        </p:nvSpPr>
        <p:spPr>
          <a:xfrm>
            <a:off x="6585204" y="1547465"/>
            <a:ext cx="540289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96863" indent="-296863">
              <a:buFont typeface="Arial" charset="0"/>
              <a:buChar char="•"/>
            </a:pPr>
            <a:r>
              <a:rPr lang="en-US" sz="2800" dirty="0"/>
              <a:t>In 2017-18, </a:t>
            </a:r>
            <a:r>
              <a:rPr lang="en-US" sz="2800" b="1" u="sng" dirty="0"/>
              <a:t>identify</a:t>
            </a:r>
            <a:r>
              <a:rPr lang="en-US" sz="2800" dirty="0"/>
              <a:t> </a:t>
            </a:r>
            <a:r>
              <a:rPr lang="en-US" sz="2800" b="1" u="sng" dirty="0"/>
              <a:t>schools</a:t>
            </a:r>
            <a:r>
              <a:rPr lang="en-US" sz="2800" dirty="0"/>
              <a:t> in need of improvement</a:t>
            </a:r>
          </a:p>
          <a:p>
            <a:pPr marL="296863" indent="-296863">
              <a:buFont typeface="Arial" charset="0"/>
              <a:buChar char="•"/>
            </a:pPr>
            <a:r>
              <a:rPr lang="en-US" sz="2800" dirty="0"/>
              <a:t>Repeat at least every 3 years.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163D04-ABE2-1E44-A79F-F36674749F88}"/>
              </a:ext>
            </a:extLst>
          </p:cNvPr>
          <p:cNvSpPr txBox="1"/>
          <p:nvPr/>
        </p:nvSpPr>
        <p:spPr>
          <a:xfrm>
            <a:off x="6585204" y="3157693"/>
            <a:ext cx="5365766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u="sng" dirty="0"/>
              <a:t>Select some schools </a:t>
            </a:r>
            <a:r>
              <a:rPr lang="en-US" sz="2800" dirty="0"/>
              <a:t>for resource review from identified </a:t>
            </a:r>
            <a:r>
              <a:rPr lang="en-US" sz="2800" dirty="0" smtClean="0"/>
              <a:t>LEAs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b="1" u="sng" dirty="0"/>
              <a:t>SEA reviews “resource allocation” </a:t>
            </a:r>
            <a:r>
              <a:rPr lang="en-US" sz="2800" dirty="0"/>
              <a:t>to support improvement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ED3269F1-EB82-9849-8208-BAA4BEE70303}"/>
              </a:ext>
            </a:extLst>
          </p:cNvPr>
          <p:cNvSpPr/>
          <p:nvPr/>
        </p:nvSpPr>
        <p:spPr>
          <a:xfrm>
            <a:off x="5426765" y="2187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C9BCE996-ECB3-C04F-BBD9-9D79C6B14770}"/>
              </a:ext>
            </a:extLst>
          </p:cNvPr>
          <p:cNvSpPr/>
          <p:nvPr/>
        </p:nvSpPr>
        <p:spPr>
          <a:xfrm>
            <a:off x="5440017" y="41948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BB4623E-A480-0D42-A1CC-E76176D4C7E4}"/>
              </a:ext>
            </a:extLst>
          </p:cNvPr>
          <p:cNvSpPr/>
          <p:nvPr/>
        </p:nvSpPr>
        <p:spPr>
          <a:xfrm>
            <a:off x="347594" y="3490614"/>
            <a:ext cx="4888518" cy="236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/>
              <a:t>“periodically review resource allocation to support school improvement in each local educational agency in the State serving— (I) a significant number of schools identified for comprehensive support and improvement under subsection (c)(4)(D)(</a:t>
            </a:r>
            <a:r>
              <a:rPr lang="en-US" kern="0" dirty="0" err="1"/>
              <a:t>i</a:t>
            </a:r>
            <a:r>
              <a:rPr lang="en-US" kern="0" dirty="0"/>
              <a:t>); and (II) a significant number of schools implementing targeted support and improvement plans under paragraph (2)”</a:t>
            </a:r>
          </a:p>
        </p:txBody>
      </p:sp>
    </p:spTree>
    <p:extLst>
      <p:ext uri="{BB962C8B-B14F-4D97-AF65-F5344CB8AC3E}">
        <p14:creationId xmlns:p14="http://schemas.microsoft.com/office/powerpoint/2010/main" val="38811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99"/>
            <a:ext cx="10515600" cy="1325563"/>
          </a:xfrm>
        </p:spPr>
        <p:txBody>
          <a:bodyPr/>
          <a:lstStyle/>
          <a:p>
            <a:r>
              <a:rPr lang="en-US" dirty="0" smtClean="0"/>
              <a:t>True/False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9" y="1594140"/>
            <a:ext cx="106887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T/ F	The law specifies </a:t>
            </a:r>
            <a:r>
              <a:rPr lang="en-US" b="1" u="sng" dirty="0" smtClean="0"/>
              <a:t>equity</a:t>
            </a:r>
            <a:r>
              <a:rPr lang="en-US" dirty="0" smtClean="0"/>
              <a:t> as a goal of resource allocation reviews.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T/F	The law specifies that some </a:t>
            </a:r>
            <a:r>
              <a:rPr lang="en-US" b="1" u="sng" dirty="0" smtClean="0"/>
              <a:t>reallocation</a:t>
            </a:r>
            <a:r>
              <a:rPr lang="en-US" dirty="0" smtClean="0"/>
              <a:t> has to occur.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T/F	The law says the goal is </a:t>
            </a:r>
            <a:r>
              <a:rPr lang="en-US" b="1" u="sng" dirty="0" smtClean="0"/>
              <a:t>school improvement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T/F	The law specifies that resource allocation reviews must be done 	</a:t>
            </a:r>
            <a:r>
              <a:rPr lang="en-US" b="1" u="sng" dirty="0" smtClean="0"/>
              <a:t>annually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0FBD44-D2E1-294F-A7A6-1E232AFBA2AB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B72422-9F7A-8D40-892D-AB289A03AEA0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7569FE-BE78-3C49-A007-854D4104BB80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003B4FE0-3989-9947-9362-D9A2C04D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018309" y="1337662"/>
            <a:ext cx="394855" cy="8444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57348" y="2440100"/>
            <a:ext cx="394855" cy="8444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07" y="3356507"/>
            <a:ext cx="394855" cy="8444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957347" y="4483911"/>
            <a:ext cx="394855" cy="8444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10942599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Connecting school spending to school improvement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00050" y="1397541"/>
            <a:ext cx="4114800" cy="2990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SEA finance offices &amp; fiscal coordinators: </a:t>
            </a:r>
          </a:p>
          <a:p>
            <a:pPr algn="ctr"/>
            <a:r>
              <a:rPr lang="en-US" sz="2400" dirty="0" smtClean="0"/>
              <a:t>Ensuring school by school spending data is collected and reported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7615238" y="1325563"/>
            <a:ext cx="4114800" cy="2990850"/>
          </a:xfrm>
          <a:prstGeom prst="ellipse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School Improvement and Turnaround offices:</a:t>
            </a:r>
            <a:r>
              <a:rPr lang="en-US" sz="2400" dirty="0" smtClean="0"/>
              <a:t> improving performance at high need and low performing schools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926013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Who’s job is it to connect </a:t>
            </a:r>
            <a:r>
              <a:rPr lang="en-US" sz="3200" i="1" smtClean="0"/>
              <a:t>these efforts?</a:t>
            </a:r>
            <a:endParaRPr lang="en-US" sz="3200" i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74324" y="4332349"/>
            <a:ext cx="74295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91548" y="4273318"/>
            <a:ext cx="785812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10FBD44-D2E1-294F-A7A6-1E232AFBA2AB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B72422-9F7A-8D40-892D-AB289A03AEA0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67569FE-BE78-3C49-A007-854D4104BB80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Edunomics_LOGO_E Only_White.eps">
            <a:extLst>
              <a:ext uri="{FF2B5EF4-FFF2-40B4-BE49-F238E27FC236}">
                <a16:creationId xmlns="" xmlns:a16="http://schemas.microsoft.com/office/drawing/2014/main" id="{003B4FE0-3989-9947-9362-D9A2C04D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638540" y="1186264"/>
            <a:ext cx="2730137" cy="174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/>
              <a:t>Federal/Title </a:t>
            </a:r>
            <a:r>
              <a:rPr lang="en-US" sz="2400" u="sng" dirty="0" smtClean="0"/>
              <a:t>I Directors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0" y="3318631"/>
            <a:ext cx="0" cy="10973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1465</Words>
  <Application>Microsoft Macintosh PowerPoint</Application>
  <PresentationFormat>Widescreen</PresentationFormat>
  <Paragraphs>156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Avenir Book</vt:lpstr>
      <vt:lpstr>Avenir Roman</vt:lpstr>
      <vt:lpstr>Calibri</vt:lpstr>
      <vt:lpstr>Calibri Light</vt:lpstr>
      <vt:lpstr>Helvetica Neue Light</vt:lpstr>
      <vt:lpstr>Mangal</vt:lpstr>
      <vt:lpstr>Arial</vt:lpstr>
      <vt:lpstr>Office Theme</vt:lpstr>
      <vt:lpstr>PowerPoint Presentation</vt:lpstr>
      <vt:lpstr>Need costume ideas?</vt:lpstr>
      <vt:lpstr>Agenda</vt:lpstr>
      <vt:lpstr>Rumor has it…</vt:lpstr>
      <vt:lpstr>Equipment in school spending reporting</vt:lpstr>
      <vt:lpstr>Checking in on resource allocation reviews</vt:lpstr>
      <vt:lpstr>ESSA Language: Resource Allocation Reviews</vt:lpstr>
      <vt:lpstr>True/False</vt:lpstr>
      <vt:lpstr>Connecting school spending to school improvement</vt:lpstr>
      <vt:lpstr>We read all your ESSA plans detailing the resource review process in your state, and….</vt:lpstr>
      <vt:lpstr>PowerPoint Presentation</vt:lpstr>
      <vt:lpstr>Most existing ESSA plans: </vt:lpstr>
      <vt:lpstr>Potential SEA &amp; LEA roles in RA reviews</vt:lpstr>
      <vt:lpstr>SEA views data &amp; advises/requires changes </vt:lpstr>
      <vt:lpstr>SEA assembles data, and requires LEAs address items in their plan.  </vt:lpstr>
      <vt:lpstr>SEA facilitates discussion</vt:lpstr>
      <vt:lpstr>Resource Allocation Review Community of Practice</vt:lpstr>
      <vt:lpstr>FiTWiG Supporters</vt:lpstr>
      <vt:lpstr>Older slides </vt:lpstr>
      <vt:lpstr>PowerPoint Presentation</vt:lpstr>
      <vt:lpstr>1. What is the goal?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developing plans: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Hagan</dc:creator>
  <cp:lastModifiedBy>Microsoft Office User</cp:lastModifiedBy>
  <cp:revision>79</cp:revision>
  <dcterms:created xsi:type="dcterms:W3CDTF">2018-04-05T14:27:14Z</dcterms:created>
  <dcterms:modified xsi:type="dcterms:W3CDTF">2018-10-30T16:50:12Z</dcterms:modified>
</cp:coreProperties>
</file>