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318" r:id="rId3"/>
    <p:sldId id="263" r:id="rId4"/>
    <p:sldId id="308" r:id="rId5"/>
    <p:sldId id="295" r:id="rId6"/>
    <p:sldId id="293" r:id="rId7"/>
    <p:sldId id="310" r:id="rId8"/>
    <p:sldId id="312" r:id="rId9"/>
    <p:sldId id="317" r:id="rId10"/>
    <p:sldId id="307" r:id="rId11"/>
    <p:sldId id="27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Ross" initials="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2" autoAdjust="0"/>
    <p:restoredTop sz="90802" autoAdjust="0"/>
  </p:normalViewPr>
  <p:slideViewPr>
    <p:cSldViewPr snapToGrid="0">
      <p:cViewPr varScale="1">
        <p:scale>
          <a:sx n="89" d="100"/>
          <a:sy n="89" d="100"/>
        </p:scale>
        <p:origin x="192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4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4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6B780F2C-E7F9-4B13-8956-9C67F12B4226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46"/>
            <a:ext cx="3038052" cy="46545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946"/>
            <a:ext cx="3038052" cy="46545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8FCBFB6B-9424-4DCB-AF5B-3DC43C9E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57124D2D-EF2A-4EC3-B48B-BBED8BCFE52F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57BFD9A2-439F-48D4-86CE-3A2C6A32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13" indent="-1780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962E6-4B8B-7E45-B6F5-D4DFE8FDAD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8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FD3E-0E6C-9943-9096-B53752C3A4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4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3204B-A17B-4299-ADA6-7BFF5BB19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dirty="0" smtClean="0"/>
              <a:t>would interview you and our goal for the meeting would be to:</a:t>
            </a:r>
          </a:p>
          <a:p>
            <a:r>
              <a:rPr lang="en-US" dirty="0" smtClean="0"/>
              <a:t>a) emphasize how important these data are for districts (from a management perspective), acknowledge it is difficult, and thank them for their hard work</a:t>
            </a:r>
          </a:p>
          <a:p>
            <a:r>
              <a:rPr lang="en-US" dirty="0" smtClean="0"/>
              <a:t>b) remind folks how high profile these data will be over time (Congress is asking about the numbers, and no, the </a:t>
            </a:r>
            <a:r>
              <a:rPr lang="en-US" dirty="0" err="1" smtClean="0"/>
              <a:t>DoEd</a:t>
            </a:r>
            <a:r>
              <a:rPr lang="en-US" dirty="0" smtClean="0"/>
              <a:t> hasn’t forgot about this ESSA requirement) </a:t>
            </a:r>
          </a:p>
          <a:p>
            <a:r>
              <a:rPr lang="en-US" dirty="0" smtClean="0"/>
              <a:t>c) remind folks that </a:t>
            </a:r>
            <a:r>
              <a:rPr lang="en-US" dirty="0" err="1" smtClean="0"/>
              <a:t>DoEd</a:t>
            </a:r>
            <a:r>
              <a:rPr lang="en-US" dirty="0" smtClean="0"/>
              <a:t> monitoring will begin after the June 2020 deadline (we are worried a few will miss the deadline, having not heard much from </a:t>
            </a:r>
            <a:r>
              <a:rPr lang="en-US" dirty="0" err="1" smtClean="0"/>
              <a:t>DoEd</a:t>
            </a:r>
            <a:r>
              <a:rPr lang="en-US" dirty="0" smtClean="0"/>
              <a:t> on this).</a:t>
            </a:r>
          </a:p>
          <a:p>
            <a:r>
              <a:rPr lang="en-US" dirty="0" smtClean="0"/>
              <a:t>d) ask what kinds of supports states need to ensure their systems and communities can access and use the data (might remind them that </a:t>
            </a:r>
            <a:r>
              <a:rPr lang="en-US" dirty="0" err="1" smtClean="0"/>
              <a:t>DoEd</a:t>
            </a:r>
            <a:r>
              <a:rPr lang="en-US" dirty="0" smtClean="0"/>
              <a:t> funded the national center and RCCs and their agencies can ask those groups for federally funded support in this work).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D9A2-439F-48D4-86CE-3A2C6A32E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8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2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93D-B365-422C-8EAE-7B61D1FEF84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5519-B1A3-4424-B0A1-9B4AB5D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mr1170@Georgetown.edu" TargetMode="External"/><Relationship Id="rId5" Type="http://schemas.openxmlformats.org/officeDocument/2006/relationships/hyperlink" Target="mailto:Elizabeth.Ross@Georgetown.edu" TargetMode="External"/><Relationship Id="rId6" Type="http://schemas.openxmlformats.org/officeDocument/2006/relationships/hyperlink" Target="mailto:Laura.Anderson@Georgetown.edu" TargetMode="External"/><Relationship Id="rId7" Type="http://schemas.openxmlformats.org/officeDocument/2006/relationships/hyperlink" Target="https://statesupportnetwork.ed.gov/system/files/financial_transparency_community_of_practice_cop_key_slides.pdf" TargetMode="External"/><Relationship Id="rId8" Type="http://schemas.openxmlformats.org/officeDocument/2006/relationships/hyperlink" Target="https://edunomicslab.org/2016/02/22/1596-2/" TargetMode="External"/><Relationship Id="rId9" Type="http://schemas.openxmlformats.org/officeDocument/2006/relationships/hyperlink" Target="https://edunomicslab.org/our-research/financial-transparency/#schoolSpending" TargetMode="External"/><Relationship Id="rId10" Type="http://schemas.openxmlformats.org/officeDocument/2006/relationships/hyperlink" Target="https://edunomicslab.org/2019/09/25/appendix-a-sample-data-repor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edunomicslab.org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©2019 </a:t>
            </a:r>
            <a:r>
              <a:rPr lang="en-US" sz="12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Lab, Georgetown University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44800"/>
            <a:ext cx="12192001" cy="37567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407" y="3267703"/>
            <a:ext cx="107931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Combined </a:t>
            </a:r>
            <a:r>
              <a:rPr lang="en-US" sz="3200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FiTWiG</a:t>
            </a:r>
            <a:r>
              <a:rPr lang="en-US" sz="3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and SBA Network Meeting!</a:t>
            </a:r>
          </a:p>
          <a:p>
            <a:pPr algn="ctr"/>
            <a:endParaRPr lang="en-US" sz="2800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Interview </a:t>
            </a:r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with </a:t>
            </a:r>
            <a:r>
              <a:rPr lang="en-US" sz="2800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DoEd</a:t>
            </a:r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Burying Data?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Central Expenses.</a:t>
            </a:r>
          </a:p>
          <a:p>
            <a:pPr algn="ctr"/>
            <a:endParaRPr lang="en-US" sz="2200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March 3, </a:t>
            </a:r>
            <a:r>
              <a:rPr lang="en-US" sz="22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2020</a:t>
            </a:r>
            <a:endParaRPr lang="en-US" sz="2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Marguerite </a:t>
            </a:r>
            <a:r>
              <a:rPr lang="en-US" sz="2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Roza</a:t>
            </a:r>
            <a:r>
              <a:rPr lang="en-US" sz="2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Liz Ross, Laura Anderson</a:t>
            </a:r>
            <a:endParaRPr lang="en-US" sz="2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240A4E73-B623-E948-8092-BBB64D019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10" y="930731"/>
            <a:ext cx="4661039" cy="14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62" y="283386"/>
            <a:ext cx="10515600" cy="1325563"/>
          </a:xfrm>
        </p:spPr>
        <p:txBody>
          <a:bodyPr/>
          <a:lstStyle/>
          <a:p>
            <a:r>
              <a:rPr lang="en-US" dirty="0" smtClean="0"/>
              <a:t>LEAs</a:t>
            </a:r>
            <a:r>
              <a:rPr lang="mr-IN" dirty="0" smtClean="0"/>
              <a:t>…</a:t>
            </a:r>
            <a:r>
              <a:rPr lang="en-US" dirty="0" smtClean="0"/>
              <a:t> what say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550940" cy="31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Any thoughts? </a:t>
            </a:r>
          </a:p>
          <a:p>
            <a:r>
              <a:rPr lang="en-US" dirty="0"/>
              <a:t>What are you hearing about PPE expenditure reporting by school?</a:t>
            </a:r>
          </a:p>
          <a:p>
            <a:r>
              <a:rPr lang="en-US" dirty="0" smtClean="0"/>
              <a:t>How might district leaders use the data?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891"/>
            <a:ext cx="1219305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13" y="1229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 err="1" smtClean="0"/>
              <a:t>FiTWiG</a:t>
            </a:r>
            <a:r>
              <a:rPr lang="en-US" dirty="0" smtClean="0"/>
              <a:t> </a:t>
            </a:r>
            <a:r>
              <a:rPr lang="en-US" dirty="0" smtClean="0"/>
              <a:t>Meeting</a:t>
            </a:r>
            <a:r>
              <a:rPr lang="en-US" dirty="0"/>
              <a:t> </a:t>
            </a:r>
            <a:r>
              <a:rPr lang="en-US" dirty="0" smtClean="0"/>
              <a:t>is April 6</a:t>
            </a:r>
            <a:r>
              <a:rPr lang="en-US" baseline="30000" dirty="0" smtClean="0"/>
              <a:t>th</a:t>
            </a:r>
            <a:r>
              <a:rPr lang="en-US" dirty="0" smtClean="0"/>
              <a:t>, 1 pm ET</a:t>
            </a:r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Next SBA Meeting is April 7</a:t>
            </a:r>
            <a:r>
              <a:rPr lang="en-US" baseline="30000" dirty="0" smtClean="0"/>
              <a:t>th</a:t>
            </a:r>
            <a:r>
              <a:rPr lang="en-US" dirty="0" smtClean="0"/>
              <a:t>, 1 pm 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13" y="1723565"/>
            <a:ext cx="910166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Got questions?  We’re here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903"/>
            <a:ext cx="12193057" cy="859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1734" y="3014687"/>
            <a:ext cx="11870266" cy="384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Marguerite </a:t>
            </a:r>
            <a:r>
              <a:rPr lang="en-US" sz="2000" dirty="0" err="1" smtClean="0"/>
              <a:t>Roza</a:t>
            </a:r>
            <a:r>
              <a:rPr lang="en-US" sz="2000" dirty="0" smtClean="0"/>
              <a:t>		</a:t>
            </a:r>
            <a:r>
              <a:rPr lang="en-US" sz="2000" dirty="0" smtClean="0"/>
              <a:t>      Liz Ross				Laura Anderson</a:t>
            </a: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hlinkClick r:id="rId4"/>
              </a:rPr>
              <a:t>mr1170@Georgetown.edu</a:t>
            </a:r>
            <a:r>
              <a:rPr lang="en-US" sz="2000" dirty="0" smtClean="0"/>
              <a:t>  </a:t>
            </a:r>
            <a:r>
              <a:rPr lang="en-US" sz="2000" dirty="0" smtClean="0"/>
              <a:t>    </a:t>
            </a:r>
            <a:r>
              <a:rPr lang="en-US" sz="2000" dirty="0" smtClean="0">
                <a:hlinkClick r:id="rId5"/>
              </a:rPr>
              <a:t>Elizabeth.Ross@Georgetown.edu</a:t>
            </a:r>
            <a:r>
              <a:rPr lang="en-US" sz="2000" dirty="0" smtClean="0"/>
              <a:t> 	</a:t>
            </a:r>
            <a:r>
              <a:rPr lang="en-US" sz="2000" dirty="0" smtClean="0">
                <a:hlinkClick r:id="rId6"/>
              </a:rPr>
              <a:t>Laura.Anderson@Georgetown.edu</a:t>
            </a: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75" y="3899234"/>
            <a:ext cx="12131825" cy="3929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 smtClean="0"/>
              <a:t>Resources</a:t>
            </a:r>
            <a:r>
              <a:rPr lang="en-US" sz="1800" dirty="0" smtClean="0"/>
              <a:t>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Accessing, Validating and Communicating about your Data: </a:t>
            </a:r>
            <a:r>
              <a:rPr lang="en-US" sz="1800" dirty="0" smtClean="0">
                <a:hlinkClick r:id="rId7"/>
              </a:rPr>
              <a:t>https://statesupportnetwork.ed.gov/system/files/financial_transparency_community_of_practice_cop_key_slides.pdf</a:t>
            </a:r>
            <a:endParaRPr lang="en-US" sz="18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Advancing System Productivity Series: </a:t>
            </a:r>
            <a:r>
              <a:rPr lang="en-US" sz="1800" dirty="0" smtClean="0">
                <a:hlinkClick r:id="rId8"/>
              </a:rPr>
              <a:t>https://edunomicslab.org/2016/02/22/1596-2/</a:t>
            </a:r>
            <a:endParaRPr lang="en-US" sz="18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Data Hub: </a:t>
            </a:r>
            <a:r>
              <a:rPr lang="en-US" sz="1800" dirty="0" smtClean="0">
                <a:hlinkClick r:id="rId9"/>
              </a:rPr>
              <a:t>https://edunomicslab.org/our-research/financial-transparency/#schoolSpending</a:t>
            </a:r>
            <a:endParaRPr lang="en-US" sz="18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Resource Allocation Reviews: </a:t>
            </a:r>
            <a:r>
              <a:rPr lang="en-US" sz="1800" dirty="0" smtClean="0">
                <a:hlinkClick r:id="rId10"/>
              </a:rPr>
              <a:t>https://edunomicslab.org/2019/09/25/appendix-a-sample-data-report/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5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47" y="8101"/>
            <a:ext cx="964983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Today’s episode </a:t>
            </a:r>
            <a:r>
              <a:rPr lang="en-US" sz="4000" smtClean="0"/>
              <a:t>is broadcast from </a:t>
            </a:r>
            <a:r>
              <a:rPr lang="en-US" sz="4000" dirty="0" smtClean="0"/>
              <a:t>the US epicenter of Covid-19</a:t>
            </a:r>
            <a:r>
              <a:rPr lang="mr-IN" sz="4000" dirty="0" smtClean="0"/>
              <a:t>…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891"/>
            <a:ext cx="12193057" cy="859611"/>
          </a:xfrm>
          <a:prstGeom prst="rect">
            <a:avLst/>
          </a:prstGeom>
        </p:spPr>
      </p:pic>
      <p:pic>
        <p:nvPicPr>
          <p:cNvPr id="1026" name="Picture 2" descr="mage result for meme corona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7" y="1333664"/>
            <a:ext cx="8424153" cy="47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6993" y="2093491"/>
            <a:ext cx="21230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Live from Seattle and we’re still smiling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29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64" y="1368425"/>
            <a:ext cx="11187793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998389"/>
            <a:ext cx="12193057" cy="85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808" y="1869499"/>
            <a:ext cx="71514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Update on state release and interview with USED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Burying the data?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Fostering transparency, analysis and action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Resources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endParaRPr lang="en-US" sz="3600" dirty="0" smtClean="0"/>
          </a:p>
        </p:txBody>
      </p:sp>
      <p:pic>
        <p:nvPicPr>
          <p:cNvPr id="6" name="Picture 4" descr="https://gm1.ggpht.com/XIGRrZOwUbTA42rT3-nswtaqtSFTfB4pe4HMrEdxs_6e89gzom04QCsc4HwSsJO4O4SybswC1VoRTb5hScLJEt9Z43ORHlfGPOzdJVt3uYK68lyLQAuJhk4bTyUHc58R2JmNiud-bJLOEk445wsJiXytWHeCs1jGqDurB_qPE6C4FlM2cXRw3_wHgmCHq_74yYdDPLLqAbW4kpWZe3mMJZIrBJE5CQxl5_1kGIAi7CXouWIc2C89GNZzKMtC-Tf3s3xSHB2Ainh4hkIhmhOMXwS4qcYiTcjbQnDYdb3NsL1bHYeOZaSt2cV6roAMbLY2sW2eN3NcX4WYrNx6a-LPFjl9hCqDlArum1b0S-l1vS0I-4yVYX2oSi1POHxgKBzXdfLwgwdbhHgUXbcywN3W3QPYN4q1-oldKpwRSNEHo236Z3oZc5PI15J5wdSoO7TzZ-plrrGnH3joV9KHTqJY6DZEBlrha1ceQqm8fMN2qn6ZlxbCHCtBtlYa8HjSx9RrempiQo5YnugBowoXywlNG8QyCa7TZuT_MSSLAO75lL9txXmDZzzrIhjUlnOofly59HTdCMPo1UVMyJkIexmjC9V0lvGjmq5z8I9-nvyBaI6xWg_eCDWncQ-h4H1y2KXXze3JytzT_eBgs69N5GVm8RsbOAFp-hsugGDEtOyhM9jRsAH-v7iiN3wN2IahHYje8pBfKX8cMxE2V-4uDEl54j5TkBA63whgTx_CQtNMmtK8e0uIBimaEVCMY4J07Q=s0-l75-ft-l75-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04" y="1599881"/>
            <a:ext cx="4036332" cy="32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93057" cy="85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6139"/>
            <a:ext cx="12062766" cy="1393443"/>
          </a:xfrm>
        </p:spPr>
        <p:txBody>
          <a:bodyPr>
            <a:normAutofit/>
          </a:bodyPr>
          <a:lstStyle/>
          <a:p>
            <a:r>
              <a:rPr lang="en-US" spc="-5" dirty="0" smtClean="0"/>
              <a:t>As of today 27 states released school-by-school spending data</a:t>
            </a:r>
            <a:endParaRPr lang="en-US" dirty="0"/>
          </a:p>
        </p:txBody>
      </p:sp>
      <p:sp>
        <p:nvSpPr>
          <p:cNvPr id="4" name="object 8"/>
          <p:cNvSpPr txBox="1">
            <a:spLocks/>
          </p:cNvSpPr>
          <p:nvPr/>
        </p:nvSpPr>
        <p:spPr>
          <a:xfrm>
            <a:off x="8247069" y="1178514"/>
            <a:ext cx="4049395" cy="5278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pc="-10" dirty="0">
              <a:hlinkClick r:id="rId4"/>
            </a:endParaRPr>
          </a:p>
          <a:p>
            <a:pPr marL="12700" marR="94615" indent="0">
              <a:lnSpc>
                <a:spcPts val="3100"/>
              </a:lnSpc>
              <a:buNone/>
              <a:tabLst>
                <a:tab pos="469265" algn="l"/>
                <a:tab pos="469900" algn="l"/>
              </a:tabLst>
            </a:pPr>
            <a:r>
              <a:rPr lang="en-US" dirty="0"/>
              <a:t>Links </a:t>
            </a:r>
            <a:r>
              <a:rPr lang="en-US" spc="-5" dirty="0"/>
              <a:t>to </a:t>
            </a:r>
            <a:r>
              <a:rPr lang="en-US" spc="-10" dirty="0" smtClean="0"/>
              <a:t>states’</a:t>
            </a:r>
            <a:r>
              <a:rPr lang="en-US" spc="-55" dirty="0" smtClean="0"/>
              <a:t> </a:t>
            </a:r>
            <a:r>
              <a:rPr lang="en-US" dirty="0"/>
              <a:t>school  spending</a:t>
            </a:r>
            <a:r>
              <a:rPr lang="en-US" spc="-10" dirty="0"/>
              <a:t> </a:t>
            </a:r>
            <a:r>
              <a:rPr lang="en-US" dirty="0"/>
              <a:t>data</a:t>
            </a:r>
          </a:p>
          <a:p>
            <a:pPr marL="12700" marR="5080" indent="0">
              <a:lnSpc>
                <a:spcPts val="3000"/>
              </a:lnSpc>
              <a:spcBef>
                <a:spcPts val="2280"/>
              </a:spcBef>
              <a:buNone/>
              <a:tabLst>
                <a:tab pos="469265" algn="l"/>
                <a:tab pos="469900" algn="l"/>
              </a:tabLst>
            </a:pPr>
            <a:r>
              <a:rPr lang="en-US" dirty="0"/>
              <a:t>Resources for </a:t>
            </a:r>
            <a:r>
              <a:rPr lang="en-US" b="1" u="sng" dirty="0">
                <a:solidFill>
                  <a:srgbClr val="002060"/>
                </a:solidFill>
              </a:rPr>
              <a:t>district  leaders</a:t>
            </a:r>
            <a:r>
              <a:rPr lang="en-US" dirty="0"/>
              <a:t>, principals</a:t>
            </a:r>
            <a:r>
              <a:rPr lang="en-US" spc="-55" dirty="0"/>
              <a:t> </a:t>
            </a:r>
            <a:r>
              <a:rPr lang="en-US" dirty="0"/>
              <a:t>and  journalists</a:t>
            </a:r>
          </a:p>
          <a:p>
            <a:pPr marL="12700" marR="481965" indent="0">
              <a:lnSpc>
                <a:spcPts val="3000"/>
              </a:lnSpc>
              <a:spcBef>
                <a:spcPts val="2400"/>
              </a:spcBef>
              <a:buNone/>
              <a:tabLst>
                <a:tab pos="469265" algn="l"/>
                <a:tab pos="469900" algn="l"/>
              </a:tabLst>
            </a:pPr>
            <a:r>
              <a:rPr lang="en-US" spc="-5" dirty="0" smtClean="0"/>
              <a:t>Developing a data </a:t>
            </a:r>
            <a:r>
              <a:rPr lang="en-US" spc="-5" dirty="0" smtClean="0"/>
              <a:t>archive of all state data</a:t>
            </a:r>
            <a:endParaRPr lang="en-US" dirty="0"/>
          </a:p>
          <a:p>
            <a:pPr marL="12700" marR="481965" indent="0" algn="ctr">
              <a:lnSpc>
                <a:spcPts val="3000"/>
              </a:lnSpc>
              <a:spcBef>
                <a:spcPts val="2400"/>
              </a:spcBef>
              <a:buNone/>
              <a:tabLst>
                <a:tab pos="469265" algn="l"/>
                <a:tab pos="469900" algn="l"/>
              </a:tabLst>
            </a:pPr>
            <a:r>
              <a:rPr lang="en-US" spc="-10" dirty="0">
                <a:hlinkClick r:id="rId4"/>
              </a:rPr>
              <a:t>www.edunomicslab.org</a:t>
            </a:r>
          </a:p>
          <a:p>
            <a:pPr marL="469900" marR="481965" indent="-457200">
              <a:lnSpc>
                <a:spcPts val="3000"/>
              </a:lnSpc>
              <a:spcBef>
                <a:spcPts val="2400"/>
              </a:spcBef>
              <a:tabLst>
                <a:tab pos="469265" algn="l"/>
                <a:tab pos="469900" algn="l"/>
              </a:tabLst>
            </a:pPr>
            <a:endParaRPr lang="en-US" dirty="0"/>
          </a:p>
        </p:txBody>
      </p:sp>
      <p:sp>
        <p:nvSpPr>
          <p:cNvPr id="13" name="object 3"/>
          <p:cNvSpPr/>
          <p:nvPr/>
        </p:nvSpPr>
        <p:spPr>
          <a:xfrm>
            <a:off x="538094" y="1409986"/>
            <a:ext cx="7263383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1196462" y="1394747"/>
            <a:ext cx="6608064" cy="554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1642054" y="1479583"/>
            <a:ext cx="337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FEFFFE"/>
                </a:solidFill>
                <a:latin typeface="Lucida Sans"/>
                <a:cs typeface="Lucida Sans"/>
              </a:rPr>
              <a:t>SCHOOL </a:t>
            </a:r>
            <a:r>
              <a:rPr sz="1800" spc="40" dirty="0">
                <a:solidFill>
                  <a:srgbClr val="FEFFFE"/>
                </a:solidFill>
                <a:latin typeface="Lucida Sans"/>
                <a:cs typeface="Lucida Sans"/>
              </a:rPr>
              <a:t>SPENDING </a:t>
            </a:r>
            <a:r>
              <a:rPr sz="1800" spc="-105" dirty="0">
                <a:solidFill>
                  <a:srgbClr val="FEFFFE"/>
                </a:solidFill>
                <a:latin typeface="Lucida Sans"/>
                <a:cs typeface="Lucida Sans"/>
              </a:rPr>
              <a:t>DATA</a:t>
            </a:r>
            <a:r>
              <a:rPr sz="1800" spc="-340" dirty="0">
                <a:solidFill>
                  <a:srgbClr val="FEFFFE"/>
                </a:solidFill>
                <a:latin typeface="Lucida Sans"/>
                <a:cs typeface="Lucida Sans"/>
              </a:rPr>
              <a:t> </a:t>
            </a:r>
            <a:r>
              <a:rPr sz="1800" spc="30" dirty="0">
                <a:solidFill>
                  <a:srgbClr val="FEFFFE"/>
                </a:solidFill>
                <a:latin typeface="Lucida Sans"/>
                <a:cs typeface="Lucida Sans"/>
              </a:rPr>
              <a:t>HUB</a:t>
            </a:r>
            <a:endParaRPr sz="1800">
              <a:latin typeface="Lucida Sans"/>
              <a:cs typeface="Lucida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D2E95A-D5DC-A44E-A3A9-078FC4413ACA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0" name="Picture 9" descr="Edunomics_LOGO_E Only_White.eps">
              <a:extLst>
                <a:ext uri="{FF2B5EF4-FFF2-40B4-BE49-F238E27FC236}">
                  <a16:creationId xmlns:a16="http://schemas.microsoft.com/office/drawing/2014/main" xmlns="" id="{79BE6569-C594-3043-BE94-600C2E7A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EEC3A57-0718-9740-B83D-21774C74BA86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4084D6F-7265-064F-B964-778D87010917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 descr="Edunomics_LOGO_E Only_White.eps">
              <a:extLst>
                <a:ext uri="{FF2B5EF4-FFF2-40B4-BE49-F238E27FC236}">
                  <a16:creationId xmlns:a16="http://schemas.microsoft.com/office/drawing/2014/main" xmlns="" id="{9EA1F8EC-E5EB-BC45-A29D-B2AA0ACD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4898C8D-8249-844A-B5F9-2C112DE671D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©2019 </a:t>
              </a:r>
              <a:r>
                <a:rPr lang="en-US" sz="1200" dirty="0" err="1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Edunomics</a:t>
              </a:r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 Lab, Georgetown University 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094" y="1949482"/>
            <a:ext cx="7158539" cy="38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37" y="142808"/>
            <a:ext cx="10515600" cy="1325563"/>
          </a:xfrm>
        </p:spPr>
        <p:txBody>
          <a:bodyPr/>
          <a:lstStyle/>
          <a:p>
            <a:r>
              <a:rPr lang="en-US" dirty="0" smtClean="0"/>
              <a:t>U.S. Department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75" y="4935022"/>
            <a:ext cx="4367174" cy="105632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Jim Blew</a:t>
            </a:r>
          </a:p>
          <a:p>
            <a:pPr marL="0" indent="0" algn="ctr">
              <a:buNone/>
            </a:pPr>
            <a:r>
              <a:rPr lang="en-US" dirty="0" smtClean="0"/>
              <a:t>Assistant Secretary </a:t>
            </a:r>
            <a:r>
              <a:rPr lang="en-US" dirty="0"/>
              <a:t>for P</a:t>
            </a:r>
            <a:r>
              <a:rPr lang="en-US" dirty="0" smtClean="0"/>
              <a:t>lanning</a:t>
            </a:r>
            <a:r>
              <a:rPr lang="en-US" dirty="0"/>
              <a:t>, </a:t>
            </a:r>
            <a:r>
              <a:rPr lang="en-US" dirty="0" smtClean="0"/>
              <a:t>Evaluation</a:t>
            </a:r>
            <a:r>
              <a:rPr lang="en-US" dirty="0"/>
              <a:t>, and </a:t>
            </a:r>
            <a:r>
              <a:rPr lang="en-US" dirty="0" smtClean="0"/>
              <a:t>Policy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6578"/>
            <a:ext cx="12193057" cy="859611"/>
          </a:xfrm>
          <a:prstGeom prst="rect">
            <a:avLst/>
          </a:prstGeom>
        </p:spPr>
      </p:pic>
      <p:pic>
        <p:nvPicPr>
          <p:cNvPr id="1026" name="Picture 2" descr="Chris Rinkus - Deputy Assistant Secretary for Evidence-Based Practices and State and Grantee Rel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40" y="1546900"/>
            <a:ext cx="2333389" cy="33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ch.ed.gov/files/2019/05/Jim-Blew-Official-Portrait-150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79" y="1560195"/>
            <a:ext cx="2354499" cy="32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953353" y="4935022"/>
            <a:ext cx="4367174" cy="1056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Chris </a:t>
            </a:r>
            <a:r>
              <a:rPr lang="en-US" dirty="0" err="1" smtClean="0"/>
              <a:t>Rinkus</a:t>
            </a:r>
            <a:endParaRPr lang="en-US" dirty="0" smtClean="0"/>
          </a:p>
          <a:p>
            <a:pPr marL="0" indent="0" algn="ctr" fontAlgn="base">
              <a:buNone/>
            </a:pPr>
            <a:r>
              <a:rPr lang="en-US" sz="2400" dirty="0"/>
              <a:t>Deputy </a:t>
            </a:r>
            <a:r>
              <a:rPr lang="en-US" sz="2400" dirty="0" smtClean="0"/>
              <a:t>Assistant Secretary for </a:t>
            </a:r>
            <a:r>
              <a:rPr lang="en-US" sz="2400" dirty="0"/>
              <a:t>Policy and Use of Evidence</a:t>
            </a:r>
          </a:p>
        </p:txBody>
      </p:sp>
    </p:spTree>
    <p:extLst>
      <p:ext uri="{BB962C8B-B14F-4D97-AF65-F5344CB8AC3E}">
        <p14:creationId xmlns:p14="http://schemas.microsoft.com/office/powerpoint/2010/main" val="15293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4" y="228090"/>
            <a:ext cx="11977523" cy="1325563"/>
          </a:xfrm>
        </p:spPr>
        <p:txBody>
          <a:bodyPr/>
          <a:lstStyle/>
          <a:p>
            <a:r>
              <a:rPr lang="en-US" dirty="0" smtClean="0"/>
              <a:t>Burying the data?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0585"/>
            <a:ext cx="12193057" cy="85961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50891" y="1683915"/>
            <a:ext cx="1950283" cy="2345643"/>
          </a:xfrm>
          <a:prstGeom prst="wedgeRectCallout">
            <a:avLst>
              <a:gd name="adj1" fmla="val 62392"/>
              <a:gd name="adj2" fmla="val 163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SEAs </a:t>
            </a:r>
            <a:r>
              <a:rPr lang="en-US" sz="2000" dirty="0">
                <a:solidFill>
                  <a:schemeClr val="tx1"/>
                </a:solidFill>
              </a:rPr>
              <a:t>aren’t presenting these troubling patterns </a:t>
            </a:r>
            <a:r>
              <a:rPr lang="en-US" sz="2000" b="1" dirty="0">
                <a:solidFill>
                  <a:schemeClr val="tx1"/>
                </a:solidFill>
              </a:rPr>
              <a:t>in a legible way</a:t>
            </a:r>
            <a:r>
              <a:rPr lang="en-US" sz="2000" dirty="0">
                <a:solidFill>
                  <a:schemeClr val="tx1"/>
                </a:solidFill>
              </a:rPr>
              <a:t>.”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330492" y="1694673"/>
            <a:ext cx="1518293" cy="2470609"/>
          </a:xfrm>
          <a:prstGeom prst="wedgeRectCallout">
            <a:avLst>
              <a:gd name="adj1" fmla="val -64829"/>
              <a:gd name="adj2" fmla="val 4403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mr-IN" sz="2000" dirty="0" smtClean="0">
                <a:solidFill>
                  <a:schemeClr val="tx1"/>
                </a:solidFill>
              </a:rPr>
              <a:t>…</a:t>
            </a:r>
            <a:r>
              <a:rPr lang="en-US" sz="2000" b="1" dirty="0" smtClean="0">
                <a:solidFill>
                  <a:schemeClr val="tx1"/>
                </a:solidFill>
              </a:rPr>
              <a:t>buried </a:t>
            </a:r>
            <a:r>
              <a:rPr lang="en-US" sz="2000" b="1" dirty="0">
                <a:solidFill>
                  <a:schemeClr val="tx1"/>
                </a:solidFill>
              </a:rPr>
              <a:t>several clicks inside </a:t>
            </a:r>
            <a:r>
              <a:rPr lang="en-US" sz="2000" dirty="0">
                <a:solidFill>
                  <a:schemeClr val="tx1"/>
                </a:solidFill>
              </a:rPr>
              <a:t>a state’s </a:t>
            </a:r>
            <a:r>
              <a:rPr lang="en-US" sz="2000" dirty="0" smtClean="0">
                <a:solidFill>
                  <a:schemeClr val="tx1"/>
                </a:solidFill>
              </a:rPr>
              <a:t>website.”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blank new york times tem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4" y="1333966"/>
            <a:ext cx="7356131" cy="430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1" y="2236809"/>
            <a:ext cx="7006455" cy="32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8" y="-16070"/>
            <a:ext cx="11959742" cy="9963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kind of analysis prompts LEA discussion?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26" y="711100"/>
            <a:ext cx="10699999" cy="20366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Array spending across </a:t>
            </a:r>
            <a:r>
              <a:rPr lang="en-US" sz="2400" dirty="0"/>
              <a:t>schools within a </a:t>
            </a:r>
            <a:r>
              <a:rPr lang="en-US" sz="2400" dirty="0" smtClean="0"/>
              <a:t>district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Array spending with outcomes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Array spending with demographics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2396"/>
            <a:ext cx="1219305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2376072"/>
            <a:ext cx="4338175" cy="3516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1676"/>
            <a:ext cx="3430214" cy="343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42" y="2150534"/>
            <a:ext cx="4738091" cy="37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21" y="117120"/>
            <a:ext cx="5397463" cy="1209846"/>
          </a:xfrm>
        </p:spPr>
        <p:txBody>
          <a:bodyPr>
            <a:noAutofit/>
          </a:bodyPr>
          <a:lstStyle/>
          <a:p>
            <a:r>
              <a:rPr lang="en-US" sz="3600" dirty="0" smtClean="0"/>
              <a:t>Let’s talk about central/shared expenses</a:t>
            </a:r>
            <a:r>
              <a:rPr lang="mr-IN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" y="5483225"/>
            <a:ext cx="2944091" cy="33568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891"/>
            <a:ext cx="12193057" cy="859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0417" y="2143358"/>
            <a:ext cx="5047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IFR calls for listing each school’s share of central/shared expenses separately (rows E, F, 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(ESSA is silent on this).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1127" y="102633"/>
            <a:ext cx="5954962" cy="59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1" y="0"/>
            <a:ext cx="10066741" cy="120984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States are handling central expenses differently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" y="5483225"/>
            <a:ext cx="2944091" cy="33568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891"/>
            <a:ext cx="12193057" cy="859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0221" y="1229427"/>
            <a:ext cx="37826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700" y="1070995"/>
            <a:ext cx="3049167" cy="429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A: </a:t>
            </a:r>
            <a:r>
              <a:rPr lang="en-US" dirty="0" smtClean="0"/>
              <a:t>Separately lists central </a:t>
            </a:r>
            <a:r>
              <a:rPr lang="en-US" dirty="0" smtClean="0"/>
              <a:t>expenses 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Assigns costs </a:t>
            </a:r>
            <a:r>
              <a:rPr lang="en-US" dirty="0" smtClean="0"/>
              <a:t>on fixed </a:t>
            </a:r>
            <a:r>
              <a:rPr lang="en-US" u="sng" dirty="0" smtClean="0"/>
              <a:t>per pupil </a:t>
            </a:r>
            <a:r>
              <a:rPr lang="en-US" u="sng" dirty="0" smtClean="0"/>
              <a:t>basis to all schools</a:t>
            </a:r>
            <a:r>
              <a:rPr lang="en-US" dirty="0" smtClean="0"/>
              <a:t>: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AR, AK, </a:t>
            </a:r>
            <a:r>
              <a:rPr lang="en-US" dirty="0" smtClean="0"/>
              <a:t>CT</a:t>
            </a:r>
            <a:r>
              <a:rPr lang="en-US" dirty="0"/>
              <a:t>, GA, IN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MA</a:t>
            </a:r>
            <a:r>
              <a:rPr lang="en-US" dirty="0"/>
              <a:t>, ME, MI, MN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MO</a:t>
            </a:r>
            <a:r>
              <a:rPr lang="en-US" dirty="0"/>
              <a:t>, MS, NE, </a:t>
            </a:r>
            <a:r>
              <a:rPr lang="en-US" dirty="0" smtClean="0"/>
              <a:t>WI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WV</a:t>
            </a:r>
            <a:r>
              <a:rPr lang="en-US" dirty="0"/>
              <a:t>, </a:t>
            </a:r>
            <a:r>
              <a:rPr lang="en-US" dirty="0" smtClean="0"/>
              <a:t>WY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8682" y="1070995"/>
            <a:ext cx="3482518" cy="4255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6500" dirty="0" smtClean="0"/>
              <a:t>B: </a:t>
            </a:r>
            <a:r>
              <a:rPr lang="en-US" sz="6500" dirty="0" smtClean="0"/>
              <a:t>Separately list central </a:t>
            </a:r>
            <a:r>
              <a:rPr lang="en-US" sz="6500" dirty="0" smtClean="0"/>
              <a:t>expenses --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6500" dirty="0" smtClean="0"/>
              <a:t>Assigns costs via </a:t>
            </a:r>
            <a:r>
              <a:rPr lang="en-US" sz="6500" u="sng" dirty="0" smtClean="0"/>
              <a:t>another method: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4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6000" dirty="0" smtClean="0"/>
              <a:t>OH (# students at </a:t>
            </a:r>
            <a:r>
              <a:rPr lang="en-US" sz="6000" dirty="0" smtClean="0"/>
              <a:t>level relevant to cost, e.g. </a:t>
            </a:r>
            <a:r>
              <a:rPr lang="en-US" sz="6000" dirty="0" err="1" smtClean="0"/>
              <a:t>elem</a:t>
            </a:r>
            <a:r>
              <a:rPr lang="en-US" sz="6000" dirty="0" smtClean="0"/>
              <a:t>)</a:t>
            </a:r>
            <a:endParaRPr lang="en-US" sz="6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6000" dirty="0" smtClean="0"/>
              <a:t>AL (% of </a:t>
            </a:r>
            <a:r>
              <a:rPr lang="en-US" sz="6000" dirty="0" smtClean="0"/>
              <a:t>site costs</a:t>
            </a:r>
            <a:r>
              <a:rPr lang="en-US" sz="600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000" dirty="0" smtClean="0"/>
              <a:t>FL, IL, KS (mixed methods)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37348" y="1090943"/>
            <a:ext cx="4678944" cy="4255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/>
              <a:t>C</a:t>
            </a:r>
            <a:r>
              <a:rPr lang="en-US" sz="2600" dirty="0" smtClean="0"/>
              <a:t>: Does not separate central expenses </a:t>
            </a:r>
            <a:r>
              <a:rPr lang="en-US" sz="2600" dirty="0" smtClean="0"/>
              <a:t>from site expenses --</a:t>
            </a:r>
            <a:endParaRPr lang="en-US" sz="1200" dirty="0" smtClean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600" dirty="0" smtClean="0"/>
              <a:t>Assigns costs via: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CO, KY, TX, RI (per pupil)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KS (# students at each level)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WA (% of </a:t>
            </a:r>
            <a:r>
              <a:rPr lang="en-US" sz="2400" dirty="0" smtClean="0"/>
              <a:t>site costs</a:t>
            </a:r>
            <a:r>
              <a:rPr lang="en-US" sz="24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DE</a:t>
            </a:r>
            <a:r>
              <a:rPr lang="en-US" sz="2400" dirty="0"/>
              <a:t> </a:t>
            </a:r>
            <a:r>
              <a:rPr lang="en-US" sz="2400" dirty="0" smtClean="0"/>
              <a:t>(# </a:t>
            </a:r>
            <a:r>
              <a:rPr lang="en-US" sz="2400" dirty="0" smtClean="0"/>
              <a:t>units/FTEs ?) 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HI, LA, NV, NH, OK (not clarified)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363867" y="199189"/>
            <a:ext cx="2828133" cy="768763"/>
          </a:xfrm>
          <a:prstGeom prst="wedgeRectCallout">
            <a:avLst>
              <a:gd name="adj1" fmla="val -64829"/>
              <a:gd name="adj2" fmla="val 4403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Did we get it right?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834814" y="5570882"/>
            <a:ext cx="8805067" cy="371018"/>
          </a:xfrm>
          <a:prstGeom prst="wedgeRectCallout">
            <a:avLst>
              <a:gd name="adj1" fmla="val -57258"/>
              <a:gd name="adj2" fmla="val -287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Reminder: Check if your SEA’s methodology is posted </a:t>
            </a:r>
            <a:r>
              <a:rPr lang="en-US" sz="2400" smtClean="0">
                <a:solidFill>
                  <a:schemeClr val="bg1"/>
                </a:solidFill>
              </a:rPr>
              <a:t>and accessible 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556</Words>
  <Application>Microsoft Macintosh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Avenir Book</vt:lpstr>
      <vt:lpstr>Avenir Roman</vt:lpstr>
      <vt:lpstr>Calibri</vt:lpstr>
      <vt:lpstr>Calibri Light</vt:lpstr>
      <vt:lpstr>Helvetica Neue Light</vt:lpstr>
      <vt:lpstr>Lucida Sans</vt:lpstr>
      <vt:lpstr>Mangal</vt:lpstr>
      <vt:lpstr>Wingdings</vt:lpstr>
      <vt:lpstr>Arial</vt:lpstr>
      <vt:lpstr>Office Theme</vt:lpstr>
      <vt:lpstr>PowerPoint Presentation</vt:lpstr>
      <vt:lpstr>Today’s episode is broadcast from the US epicenter of Covid-19… </vt:lpstr>
      <vt:lpstr>Agenda</vt:lpstr>
      <vt:lpstr>As of today 27 states released school-by-school spending data</vt:lpstr>
      <vt:lpstr>U.S. Department of Education</vt:lpstr>
      <vt:lpstr>Burying the data?</vt:lpstr>
      <vt:lpstr>What kind of analysis prompts LEA discussion?</vt:lpstr>
      <vt:lpstr>Let’s talk about central/shared expenses…</vt:lpstr>
      <vt:lpstr>States are handling central expenses differently</vt:lpstr>
      <vt:lpstr>LEAs… what say you?</vt:lpstr>
      <vt:lpstr> Next FiTWiG Meeting is April 6th, 1 pm ET          Next SBA Meeting is April 7th, 1 pm ET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Ross</dc:creator>
  <cp:lastModifiedBy>Microsoft Office User</cp:lastModifiedBy>
  <cp:revision>240</cp:revision>
  <cp:lastPrinted>2020-03-03T16:21:16Z</cp:lastPrinted>
  <dcterms:created xsi:type="dcterms:W3CDTF">2019-11-11T18:29:35Z</dcterms:created>
  <dcterms:modified xsi:type="dcterms:W3CDTF">2020-03-03T17:58:23Z</dcterms:modified>
</cp:coreProperties>
</file>