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1149" r:id="rId2"/>
    <p:sldId id="271" r:id="rId3"/>
    <p:sldId id="433" r:id="rId4"/>
    <p:sldId id="295" r:id="rId5"/>
    <p:sldId id="291" r:id="rId6"/>
    <p:sldId id="287" r:id="rId7"/>
    <p:sldId id="439" r:id="rId8"/>
    <p:sldId id="1148" r:id="rId9"/>
    <p:sldId id="1139" r:id="rId10"/>
    <p:sldId id="1140" r:id="rId11"/>
    <p:sldId id="1144" r:id="rId12"/>
    <p:sldId id="308" r:id="rId13"/>
    <p:sldId id="1141" r:id="rId14"/>
    <p:sldId id="1146" r:id="rId15"/>
    <p:sldId id="1142" r:id="rId16"/>
    <p:sldId id="269"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A0"/>
    <a:srgbClr val="386EA4"/>
    <a:srgbClr val="328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p:restoredTop sz="95104"/>
  </p:normalViewPr>
  <p:slideViewPr>
    <p:cSldViewPr>
      <p:cViewPr varScale="1">
        <p:scale>
          <a:sx n="111" d="100"/>
          <a:sy n="111" d="100"/>
        </p:scale>
        <p:origin x="440" y="192"/>
      </p:cViewPr>
      <p:guideLst>
        <p:guide orient="horz" pos="2880"/>
        <p:guide pos="576"/>
      </p:guideLst>
    </p:cSldViewPr>
  </p:slideViewPr>
  <p:notesTextViewPr>
    <p:cViewPr>
      <p:scale>
        <a:sx n="85" d="100"/>
        <a:sy n="85" d="100"/>
      </p:scale>
      <p:origin x="0" y="0"/>
    </p:cViewPr>
  </p:notesTextViewPr>
  <p:notesViewPr>
    <p:cSldViewPr showGuides="1">
      <p:cViewPr varScale="1">
        <p:scale>
          <a:sx n="156" d="100"/>
          <a:sy n="156" d="100"/>
        </p:scale>
        <p:origin x="1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1CD34AB-63EF-3043-B69D-A51AAA5831AD}" type="datetimeFigureOut">
              <a:rPr lang="en-US" smtClean="0"/>
              <a:t>11/6/20</a:t>
            </a:fld>
            <a:endParaRPr lang="en-US"/>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96C369-0677-CA49-B568-BC23B6DB990D}" type="datetimeFigureOut">
              <a:rPr lang="en-US" smtClean="0"/>
              <a:t>11/6/20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a:t>
            </a:fld>
            <a:endParaRPr lang="en-US"/>
          </a:p>
        </p:txBody>
      </p:sp>
    </p:spTree>
    <p:extLst>
      <p:ext uri="{BB962C8B-B14F-4D97-AF65-F5344CB8AC3E}">
        <p14:creationId xmlns:p14="http://schemas.microsoft.com/office/powerpoint/2010/main" val="241735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a:t>
            </a:fld>
            <a:endParaRPr lang="en-US"/>
          </a:p>
        </p:txBody>
      </p:sp>
    </p:spTree>
    <p:extLst>
      <p:ext uri="{BB962C8B-B14F-4D97-AF65-F5344CB8AC3E}">
        <p14:creationId xmlns:p14="http://schemas.microsoft.com/office/powerpoint/2010/main" val="233025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4</a:t>
            </a:fld>
            <a:endParaRPr lang="en-US"/>
          </a:p>
        </p:txBody>
      </p:sp>
    </p:spTree>
    <p:extLst>
      <p:ext uri="{BB962C8B-B14F-4D97-AF65-F5344CB8AC3E}">
        <p14:creationId xmlns:p14="http://schemas.microsoft.com/office/powerpoint/2010/main" val="198945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5</a:t>
            </a:fld>
            <a:endParaRPr lang="en-US"/>
          </a:p>
        </p:txBody>
      </p:sp>
    </p:spTree>
    <p:extLst>
      <p:ext uri="{BB962C8B-B14F-4D97-AF65-F5344CB8AC3E}">
        <p14:creationId xmlns:p14="http://schemas.microsoft.com/office/powerpoint/2010/main" val="57342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6</a:t>
            </a:fld>
            <a:endParaRPr lang="en-US"/>
          </a:p>
        </p:txBody>
      </p:sp>
    </p:spTree>
    <p:extLst>
      <p:ext uri="{BB962C8B-B14F-4D97-AF65-F5344CB8AC3E}">
        <p14:creationId xmlns:p14="http://schemas.microsoft.com/office/powerpoint/2010/main" val="90466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ED5B1B5-FE79-194A-B044-878094A079E9}" type="slidenum">
              <a:rPr lang="en-US" smtClean="0"/>
              <a:t>8</a:t>
            </a:fld>
            <a:endParaRPr lang="en-US"/>
          </a:p>
        </p:txBody>
      </p:sp>
    </p:spTree>
    <p:extLst>
      <p:ext uri="{BB962C8B-B14F-4D97-AF65-F5344CB8AC3E}">
        <p14:creationId xmlns:p14="http://schemas.microsoft.com/office/powerpoint/2010/main" val="398775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11</a:t>
            </a:fld>
            <a:endParaRPr lang="en-US"/>
          </a:p>
        </p:txBody>
      </p:sp>
    </p:spTree>
    <p:extLst>
      <p:ext uri="{BB962C8B-B14F-4D97-AF65-F5344CB8AC3E}">
        <p14:creationId xmlns:p14="http://schemas.microsoft.com/office/powerpoint/2010/main" val="51146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ED5B1B5-FE79-194A-B044-878094A079E9}" type="slidenum">
              <a:rPr lang="en-US" smtClean="0"/>
              <a:t>12</a:t>
            </a:fld>
            <a:endParaRPr lang="en-US"/>
          </a:p>
        </p:txBody>
      </p:sp>
    </p:spTree>
    <p:extLst>
      <p:ext uri="{BB962C8B-B14F-4D97-AF65-F5344CB8AC3E}">
        <p14:creationId xmlns:p14="http://schemas.microsoft.com/office/powerpoint/2010/main" val="2087427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4B3E425-E99D-3940-894E-18AD49986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8"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0FCD820A-F8D3-5D42-9095-8180FD5D506C}"/>
              </a:ext>
            </a:extLst>
          </p:cNvPr>
          <p:cNvSpPr/>
          <p:nvPr userDrawn="1"/>
        </p:nvSpPr>
        <p:spPr>
          <a:xfrm>
            <a:off x="5516368"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alpha val="91998"/>
            </a:srgbClr>
          </a:solidFill>
        </p:spPr>
        <p:txBody>
          <a:bodyPr wrap="square" lIns="0" tIns="0" rIns="0" bIns="0" rtlCol="0"/>
          <a:lstStyle/>
          <a:p>
            <a:endParaRPr/>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3"/>
          </a:solidFill>
        </p:spPr>
        <p:txBody>
          <a:bodyPr wrap="square" lIns="0" tIns="0" rIns="0" bIns="0" rtlCol="0"/>
          <a:lstStyle/>
          <a:p>
            <a:endParaRPr/>
          </a:p>
        </p:txBody>
      </p:sp>
      <p:sp>
        <p:nvSpPr>
          <p:cNvPr id="27" name="object 22">
            <a:extLst>
              <a:ext uri="{FF2B5EF4-FFF2-40B4-BE49-F238E27FC236}">
                <a16:creationId xmlns:a16="http://schemas.microsoft.com/office/drawing/2014/main" id="{E5BA08BA-3C0E-9F4F-9BB8-436CE1C47BB0}"/>
              </a:ext>
            </a:extLst>
          </p:cNvPr>
          <p:cNvSpPr txBox="1"/>
          <p:nvPr userDrawn="1"/>
        </p:nvSpPr>
        <p:spPr>
          <a:xfrm>
            <a:off x="8635181" y="6058061"/>
            <a:ext cx="2666999" cy="408445"/>
          </a:xfrm>
          <a:prstGeom prst="rect">
            <a:avLst/>
          </a:prstGeom>
        </p:spPr>
        <p:txBody>
          <a:bodyPr vert="horz" wrap="square" lIns="0" tIns="0" rIns="0" bIns="0" rtlCol="0">
            <a:noAutofit/>
          </a:bodyPr>
          <a:lstStyle/>
          <a:p>
            <a:pPr marL="12700" marR="5080" indent="436880" algn="r">
              <a:lnSpc>
                <a:spcPct val="121300"/>
              </a:lnSpc>
              <a:spcBef>
                <a:spcPts val="100"/>
              </a:spcBef>
            </a:pPr>
            <a:r>
              <a:rPr sz="1100" b="0" i="0" spc="0" baseline="0" dirty="0">
                <a:solidFill>
                  <a:srgbClr val="386EA3"/>
                </a:solidFill>
                <a:latin typeface="Calibri" panose="020F0502020204030204" pitchFamily="34" charset="0"/>
                <a:cs typeface="Calibri" panose="020F0502020204030204" pitchFamily="34" charset="0"/>
              </a:rPr>
              <a:t>Photo is for illustrative purposes only.  </a:t>
            </a:r>
            <a:br>
              <a:rPr lang="en-US" sz="1100" b="0" i="0" spc="0" baseline="0" dirty="0">
                <a:solidFill>
                  <a:srgbClr val="386EA3"/>
                </a:solidFill>
                <a:latin typeface="Calibri" panose="020F0502020204030204" pitchFamily="34" charset="0"/>
                <a:cs typeface="Calibri" panose="020F0502020204030204" pitchFamily="34" charset="0"/>
              </a:rPr>
            </a:br>
            <a:r>
              <a:rPr sz="1100" b="0" i="0" spc="0" baseline="0" dirty="0">
                <a:solidFill>
                  <a:srgbClr val="386EA3"/>
                </a:solidFill>
                <a:latin typeface="Calibri" panose="020F0502020204030204" pitchFamily="34" charset="0"/>
                <a:cs typeface="Calibri" panose="020F0502020204030204" pitchFamily="34" charset="0"/>
              </a:rPr>
              <a:t>Any person depicted in the photo is a model.</a:t>
            </a:r>
            <a:endParaRPr sz="1100" b="0" i="0" spc="0" baseline="0" dirty="0">
              <a:latin typeface="Calibri" panose="020F0502020204030204" pitchFamily="34" charset="0"/>
              <a:cs typeface="Calibri" panose="020F0502020204030204" pitchFamily="34" charset="0"/>
            </a:endParaRPr>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391400" y="1948457"/>
            <a:ext cx="3886199" cy="894878"/>
          </a:xfrm>
          <a:prstGeom prst="rect">
            <a:avLst/>
          </a:prstGeom>
        </p:spPr>
        <p:txBody>
          <a:bodyPr wrap="square" anchor="t" anchorCtr="0">
            <a:noAutofit/>
          </a:bodyPr>
          <a:lstStyle>
            <a:lvl1pPr algn="r">
              <a:defRPr sz="3200" b="1">
                <a:solidFill>
                  <a:srgbClr val="386EA4"/>
                </a:solidFill>
              </a:defRPr>
            </a:lvl1pPr>
          </a:lstStyle>
          <a:p>
            <a:endParaRPr lang="en-US" dirty="0"/>
          </a:p>
        </p:txBody>
      </p:sp>
      <p:pic>
        <p:nvPicPr>
          <p:cNvPr id="29" name="Picture 28">
            <a:extLst>
              <a:ext uri="{FF2B5EF4-FFF2-40B4-BE49-F238E27FC236}">
                <a16:creationId xmlns:a16="http://schemas.microsoft.com/office/drawing/2014/main" id="{F4FD3F5E-F310-AC4E-B9A1-F241B241B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711" y="554734"/>
            <a:ext cx="2788889" cy="677225"/>
          </a:xfrm>
          <a:prstGeom prst="rect">
            <a:avLst/>
          </a:prstGeom>
        </p:spPr>
      </p:pic>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391400" y="3021441"/>
            <a:ext cx="3886199" cy="712359"/>
          </a:xfrm>
        </p:spPr>
        <p:txBody>
          <a:bodyPr anchor="t" anchorCtr="0">
            <a:noAutofit/>
          </a:bodyPr>
          <a:lstStyle>
            <a:lvl1pPr marL="0" indent="0" algn="r">
              <a:buNone/>
              <a:defRPr sz="2600">
                <a:latin typeface="Cambria" panose="02040503050406030204" pitchFamily="18" charset="0"/>
              </a:defRPr>
            </a:lvl1pPr>
          </a:lstStyle>
          <a:p>
            <a:pPr lvl="0"/>
            <a:endParaRPr lang="en-US" dirty="0"/>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391400" y="4953000"/>
            <a:ext cx="3886199" cy="802129"/>
          </a:xfrm>
        </p:spPr>
        <p:txBody>
          <a:bodyPr>
            <a:normAutofit/>
          </a:bodyPr>
          <a:lstStyle>
            <a:lvl1pPr marL="0" indent="0" algn="r">
              <a:spcAft>
                <a:spcPts val="300"/>
              </a:spcAft>
              <a:buNone/>
              <a:defRPr sz="2000">
                <a:latin typeface="Calibri" panose="020F0502020204030204" pitchFamily="34" charset="0"/>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p:nvPr>
        </p:nvSpPr>
        <p:spPr>
          <a:xfrm>
            <a:off x="7391400" y="4493903"/>
            <a:ext cx="3886199" cy="381000"/>
          </a:xfrm>
        </p:spPr>
        <p:txBody>
          <a:bodyPr anchor="ctr" anchorCtr="0">
            <a:noAutofit/>
          </a:bodyPr>
          <a:lstStyle>
            <a:lvl1pPr marL="0" indent="0" algn="r">
              <a:buNone/>
              <a:defRPr sz="2000" b="1">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E05E9524-B50B-E241-842C-9C0E6AC8070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p:spTree>
      <p:nvGrpSpPr>
        <p:cNvPr id="1" name=""/>
        <p:cNvGrpSpPr/>
        <p:nvPr/>
      </p:nvGrpSpPr>
      <p:grpSpPr>
        <a:xfrm>
          <a:off x="0" y="0"/>
          <a:ext cx="0" cy="0"/>
          <a:chOff x="0" y="0"/>
          <a:chExt cx="0" cy="0"/>
        </a:xfrm>
      </p:grpSpPr>
      <p:sp>
        <p:nvSpPr>
          <p:cNvPr id="20" name="object 5">
            <a:extLst>
              <a:ext uri="{FF2B5EF4-FFF2-40B4-BE49-F238E27FC236}">
                <a16:creationId xmlns:a16="http://schemas.microsoft.com/office/drawing/2014/main" id="{358CBED9-3D97-5A47-AEF4-8EB78B10ED2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8" name="Holder 2">
            <a:extLst>
              <a:ext uri="{FF2B5EF4-FFF2-40B4-BE49-F238E27FC236}">
                <a16:creationId xmlns:a16="http://schemas.microsoft.com/office/drawing/2014/main" id="{AE705071-D838-2648-B020-378EF58C3A0A}"/>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sp>
        <p:nvSpPr>
          <p:cNvPr id="9" name="Text Placeholder 4">
            <a:extLst>
              <a:ext uri="{FF2B5EF4-FFF2-40B4-BE49-F238E27FC236}">
                <a16:creationId xmlns:a16="http://schemas.microsoft.com/office/drawing/2014/main" id="{ACBC0354-EE4A-B643-9B2D-B2558DAE8674}"/>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1" name="Text Placeholder 4">
            <a:extLst>
              <a:ext uri="{FF2B5EF4-FFF2-40B4-BE49-F238E27FC236}">
                <a16:creationId xmlns:a16="http://schemas.microsoft.com/office/drawing/2014/main" id="{A15DC065-B78D-0D48-84F3-161C5D060B78}"/>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2" name="Content Placeholder 11">
            <a:extLst>
              <a:ext uri="{FF2B5EF4-FFF2-40B4-BE49-F238E27FC236}">
                <a16:creationId xmlns:a16="http://schemas.microsoft.com/office/drawing/2014/main" id="{299C45AF-E689-004F-ABBB-A93531768696}"/>
              </a:ext>
            </a:extLst>
          </p:cNvPr>
          <p:cNvSpPr>
            <a:spLocks noGrp="1"/>
          </p:cNvSpPr>
          <p:nvPr>
            <p:ph sz="quarter" idx="14"/>
          </p:nvPr>
        </p:nvSpPr>
        <p:spPr>
          <a:xfrm>
            <a:off x="479425" y="2030613"/>
            <a:ext cx="4244975" cy="376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B35E8E5D-3997-5C48-8C24-5CF462F51BDA}"/>
              </a:ext>
            </a:extLst>
          </p:cNvPr>
          <p:cNvSpPr>
            <a:spLocks noGrp="1"/>
          </p:cNvSpPr>
          <p:nvPr>
            <p:ph sz="quarter" idx="15"/>
          </p:nvPr>
        </p:nvSpPr>
        <p:spPr>
          <a:xfrm>
            <a:off x="5061585" y="2030613"/>
            <a:ext cx="4244975" cy="376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72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F30E190B-DB46-C74B-B090-C2854C7072DF}"/>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0" name="object 4">
            <a:extLst>
              <a:ext uri="{FF2B5EF4-FFF2-40B4-BE49-F238E27FC236}">
                <a16:creationId xmlns:a16="http://schemas.microsoft.com/office/drawing/2014/main" id="{8631AE6B-084D-2449-B0C5-67EDFE3F2B6C}"/>
              </a:ext>
            </a:extLst>
          </p:cNvPr>
          <p:cNvSpPr/>
          <p:nvPr userDrawn="1"/>
        </p:nvSpPr>
        <p:spPr>
          <a:xfrm>
            <a:off x="0" y="0"/>
            <a:ext cx="8905240" cy="6858000"/>
          </a:xfrm>
          <a:custGeom>
            <a:avLst/>
            <a:gdLst/>
            <a:ahLst/>
            <a:cxnLst/>
            <a:rect l="l" t="t" r="r" b="b"/>
            <a:pathLst>
              <a:path w="8905240" h="6858000">
                <a:moveTo>
                  <a:pt x="7240837" y="0"/>
                </a:moveTo>
                <a:lnTo>
                  <a:pt x="0" y="0"/>
                </a:lnTo>
                <a:lnTo>
                  <a:pt x="0" y="6858000"/>
                </a:lnTo>
                <a:lnTo>
                  <a:pt x="7240836" y="6858000"/>
                </a:lnTo>
                <a:lnTo>
                  <a:pt x="8905045" y="3429005"/>
                </a:lnTo>
                <a:lnTo>
                  <a:pt x="7240837" y="0"/>
                </a:lnTo>
                <a:close/>
              </a:path>
            </a:pathLst>
          </a:custGeom>
          <a:solidFill>
            <a:srgbClr val="FFFFFF">
              <a:alpha val="91998"/>
            </a:srgbClr>
          </a:solidFill>
        </p:spPr>
        <p:txBody>
          <a:bodyPr wrap="square" lIns="0" tIns="0" rIns="0" bIns="0" rtlCol="0"/>
          <a:lstStyle/>
          <a:p>
            <a:endParaRPr/>
          </a:p>
        </p:txBody>
      </p:sp>
      <p:sp>
        <p:nvSpPr>
          <p:cNvPr id="13" name="object 3">
            <a:extLst>
              <a:ext uri="{FF2B5EF4-FFF2-40B4-BE49-F238E27FC236}">
                <a16:creationId xmlns:a16="http://schemas.microsoft.com/office/drawing/2014/main" id="{13EC9258-255B-A341-9104-13B1F083997C}"/>
              </a:ext>
            </a:extLst>
          </p:cNvPr>
          <p:cNvSpPr/>
          <p:nvPr userDrawn="1"/>
        </p:nvSpPr>
        <p:spPr>
          <a:xfrm>
            <a:off x="7528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0" name="Holder 2">
            <a:extLst>
              <a:ext uri="{FF2B5EF4-FFF2-40B4-BE49-F238E27FC236}">
                <a16:creationId xmlns:a16="http://schemas.microsoft.com/office/drawing/2014/main" id="{F8673C9D-3B52-4A4B-9295-9F2B05D5E110}"/>
              </a:ext>
            </a:extLst>
          </p:cNvPr>
          <p:cNvSpPr>
            <a:spLocks noGrp="1"/>
          </p:cNvSpPr>
          <p:nvPr>
            <p:ph type="title"/>
          </p:nvPr>
        </p:nvSpPr>
        <p:spPr>
          <a:xfrm>
            <a:off x="480153" y="603169"/>
            <a:ext cx="704727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26" name="Picture 25">
            <a:extLst>
              <a:ext uri="{FF2B5EF4-FFF2-40B4-BE49-F238E27FC236}">
                <a16:creationId xmlns:a16="http://schemas.microsoft.com/office/drawing/2014/main" id="{11A6EF11-8940-0D46-B93A-2B044D70FC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4" name="Holder 4">
            <a:extLst>
              <a:ext uri="{FF2B5EF4-FFF2-40B4-BE49-F238E27FC236}">
                <a16:creationId xmlns:a16="http://schemas.microsoft.com/office/drawing/2014/main" id="{B3895AF8-3E6C-9242-A74A-7CA7C960469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6" name="Content Placeholder 11">
            <a:extLst>
              <a:ext uri="{FF2B5EF4-FFF2-40B4-BE49-F238E27FC236}">
                <a16:creationId xmlns:a16="http://schemas.microsoft.com/office/drawing/2014/main" id="{1A7E3C62-430C-F543-B406-EC702178F8F2}"/>
              </a:ext>
            </a:extLst>
          </p:cNvPr>
          <p:cNvSpPr>
            <a:spLocks noGrp="1"/>
          </p:cNvSpPr>
          <p:nvPr>
            <p:ph sz="quarter" idx="14"/>
          </p:nvPr>
        </p:nvSpPr>
        <p:spPr>
          <a:xfrm>
            <a:off x="479425" y="1527605"/>
            <a:ext cx="7048000"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697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7CE8-70B9-7C43-BA86-E685606E13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8949" cy="6858000"/>
          </a:xfrm>
          <a:prstGeom prst="rect">
            <a:avLst/>
          </a:prstGeom>
        </p:spPr>
      </p:pic>
      <p:sp>
        <p:nvSpPr>
          <p:cNvPr id="12" name="object 3">
            <a:extLst>
              <a:ext uri="{FF2B5EF4-FFF2-40B4-BE49-F238E27FC236}">
                <a16:creationId xmlns:a16="http://schemas.microsoft.com/office/drawing/2014/main" id="{06E7C654-6726-3148-BD63-7DBE320DA2E6}"/>
              </a:ext>
            </a:extLst>
          </p:cNvPr>
          <p:cNvSpPr/>
          <p:nvPr userDrawn="1"/>
        </p:nvSpPr>
        <p:spPr>
          <a:xfrm>
            <a:off x="3898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8F3E2E0A-B839-1547-A453-8B3DE9B290A3}"/>
              </a:ext>
            </a:extLst>
          </p:cNvPr>
          <p:cNvSpPr/>
          <p:nvPr userDrawn="1"/>
        </p:nvSpPr>
        <p:spPr>
          <a:xfrm>
            <a:off x="4627368" y="0"/>
            <a:ext cx="7561580" cy="6858000"/>
          </a:xfrm>
          <a:custGeom>
            <a:avLst/>
            <a:gdLst/>
            <a:ahLst/>
            <a:cxnLst/>
            <a:rect l="l" t="t" r="r" b="b"/>
            <a:pathLst>
              <a:path w="7561580" h="6858000">
                <a:moveTo>
                  <a:pt x="7561583" y="0"/>
                </a:moveTo>
                <a:lnTo>
                  <a:pt x="0" y="0"/>
                </a:lnTo>
                <a:lnTo>
                  <a:pt x="1665935" y="3429000"/>
                </a:lnTo>
                <a:lnTo>
                  <a:pt x="0" y="6858000"/>
                </a:lnTo>
                <a:lnTo>
                  <a:pt x="7561583" y="6858000"/>
                </a:lnTo>
                <a:lnTo>
                  <a:pt x="7561583"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2027B6F8-11B4-5B4C-99DA-0AE16CEF8466}"/>
              </a:ext>
            </a:extLst>
          </p:cNvPr>
          <p:cNvSpPr>
            <a:spLocks noGrp="1"/>
          </p:cNvSpPr>
          <p:nvPr>
            <p:ph type="title"/>
          </p:nvPr>
        </p:nvSpPr>
        <p:spPr>
          <a:xfrm>
            <a:off x="6553889" y="603169"/>
            <a:ext cx="495231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24" name="Picture 23">
            <a:extLst>
              <a:ext uri="{FF2B5EF4-FFF2-40B4-BE49-F238E27FC236}">
                <a16:creationId xmlns:a16="http://schemas.microsoft.com/office/drawing/2014/main" id="{FF4ABDBC-3555-5543-B31F-9C05E997F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6" name="Content Placeholder 11">
            <a:extLst>
              <a:ext uri="{FF2B5EF4-FFF2-40B4-BE49-F238E27FC236}">
                <a16:creationId xmlns:a16="http://schemas.microsoft.com/office/drawing/2014/main" id="{D25723E2-79DA-0642-9B17-53808C97B9AF}"/>
              </a:ext>
            </a:extLst>
          </p:cNvPr>
          <p:cNvSpPr>
            <a:spLocks noGrp="1"/>
          </p:cNvSpPr>
          <p:nvPr>
            <p:ph sz="quarter" idx="14"/>
          </p:nvPr>
        </p:nvSpPr>
        <p:spPr>
          <a:xfrm>
            <a:off x="6553889" y="1527605"/>
            <a:ext cx="4952312"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bject 5">
            <a:extLst>
              <a:ext uri="{FF2B5EF4-FFF2-40B4-BE49-F238E27FC236}">
                <a16:creationId xmlns:a16="http://schemas.microsoft.com/office/drawing/2014/main" id="{685D5ECE-80F5-E648-8407-680F84D85048}"/>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5" name="Holder 4">
            <a:extLst>
              <a:ext uri="{FF2B5EF4-FFF2-40B4-BE49-F238E27FC236}">
                <a16:creationId xmlns:a16="http://schemas.microsoft.com/office/drawing/2014/main" id="{A596E9F9-E94F-214E-806B-C369F41D684C}"/>
              </a:ext>
            </a:extLst>
          </p:cNvPr>
          <p:cNvSpPr>
            <a:spLocks noGrp="1"/>
          </p:cNvSpPr>
          <p:nvPr>
            <p:ph type="sldNum" sz="quarter" idx="7"/>
          </p:nvPr>
        </p:nvSpPr>
        <p:spPr>
          <a:xfrm>
            <a:off x="11461116" y="6172200"/>
            <a:ext cx="426084"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335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11948-ABC8-854C-996B-135163ADB5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object 3">
            <a:extLst>
              <a:ext uri="{FF2B5EF4-FFF2-40B4-BE49-F238E27FC236}">
                <a16:creationId xmlns:a16="http://schemas.microsoft.com/office/drawing/2014/main" id="{040024F8-0D37-CD4F-B791-95EE36462CA7}"/>
              </a:ext>
            </a:extLst>
          </p:cNvPr>
          <p:cNvSpPr/>
          <p:nvPr userDrawn="1"/>
        </p:nvSpPr>
        <p:spPr>
          <a:xfrm>
            <a:off x="4861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3F90541A-0E84-B140-93DF-ED35681B0CCC}"/>
              </a:ext>
            </a:extLst>
          </p:cNvPr>
          <p:cNvSpPr/>
          <p:nvPr userDrawn="1"/>
        </p:nvSpPr>
        <p:spPr>
          <a:xfrm>
            <a:off x="0" y="0"/>
            <a:ext cx="6238240" cy="6858000"/>
          </a:xfrm>
          <a:custGeom>
            <a:avLst/>
            <a:gdLst/>
            <a:ahLst/>
            <a:cxnLst/>
            <a:rect l="l" t="t" r="r" b="b"/>
            <a:pathLst>
              <a:path w="6238240" h="6858000">
                <a:moveTo>
                  <a:pt x="4573838" y="0"/>
                </a:moveTo>
                <a:lnTo>
                  <a:pt x="0" y="0"/>
                </a:lnTo>
                <a:lnTo>
                  <a:pt x="0" y="6858000"/>
                </a:lnTo>
                <a:lnTo>
                  <a:pt x="4573838" y="6858000"/>
                </a:lnTo>
                <a:lnTo>
                  <a:pt x="6238058" y="3429005"/>
                </a:lnTo>
                <a:lnTo>
                  <a:pt x="4573838"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DA4ECA2B-50A8-E248-9B86-7FCCF32DC7F6}"/>
              </a:ext>
            </a:extLst>
          </p:cNvPr>
          <p:cNvSpPr>
            <a:spLocks noGrp="1"/>
          </p:cNvSpPr>
          <p:nvPr>
            <p:ph type="title"/>
          </p:nvPr>
        </p:nvSpPr>
        <p:spPr>
          <a:xfrm>
            <a:off x="480152" y="603169"/>
            <a:ext cx="4380618"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4" name="Picture 13">
            <a:extLst>
              <a:ext uri="{FF2B5EF4-FFF2-40B4-BE49-F238E27FC236}">
                <a16:creationId xmlns:a16="http://schemas.microsoft.com/office/drawing/2014/main" id="{EB563779-D34E-0E41-9A5B-4D33016707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bject 5">
            <a:extLst>
              <a:ext uri="{FF2B5EF4-FFF2-40B4-BE49-F238E27FC236}">
                <a16:creationId xmlns:a16="http://schemas.microsoft.com/office/drawing/2014/main" id="{06BF27F3-B79F-8245-AA8B-CF0CB0FDBB03}"/>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641F5FC3-901B-9143-905D-5E0299B4AC4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435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4">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2822C88-E074-8F4A-AFE2-6D1150149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3" name="Picture 12">
            <a:extLst>
              <a:ext uri="{FF2B5EF4-FFF2-40B4-BE49-F238E27FC236}">
                <a16:creationId xmlns:a16="http://schemas.microsoft.com/office/drawing/2014/main" id="{2878CDF7-F493-514C-82D6-0CE6F589FE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5" name="Table Placeholder 4">
            <a:extLst>
              <a:ext uri="{FF2B5EF4-FFF2-40B4-BE49-F238E27FC236}">
                <a16:creationId xmlns:a16="http://schemas.microsoft.com/office/drawing/2014/main" id="{71AFDC37-C077-8B4D-B2A1-56A5DB1F0369}"/>
              </a:ext>
            </a:extLst>
          </p:cNvPr>
          <p:cNvSpPr>
            <a:spLocks noGrp="1"/>
          </p:cNvSpPr>
          <p:nvPr>
            <p:ph type="tbl" sz="quarter" idx="10"/>
          </p:nvPr>
        </p:nvSpPr>
        <p:spPr>
          <a:xfrm>
            <a:off x="3887788" y="1524000"/>
            <a:ext cx="7149906" cy="4149725"/>
          </a:xfrm>
          <a:prstGeom prst="rect">
            <a:avLst/>
          </a:prstGeom>
        </p:spPr>
        <p:txBody>
          <a:bodyPr/>
          <a:lstStyle/>
          <a:p>
            <a:endParaRPr lang="en-US" dirty="0"/>
          </a:p>
        </p:txBody>
      </p:sp>
      <p:sp>
        <p:nvSpPr>
          <p:cNvPr id="14" name="object 5">
            <a:extLst>
              <a:ext uri="{FF2B5EF4-FFF2-40B4-BE49-F238E27FC236}">
                <a16:creationId xmlns:a16="http://schemas.microsoft.com/office/drawing/2014/main" id="{3E75A9D5-F9FF-AE4C-B901-7A93D36185A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8" name="Holder 4">
            <a:extLst>
              <a:ext uri="{FF2B5EF4-FFF2-40B4-BE49-F238E27FC236}">
                <a16:creationId xmlns:a16="http://schemas.microsoft.com/office/drawing/2014/main" id="{44111383-6363-FF4E-B1DC-18D0707D31E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Exampl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16388-927C-1E47-9F55-08E232353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graphicFrame>
        <p:nvGraphicFramePr>
          <p:cNvPr id="15" name="Table 14">
            <a:extLst>
              <a:ext uri="{FF2B5EF4-FFF2-40B4-BE49-F238E27FC236}">
                <a16:creationId xmlns:a16="http://schemas.microsoft.com/office/drawing/2014/main" id="{967DC734-BC56-3843-B0EE-BE1BE7BBF834}"/>
              </a:ext>
            </a:extLst>
          </p:cNvPr>
          <p:cNvGraphicFramePr>
            <a:graphicFrameLocks noGrp="1"/>
          </p:cNvGraphicFramePr>
          <p:nvPr userDrawn="1">
            <p:extLst>
              <p:ext uri="{D42A27DB-BD31-4B8C-83A1-F6EECF244321}">
                <p14:modId xmlns:p14="http://schemas.microsoft.com/office/powerpoint/2010/main" val="1180382196"/>
              </p:ext>
            </p:extLst>
          </p:nvPr>
        </p:nvGraphicFramePr>
        <p:xfrm>
          <a:off x="3868855" y="1399549"/>
          <a:ext cx="7169120" cy="4211450"/>
        </p:xfrm>
        <a:graphic>
          <a:graphicData uri="http://schemas.openxmlformats.org/drawingml/2006/table">
            <a:tbl>
              <a:tblPr firstRow="1" bandRow="1">
                <a:tableStyleId>{21E4AEA4-8DFA-4A89-87EB-49C32662AFE0}</a:tableStyleId>
              </a:tblPr>
              <a:tblGrid>
                <a:gridCol w="1792280">
                  <a:extLst>
                    <a:ext uri="{9D8B030D-6E8A-4147-A177-3AD203B41FA5}">
                      <a16:colId xmlns:a16="http://schemas.microsoft.com/office/drawing/2014/main" val="2253585679"/>
                    </a:ext>
                  </a:extLst>
                </a:gridCol>
                <a:gridCol w="1792280">
                  <a:extLst>
                    <a:ext uri="{9D8B030D-6E8A-4147-A177-3AD203B41FA5}">
                      <a16:colId xmlns:a16="http://schemas.microsoft.com/office/drawing/2014/main" val="2925526642"/>
                    </a:ext>
                  </a:extLst>
                </a:gridCol>
                <a:gridCol w="1792280">
                  <a:extLst>
                    <a:ext uri="{9D8B030D-6E8A-4147-A177-3AD203B41FA5}">
                      <a16:colId xmlns:a16="http://schemas.microsoft.com/office/drawing/2014/main" val="3406153499"/>
                    </a:ext>
                  </a:extLst>
                </a:gridCol>
                <a:gridCol w="1792280">
                  <a:extLst>
                    <a:ext uri="{9D8B030D-6E8A-4147-A177-3AD203B41FA5}">
                      <a16:colId xmlns:a16="http://schemas.microsoft.com/office/drawing/2014/main" val="3048078056"/>
                    </a:ext>
                  </a:extLst>
                </a:gridCol>
              </a:tblGrid>
              <a:tr h="421145">
                <a:tc>
                  <a:txBody>
                    <a:bodyPr/>
                    <a:lstStyle/>
                    <a:p>
                      <a:endParaRPr lang="en-US" dirty="0">
                        <a:latin typeface="Calibri" panose="020F0502020204030204" pitchFamily="34" charset="0"/>
                        <a:cs typeface="Calibri" panose="020F0502020204030204" pitchFamily="34" charset="0"/>
                      </a:endParaRPr>
                    </a:p>
                  </a:txBody>
                  <a:tcPr>
                    <a:lnB w="12700" cap="flat" cmpd="sng" algn="ctr">
                      <a:solidFill>
                        <a:srgbClr val="328612"/>
                      </a:solidFill>
                      <a:prstDash val="solid"/>
                      <a:round/>
                      <a:headEnd type="none" w="med" len="med"/>
                      <a:tailEnd type="none" w="med" len="med"/>
                    </a:lnB>
                    <a:noFill/>
                  </a:tcPr>
                </a:tc>
                <a:tc>
                  <a:txBody>
                    <a:bodyPr/>
                    <a:lstStyle/>
                    <a:p>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extLst>
                  <a:ext uri="{0D108BD9-81ED-4DB2-BD59-A6C34878D82A}">
                    <a16:rowId xmlns:a16="http://schemas.microsoft.com/office/drawing/2014/main" val="2573223070"/>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A</a:t>
                      </a:r>
                    </a:p>
                  </a:txBody>
                  <a:tcPr marL="182880" anchor="ctr">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T w="12700" cap="flat" cmpd="sng" algn="ctr">
                      <a:solidFill>
                        <a:srgbClr val="328612"/>
                      </a:solidFill>
                      <a:prstDash val="solid"/>
                      <a:round/>
                      <a:headEnd type="none" w="med" len="med"/>
                      <a:tailEnd type="none" w="med" len="med"/>
                    </a:lnT>
                    <a:solidFill>
                      <a:srgbClr val="328612">
                        <a:alpha val="10196"/>
                      </a:srgbClr>
                    </a:solidFill>
                  </a:tcPr>
                </a:tc>
                <a:extLst>
                  <a:ext uri="{0D108BD9-81ED-4DB2-BD59-A6C34878D82A}">
                    <a16:rowId xmlns:a16="http://schemas.microsoft.com/office/drawing/2014/main" val="3664596402"/>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B</a:t>
                      </a:r>
                    </a:p>
                  </a:txBody>
                  <a:tcPr marL="182880" anchor="ctr">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solidFill>
                  </a:tcPr>
                </a:tc>
                <a:extLst>
                  <a:ext uri="{0D108BD9-81ED-4DB2-BD59-A6C34878D82A}">
                    <a16:rowId xmlns:a16="http://schemas.microsoft.com/office/drawing/2014/main" val="1919126"/>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C</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97494553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D</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976334243"/>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E</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536580710"/>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F</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1275714988"/>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G</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150200641"/>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H</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16417881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I</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740313770"/>
                  </a:ext>
                </a:extLst>
              </a:tr>
            </a:tbl>
          </a:graphicData>
        </a:graphic>
      </p:graphicFrame>
      <p:pic>
        <p:nvPicPr>
          <p:cNvPr id="28" name="Picture 27">
            <a:extLst>
              <a:ext uri="{FF2B5EF4-FFF2-40B4-BE49-F238E27FC236}">
                <a16:creationId xmlns:a16="http://schemas.microsoft.com/office/drawing/2014/main" id="{C5057623-1802-BB4D-A3FA-51DF6A52AA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9" name="object 5">
            <a:extLst>
              <a:ext uri="{FF2B5EF4-FFF2-40B4-BE49-F238E27FC236}">
                <a16:creationId xmlns:a16="http://schemas.microsoft.com/office/drawing/2014/main" id="{8204008B-24D9-2140-AB1C-5B794CCFAD00}"/>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47BF9D73-D3E1-7440-8BCE-5944043CE9C4}"/>
              </a:ext>
            </a:extLst>
          </p:cNvPr>
          <p:cNvSpPr>
            <a:spLocks noGrp="1"/>
          </p:cNvSpPr>
          <p:nvPr>
            <p:ph type="sldNum" sz="quarter" idx="7"/>
          </p:nvPr>
        </p:nvSpPr>
        <p:spPr>
          <a:xfrm>
            <a:off x="11461116" y="6172200"/>
            <a:ext cx="426083"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8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A35A59-A7A0-3144-83B5-7189D87BB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644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laimer Slide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1" name="Holder 4">
            <a:extLst>
              <a:ext uri="{FF2B5EF4-FFF2-40B4-BE49-F238E27FC236}">
                <a16:creationId xmlns:a16="http://schemas.microsoft.com/office/drawing/2014/main" id="{2E7C7CBF-393F-6747-BC57-CDC7E074B8E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mbria" panose="0204050305040603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1060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37609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90000"/>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386EA3">
              <a:alpha val="92000"/>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1619CA04-4872-C942-A5B8-22BF41ABAE1A}"/>
              </a:ext>
            </a:extLst>
          </p:cNvPr>
          <p:cNvSpPr>
            <a:spLocks noGrp="1"/>
          </p:cNvSpPr>
          <p:nvPr>
            <p:ph type="body" idx="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3BD27B8E-B2E5-3941-B5F5-06F3861FA6AC}"/>
              </a:ext>
            </a:extLst>
          </p:cNvPr>
          <p:cNvSpPr>
            <a:spLocks noGrp="1"/>
          </p:cNvSpPr>
          <p:nvPr>
            <p:ph type="title"/>
          </p:nvPr>
        </p:nvSpPr>
        <p:spPr>
          <a:xfrm>
            <a:off x="480152" y="2730500"/>
            <a:ext cx="4307742" cy="1346200"/>
          </a:xfrm>
        </p:spPr>
        <p:txBody>
          <a:bodyPr anchor="ctr" anchorCtr="0"/>
          <a:lstStyle>
            <a:lvl1pPr>
              <a:defRPr sz="3200">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8E16474A-7FC8-FD4C-BB3B-1B6191551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4" name="Holder 4">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394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B129FDEE-82BF-1A45-B0B3-D43F008D9F74}"/>
              </a:ext>
            </a:extLst>
          </p:cNvPr>
          <p:cNvSpPr/>
          <p:nvPr userDrawn="1"/>
        </p:nvSpPr>
        <p:spPr>
          <a:xfrm>
            <a:off x="0" y="0"/>
            <a:ext cx="5628640" cy="6858000"/>
          </a:xfrm>
          <a:custGeom>
            <a:avLst/>
            <a:gdLst/>
            <a:ahLst/>
            <a:cxnLst/>
            <a:rect l="l" t="t" r="r" b="b"/>
            <a:pathLst>
              <a:path w="5628640" h="6858000">
                <a:moveTo>
                  <a:pt x="3964238" y="0"/>
                </a:moveTo>
                <a:lnTo>
                  <a:pt x="0" y="0"/>
                </a:lnTo>
                <a:lnTo>
                  <a:pt x="0" y="6858000"/>
                </a:lnTo>
                <a:lnTo>
                  <a:pt x="3964238" y="6858000"/>
                </a:lnTo>
                <a:lnTo>
                  <a:pt x="5628458" y="3429005"/>
                </a:lnTo>
                <a:lnTo>
                  <a:pt x="3964238" y="0"/>
                </a:lnTo>
                <a:close/>
              </a:path>
            </a:pathLst>
          </a:custGeom>
          <a:solidFill>
            <a:srgbClr val="FFFFFF">
              <a:alpha val="91998"/>
            </a:srgbClr>
          </a:solidFill>
        </p:spPr>
        <p:txBody>
          <a:bodyPr wrap="square" lIns="0" tIns="0" rIns="0" bIns="0" rtlCol="0"/>
          <a:lstStyle/>
          <a:p>
            <a:endParaRPr/>
          </a:p>
        </p:txBody>
      </p:sp>
      <p:sp>
        <p:nvSpPr>
          <p:cNvPr id="27" name="object 4">
            <a:extLst>
              <a:ext uri="{FF2B5EF4-FFF2-40B4-BE49-F238E27FC236}">
                <a16:creationId xmlns:a16="http://schemas.microsoft.com/office/drawing/2014/main" id="{E88693D9-8BEF-DA4A-8B06-F68732520CA4}"/>
              </a:ext>
            </a:extLst>
          </p:cNvPr>
          <p:cNvSpPr/>
          <p:nvPr userDrawn="1"/>
        </p:nvSpPr>
        <p:spPr>
          <a:xfrm>
            <a:off x="42133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1" name="Title 10">
            <a:extLst>
              <a:ext uri="{FF2B5EF4-FFF2-40B4-BE49-F238E27FC236}">
                <a16:creationId xmlns:a16="http://schemas.microsoft.com/office/drawing/2014/main" id="{01A0899C-C3AB-F249-A6B3-0183E52D92FB}"/>
              </a:ext>
            </a:extLst>
          </p:cNvPr>
          <p:cNvSpPr>
            <a:spLocks noGrp="1"/>
          </p:cNvSpPr>
          <p:nvPr>
            <p:ph type="title"/>
          </p:nvPr>
        </p:nvSpPr>
        <p:spPr>
          <a:xfrm>
            <a:off x="480152" y="2974032"/>
            <a:ext cx="3253045" cy="912168"/>
          </a:xfrm>
          <a:prstGeom prst="rect">
            <a:avLst/>
          </a:prstGeom>
        </p:spPr>
        <p:txBody>
          <a:bodyPr/>
          <a:lstStyle>
            <a:lvl1pPr>
              <a:defRPr sz="3200"/>
            </a:lvl1pPr>
          </a:lstStyle>
          <a:p>
            <a:r>
              <a:rPr lang="en-US" dirty="0"/>
              <a:t>Click to edit Master title style</a:t>
            </a:r>
          </a:p>
        </p:txBody>
      </p:sp>
      <p:pic>
        <p:nvPicPr>
          <p:cNvPr id="9" name="Picture 8">
            <a:extLst>
              <a:ext uri="{FF2B5EF4-FFF2-40B4-BE49-F238E27FC236}">
                <a16:creationId xmlns:a16="http://schemas.microsoft.com/office/drawing/2014/main" id="{7B326435-9B1F-6043-B5C2-19C630A9EC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object 5">
            <a:extLst>
              <a:ext uri="{FF2B5EF4-FFF2-40B4-BE49-F238E27FC236}">
                <a16:creationId xmlns:a16="http://schemas.microsoft.com/office/drawing/2014/main" id="{4D11457E-B6B1-2840-95DC-2BC635056380}"/>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3" name="Holder 4">
            <a:extLst>
              <a:ext uri="{FF2B5EF4-FFF2-40B4-BE49-F238E27FC236}">
                <a16:creationId xmlns:a16="http://schemas.microsoft.com/office/drawing/2014/main" id="{FEA44E00-DD2E-F642-A740-936CE3206A4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53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D20B4F-AF9A-C441-A0CC-F153F7887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alpha val="91998"/>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8835708"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76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p>
            <a:pPr lvl="0"/>
            <a:endParaRPr lang="en-US" dirty="0"/>
          </a:p>
        </p:txBody>
      </p:sp>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1" name="Holder 4">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77B110D-3D75-284F-83C8-F4427170FF0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87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dirty="0"/>
              <a:t>Click to edit Master title style</a:t>
            </a:r>
          </a:p>
        </p:txBody>
      </p:sp>
      <p:sp>
        <p:nvSpPr>
          <p:cNvPr id="11" name="Holder 4">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7" r:id="rId3"/>
    <p:sldLayoutId id="2147483665" r:id="rId4"/>
    <p:sldLayoutId id="2147483673" r:id="rId5"/>
    <p:sldLayoutId id="2147483680" r:id="rId6"/>
    <p:sldLayoutId id="2147483674" r:id="rId7"/>
    <p:sldLayoutId id="2147483677" r:id="rId8"/>
    <p:sldLayoutId id="2147483675" r:id="rId9"/>
    <p:sldLayoutId id="2147483678" r:id="rId10"/>
    <p:sldLayoutId id="2147483681" r:id="rId11"/>
    <p:sldLayoutId id="2147483668" r:id="rId12"/>
    <p:sldLayoutId id="2147483670" r:id="rId13"/>
    <p:sldLayoutId id="2147483669" r:id="rId14"/>
    <p:sldLayoutId id="2147483662" r:id="rId15"/>
    <p:sldLayoutId id="2147483676" r:id="rId16"/>
    <p:sldLayoutId id="2147483671" r:id="rId17"/>
    <p:sldLayoutId id="2147483679" r:id="rId18"/>
  </p:sldLayoutIdLst>
  <p:hf hdr="0" ftr="0" dt="0"/>
  <p:txStyles>
    <p:titleStyle>
      <a:lvl1pPr>
        <a:defRPr sz="3200" b="1">
          <a:solidFill>
            <a:srgbClr val="386EA4"/>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mailto:mr1170@Georgetown.edu" TargetMode="External"/><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8.tiff"/><Relationship Id="rId5" Type="http://schemas.openxmlformats.org/officeDocument/2006/relationships/hyperlink" Target="mailto:Elizabeth.Ross@Georgetown.e,du" TargetMode="External"/><Relationship Id="rId4" Type="http://schemas.openxmlformats.org/officeDocument/2006/relationships/hyperlink" Target="mailto:hj254@Georgetown.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3" Type="http://schemas.openxmlformats.org/officeDocument/2006/relationships/image" Target="../media/image250.png"/><Relationship Id="rId18" Type="http://schemas.openxmlformats.org/officeDocument/2006/relationships/image" Target="../media/image18.png"/><Relationship Id="rId26" Type="http://schemas.openxmlformats.org/officeDocument/2006/relationships/hyperlink" Target="https://commons.wikimedia.org/wiki/File:Green-Oregon-Outline.gif" TargetMode="External"/><Relationship Id="rId3" Type="http://schemas.openxmlformats.org/officeDocument/2006/relationships/image" Target="../media/image13.png"/><Relationship Id="rId21" Type="http://schemas.openxmlformats.org/officeDocument/2006/relationships/image" Target="../media/image19.png"/><Relationship Id="rId7" Type="http://schemas.microsoft.com/office/2007/relationships/hdphoto" Target="../media/hdphoto2.wdp"/><Relationship Id="rId17" Type="http://schemas.microsoft.com/office/2007/relationships/hdphoto" Target="../media/hdphoto4.wdp"/><Relationship Id="rId25" Type="http://schemas.openxmlformats.org/officeDocument/2006/relationships/image" Target="../media/image21.gif"/><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hyperlink" Target="http://jobsanger.blogspot.com/2013/01/can-national-dems-turn-texas-blue.html" TargetMode="External"/><Relationship Id="rId1" Type="http://schemas.openxmlformats.org/officeDocument/2006/relationships/slideLayout" Target="../slideLayouts/slideLayout10.xml"/><Relationship Id="rId6" Type="http://schemas.openxmlformats.org/officeDocument/2006/relationships/image" Target="../media/image15.png"/><Relationship Id="rId24" Type="http://schemas.microsoft.com/office/2007/relationships/hdphoto" Target="../media/hdphoto7.wdp"/><Relationship Id="rId5" Type="http://schemas.microsoft.com/office/2007/relationships/hdphoto" Target="../media/hdphoto1.wdp"/><Relationship Id="rId15" Type="http://schemas.microsoft.com/office/2007/relationships/hdphoto" Target="../media/hdphoto3.wdp"/><Relationship Id="rId23" Type="http://schemas.openxmlformats.org/officeDocument/2006/relationships/image" Target="../media/image20.png"/><Relationship Id="rId28" Type="http://schemas.microsoft.com/office/2007/relationships/hdphoto" Target="../media/hdphoto8.wdp"/><Relationship Id="rId19" Type="http://schemas.microsoft.com/office/2007/relationships/hdphoto" Target="../media/hdphoto5.wdp"/><Relationship Id="rId4" Type="http://schemas.openxmlformats.org/officeDocument/2006/relationships/image" Target="../media/image14.png"/><Relationship Id="rId14" Type="http://schemas.openxmlformats.org/officeDocument/2006/relationships/image" Target="../media/image16.png"/><Relationship Id="rId22" Type="http://schemas.microsoft.com/office/2007/relationships/hdphoto" Target="../media/hdphoto6.wdp"/><Relationship Id="rId27"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ncil, lined, book, sitting&#10;&#10;Description automatically generated">
            <a:extLst>
              <a:ext uri="{FF2B5EF4-FFF2-40B4-BE49-F238E27FC236}">
                <a16:creationId xmlns:a16="http://schemas.microsoft.com/office/drawing/2014/main" id="{C4D491F5-0CC7-114A-82F3-CADD9AE89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8F051BE8-66B7-794C-9609-0238AAA3453B}"/>
              </a:ext>
            </a:extLst>
          </p:cNvPr>
          <p:cNvSpPr>
            <a:spLocks noGrp="1"/>
          </p:cNvSpPr>
          <p:nvPr>
            <p:ph type="sldNum" sz="quarter" idx="7"/>
          </p:nvPr>
        </p:nvSpPr>
        <p:spPr/>
        <p:txBody>
          <a:bodyPr/>
          <a:lstStyle/>
          <a:p>
            <a:fld id="{B6F15528-21DE-4FAA-801E-634DDDAF4B2B}" type="slidenum">
              <a:rPr lang="en-US" smtClean="0"/>
              <a:pPr/>
              <a:t>1</a:t>
            </a:fld>
            <a:endParaRPr lang="en-US" dirty="0"/>
          </a:p>
        </p:txBody>
      </p:sp>
      <p:sp>
        <p:nvSpPr>
          <p:cNvPr id="8" name="Right Triangle 7">
            <a:extLst>
              <a:ext uri="{FF2B5EF4-FFF2-40B4-BE49-F238E27FC236}">
                <a16:creationId xmlns:a16="http://schemas.microsoft.com/office/drawing/2014/main" id="{18268E17-FCAC-CD45-AAAE-9ADD5C9446BF}"/>
              </a:ext>
            </a:extLst>
          </p:cNvPr>
          <p:cNvSpPr/>
          <p:nvPr/>
        </p:nvSpPr>
        <p:spPr>
          <a:xfrm flipH="1" flipV="1">
            <a:off x="5562600" y="0"/>
            <a:ext cx="1828800" cy="3505200"/>
          </a:xfrm>
          <a:prstGeom prst="rtTriangl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48348D6-EB78-E046-9828-272DDDFB4236}"/>
              </a:ext>
            </a:extLst>
          </p:cNvPr>
          <p:cNvSpPr/>
          <p:nvPr/>
        </p:nvSpPr>
        <p:spPr>
          <a:xfrm flipH="1">
            <a:off x="5562600" y="3505200"/>
            <a:ext cx="1828800" cy="3383280"/>
          </a:xfrm>
          <a:prstGeom prst="rtTriangl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CA2EAD-D924-5D43-806C-9D545284253D}"/>
              </a:ext>
            </a:extLst>
          </p:cNvPr>
          <p:cNvSpPr/>
          <p:nvPr/>
        </p:nvSpPr>
        <p:spPr>
          <a:xfrm>
            <a:off x="7391400" y="30480"/>
            <a:ext cx="4800600" cy="6858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96A90BB6-476E-104B-9B27-30AB1F46F957}"/>
              </a:ext>
            </a:extLst>
          </p:cNvPr>
          <p:cNvSpPr/>
          <p:nvPr/>
        </p:nvSpPr>
        <p:spPr>
          <a:xfrm rot="10800000" flipH="1">
            <a:off x="4724400" y="45720"/>
            <a:ext cx="2286000" cy="3383280"/>
          </a:xfrm>
          <a:prstGeom prst="parallelogram">
            <a:avLst>
              <a:gd name="adj" fmla="val 78624"/>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A9457A41-1E61-144F-939B-8C22BE666767}"/>
              </a:ext>
            </a:extLst>
          </p:cNvPr>
          <p:cNvSpPr/>
          <p:nvPr/>
        </p:nvSpPr>
        <p:spPr>
          <a:xfrm rot="10800000" flipH="1" flipV="1">
            <a:off x="4724401" y="3428999"/>
            <a:ext cx="2286000" cy="3429000"/>
          </a:xfrm>
          <a:prstGeom prst="parallelogram">
            <a:avLst>
              <a:gd name="adj" fmla="val 78624"/>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993FA88-68C7-F94E-807E-B837210378CD}"/>
              </a:ext>
            </a:extLst>
          </p:cNvPr>
          <p:cNvSpPr>
            <a:spLocks noGrp="1"/>
          </p:cNvSpPr>
          <p:nvPr>
            <p:ph type="title"/>
          </p:nvPr>
        </p:nvSpPr>
        <p:spPr>
          <a:xfrm>
            <a:off x="7772401" y="2518881"/>
            <a:ext cx="3886199" cy="894878"/>
          </a:xfrm>
        </p:spPr>
        <p:txBody>
          <a:bodyPr/>
          <a:lstStyle/>
          <a:p>
            <a:pPr algn="r"/>
            <a:r>
              <a:rPr lang="en-US" dirty="0"/>
              <a:t>Financial Impacts of a Pandemic</a:t>
            </a:r>
          </a:p>
        </p:txBody>
      </p:sp>
      <p:sp>
        <p:nvSpPr>
          <p:cNvPr id="19" name="Text Placeholder 10">
            <a:extLst>
              <a:ext uri="{FF2B5EF4-FFF2-40B4-BE49-F238E27FC236}">
                <a16:creationId xmlns:a16="http://schemas.microsoft.com/office/drawing/2014/main" id="{6D5BBF16-C152-D346-AD49-0679D9362FB3}"/>
              </a:ext>
            </a:extLst>
          </p:cNvPr>
          <p:cNvSpPr txBox="1">
            <a:spLocks/>
          </p:cNvSpPr>
          <p:nvPr/>
        </p:nvSpPr>
        <p:spPr>
          <a:xfrm>
            <a:off x="7726681" y="5013959"/>
            <a:ext cx="3886199" cy="802129"/>
          </a:xfrm>
          <a:prstGeom prst="rect">
            <a:avLst/>
          </a:prstGeom>
        </p:spPr>
        <p:txBody>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r">
              <a:buNone/>
            </a:pPr>
            <a:r>
              <a:rPr lang="en-US" sz="2000" dirty="0"/>
              <a:t>Marguerite </a:t>
            </a:r>
            <a:r>
              <a:rPr lang="en-US" sz="2000" dirty="0" err="1"/>
              <a:t>Roza</a:t>
            </a:r>
            <a:endParaRPr lang="en-US" sz="2000" dirty="0"/>
          </a:p>
          <a:p>
            <a:pPr marL="0" indent="0" algn="r">
              <a:buNone/>
            </a:pPr>
            <a:r>
              <a:rPr lang="en-US" sz="2000" dirty="0"/>
              <a:t>Hannah Jarmolowski</a:t>
            </a:r>
          </a:p>
        </p:txBody>
      </p:sp>
      <p:sp>
        <p:nvSpPr>
          <p:cNvPr id="20" name="Text Placeholder 8">
            <a:extLst>
              <a:ext uri="{FF2B5EF4-FFF2-40B4-BE49-F238E27FC236}">
                <a16:creationId xmlns:a16="http://schemas.microsoft.com/office/drawing/2014/main" id="{4AFA8856-38E9-BB4D-A89D-C4F1707BC62C}"/>
              </a:ext>
            </a:extLst>
          </p:cNvPr>
          <p:cNvSpPr txBox="1">
            <a:spLocks/>
          </p:cNvSpPr>
          <p:nvPr/>
        </p:nvSpPr>
        <p:spPr>
          <a:xfrm>
            <a:off x="9639299" y="4602479"/>
            <a:ext cx="2019301" cy="381000"/>
          </a:xfrm>
          <a:prstGeom prst="rect">
            <a:avLst/>
          </a:prstGeom>
        </p:spPr>
        <p:txBody>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2000" b="1" dirty="0"/>
              <a:t>October 30, 2020</a:t>
            </a:r>
          </a:p>
        </p:txBody>
      </p:sp>
      <p:sp>
        <p:nvSpPr>
          <p:cNvPr id="16" name="Right Triangle 15">
            <a:extLst>
              <a:ext uri="{FF2B5EF4-FFF2-40B4-BE49-F238E27FC236}">
                <a16:creationId xmlns:a16="http://schemas.microsoft.com/office/drawing/2014/main" id="{7ECD4696-23E3-F14B-8D8E-468582409281}"/>
              </a:ext>
            </a:extLst>
          </p:cNvPr>
          <p:cNvSpPr/>
          <p:nvPr/>
        </p:nvSpPr>
        <p:spPr>
          <a:xfrm flipH="1">
            <a:off x="11353800" y="5181600"/>
            <a:ext cx="838200" cy="16763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F856E75-82B6-C546-9F59-27CE94115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809" y="533400"/>
            <a:ext cx="2820390" cy="684874"/>
          </a:xfrm>
          <a:prstGeom prst="rect">
            <a:avLst/>
          </a:prstGeom>
        </p:spPr>
      </p:pic>
      <p:sp>
        <p:nvSpPr>
          <p:cNvPr id="14" name="Slide Number Placeholder 3">
            <a:extLst>
              <a:ext uri="{FF2B5EF4-FFF2-40B4-BE49-F238E27FC236}">
                <a16:creationId xmlns:a16="http://schemas.microsoft.com/office/drawing/2014/main" id="{FB2E5224-6119-014E-8855-BC695285EC20}"/>
              </a:ext>
            </a:extLst>
          </p:cNvPr>
          <p:cNvSpPr txBox="1">
            <a:spLocks/>
          </p:cNvSpPr>
          <p:nvPr/>
        </p:nvSpPr>
        <p:spPr>
          <a:xfrm>
            <a:off x="10980260" y="6096000"/>
            <a:ext cx="1059340" cy="579120"/>
          </a:xfrm>
          <a:prstGeom prst="rect">
            <a:avLst/>
          </a:prstGeom>
        </p:spPr>
        <p:txBody>
          <a:bodyPr lIns="0" tIns="0" rIns="0" bIns="0" anchor="b" anchorCtr="0">
            <a:noAutofit/>
          </a:bodyPr>
          <a:lstStyle>
            <a:defPPr>
              <a:defRPr lang="en-US"/>
            </a:defPPr>
            <a:lvl1pPr marL="0" algn="r" defTabSz="914400" rtl="0" eaLnBrk="1" latinLnBrk="0" hangingPunct="1">
              <a:defRPr sz="1600" b="0" i="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35510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1E2387-4468-9C49-9051-04F7B9718D3B}"/>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
        <p:nvSpPr>
          <p:cNvPr id="6" name="Rectangle 5">
            <a:extLst>
              <a:ext uri="{FF2B5EF4-FFF2-40B4-BE49-F238E27FC236}">
                <a16:creationId xmlns:a16="http://schemas.microsoft.com/office/drawing/2014/main" id="{70DB78B8-02AE-7C45-83FF-1EADBDF7441F}"/>
              </a:ext>
            </a:extLst>
          </p:cNvPr>
          <p:cNvSpPr/>
          <p:nvPr/>
        </p:nvSpPr>
        <p:spPr>
          <a:xfrm>
            <a:off x="857350" y="4856031"/>
            <a:ext cx="9460784" cy="9211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307AAA-EDCB-2440-826D-DD7968A92878}"/>
              </a:ext>
            </a:extLst>
          </p:cNvPr>
          <p:cNvSpPr/>
          <p:nvPr/>
        </p:nvSpPr>
        <p:spPr>
          <a:xfrm>
            <a:off x="857350" y="3660735"/>
            <a:ext cx="9460784" cy="1081419"/>
          </a:xfrm>
          <a:prstGeom prst="rect">
            <a:avLst/>
          </a:prstGeom>
          <a:solidFill>
            <a:srgbClr val="FFF3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D849DE-69BE-D740-BAD9-820EC5E3FE84}"/>
              </a:ext>
            </a:extLst>
          </p:cNvPr>
          <p:cNvSpPr/>
          <p:nvPr/>
        </p:nvSpPr>
        <p:spPr>
          <a:xfrm>
            <a:off x="857350" y="2638104"/>
            <a:ext cx="9460784" cy="92118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4229120-0378-5143-B451-28EEC7418335}"/>
              </a:ext>
            </a:extLst>
          </p:cNvPr>
          <p:cNvSpPr txBox="1">
            <a:spLocks/>
          </p:cNvSpPr>
          <p:nvPr/>
        </p:nvSpPr>
        <p:spPr>
          <a:xfrm>
            <a:off x="381000" y="389938"/>
            <a:ext cx="10909240" cy="77092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kern="0" dirty="0"/>
              <a:t>How might we adjust funding to focus on student needs?</a:t>
            </a:r>
          </a:p>
        </p:txBody>
      </p:sp>
      <p:sp>
        <p:nvSpPr>
          <p:cNvPr id="10" name="Subtitle 4">
            <a:extLst>
              <a:ext uri="{FF2B5EF4-FFF2-40B4-BE49-F238E27FC236}">
                <a16:creationId xmlns:a16="http://schemas.microsoft.com/office/drawing/2014/main" id="{98EE8BCB-1BC9-2B47-BBB0-9A5C23BE6839}"/>
              </a:ext>
            </a:extLst>
          </p:cNvPr>
          <p:cNvSpPr txBox="1">
            <a:spLocks/>
          </p:cNvSpPr>
          <p:nvPr/>
        </p:nvSpPr>
        <p:spPr>
          <a:xfrm>
            <a:off x="857350" y="1737530"/>
            <a:ext cx="4402935" cy="3964580"/>
          </a:xfrm>
          <a:prstGeom prst="rect">
            <a:avLst/>
          </a:prstGeom>
        </p:spPr>
        <p:txBody>
          <a:bodyPr>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Aft>
                <a:spcPts val="1800"/>
              </a:spcAft>
              <a:buNone/>
            </a:pPr>
            <a:r>
              <a:rPr lang="en-US" i="1" dirty="0"/>
              <a:t>Could start by figuring out how many students are:</a:t>
            </a:r>
          </a:p>
          <a:p>
            <a:pPr marL="0" indent="0">
              <a:spcAft>
                <a:spcPts val="1200"/>
              </a:spcAft>
              <a:buNone/>
            </a:pPr>
            <a:r>
              <a:rPr lang="en-US" dirty="0"/>
              <a:t>a) Missing in action (likely not being served at all or barely at all)</a:t>
            </a:r>
          </a:p>
          <a:p>
            <a:pPr marL="0" indent="0">
              <a:spcAft>
                <a:spcPts val="1200"/>
              </a:spcAft>
              <a:buNone/>
            </a:pPr>
            <a:r>
              <a:rPr lang="en-US" dirty="0"/>
              <a:t>b) Temporarily homeschooling/ redshirting but plan to return when school reopens</a:t>
            </a:r>
          </a:p>
          <a:p>
            <a:pPr marL="0" indent="0">
              <a:spcAft>
                <a:spcPts val="1200"/>
              </a:spcAft>
              <a:buNone/>
            </a:pPr>
            <a:r>
              <a:rPr lang="en-US" dirty="0"/>
              <a:t>c) Being served elsewhere (and unlikely to return)</a:t>
            </a:r>
          </a:p>
          <a:p>
            <a:pPr marL="457200" indent="-457200">
              <a:buFont typeface="+mj-lt"/>
              <a:buAutoNum type="alphaLcParenR"/>
            </a:pPr>
            <a:endParaRPr lang="en-US" sz="2200" b="1" dirty="0"/>
          </a:p>
        </p:txBody>
      </p:sp>
      <p:sp>
        <p:nvSpPr>
          <p:cNvPr id="11" name="Subtitle 4">
            <a:extLst>
              <a:ext uri="{FF2B5EF4-FFF2-40B4-BE49-F238E27FC236}">
                <a16:creationId xmlns:a16="http://schemas.microsoft.com/office/drawing/2014/main" id="{3B6A1A55-8C12-C041-8D02-41B3D2F1F249}"/>
              </a:ext>
            </a:extLst>
          </p:cNvPr>
          <p:cNvSpPr txBox="1">
            <a:spLocks/>
          </p:cNvSpPr>
          <p:nvPr/>
        </p:nvSpPr>
        <p:spPr>
          <a:xfrm>
            <a:off x="5602982" y="1752770"/>
            <a:ext cx="5091607" cy="47465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US" i="1" dirty="0"/>
              <a:t>Then tailor financial adjustments for each group accordingly:</a:t>
            </a:r>
          </a:p>
          <a:p>
            <a:pPr algn="l">
              <a:spcAft>
                <a:spcPts val="2000"/>
              </a:spcAft>
            </a:pPr>
            <a:r>
              <a:rPr lang="en-US" dirty="0"/>
              <a:t>(a) Increase allocations with an imperative to better serve this group</a:t>
            </a:r>
          </a:p>
          <a:p>
            <a:pPr algn="l">
              <a:spcAft>
                <a:spcPts val="2800"/>
              </a:spcAft>
            </a:pPr>
            <a:r>
              <a:rPr lang="en-US" dirty="0"/>
              <a:t>(b) Provide bridge funds to ensure services are available upon return</a:t>
            </a:r>
          </a:p>
          <a:p>
            <a:pPr algn="l">
              <a:lnSpc>
                <a:spcPct val="100000"/>
              </a:lnSpc>
              <a:spcAft>
                <a:spcPts val="1200"/>
              </a:spcAft>
            </a:pPr>
            <a:r>
              <a:rPr lang="en-US" dirty="0"/>
              <a:t>(c) Eliminate funds</a:t>
            </a:r>
          </a:p>
        </p:txBody>
      </p:sp>
      <p:sp>
        <p:nvSpPr>
          <p:cNvPr id="12" name="TextBox 11">
            <a:extLst>
              <a:ext uri="{FF2B5EF4-FFF2-40B4-BE49-F238E27FC236}">
                <a16:creationId xmlns:a16="http://schemas.microsoft.com/office/drawing/2014/main" id="{D5D51DA7-BA97-6842-A8AA-2ECED543E9AC}"/>
              </a:ext>
            </a:extLst>
          </p:cNvPr>
          <p:cNvSpPr txBox="1"/>
          <p:nvPr/>
        </p:nvSpPr>
        <p:spPr>
          <a:xfrm>
            <a:off x="848057" y="5925979"/>
            <a:ext cx="9642838" cy="523220"/>
          </a:xfrm>
          <a:prstGeom prst="rect">
            <a:avLst/>
          </a:prstGeom>
          <a:solidFill>
            <a:schemeClr val="bg1"/>
          </a:solidFill>
        </p:spPr>
        <p:txBody>
          <a:bodyPr wrap="square" rtlCol="0">
            <a:spAutoFit/>
          </a:bodyPr>
          <a:lstStyle/>
          <a:p>
            <a:r>
              <a:rPr lang="en-US" sz="2800" dirty="0">
                <a:solidFill>
                  <a:srgbClr val="FF0000"/>
                </a:solidFill>
              </a:rPr>
              <a:t>Do your state(s) and districts know which students are which?</a:t>
            </a:r>
          </a:p>
        </p:txBody>
      </p:sp>
      <p:cxnSp>
        <p:nvCxnSpPr>
          <p:cNvPr id="13" name="Straight Arrow Connector 12">
            <a:extLst>
              <a:ext uri="{FF2B5EF4-FFF2-40B4-BE49-F238E27FC236}">
                <a16:creationId xmlns:a16="http://schemas.microsoft.com/office/drawing/2014/main" id="{88AE2807-0ECD-3545-BD9D-ABB913F3BEA1}"/>
              </a:ext>
            </a:extLst>
          </p:cNvPr>
          <p:cNvCxnSpPr/>
          <p:nvPr/>
        </p:nvCxnSpPr>
        <p:spPr>
          <a:xfrm>
            <a:off x="4886125" y="3048000"/>
            <a:ext cx="66101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3F2D7A8-5347-9F4C-8084-585F07169CAB}"/>
              </a:ext>
            </a:extLst>
          </p:cNvPr>
          <p:cNvCxnSpPr/>
          <p:nvPr/>
        </p:nvCxnSpPr>
        <p:spPr>
          <a:xfrm>
            <a:off x="4955216" y="4040849"/>
            <a:ext cx="66101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9B6B66-B1BE-3740-B949-559013DC47F5}"/>
              </a:ext>
            </a:extLst>
          </p:cNvPr>
          <p:cNvCxnSpPr/>
          <p:nvPr/>
        </p:nvCxnSpPr>
        <p:spPr>
          <a:xfrm>
            <a:off x="4955215" y="5226571"/>
            <a:ext cx="661013"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6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BB29-4F38-2343-AD9B-6895EB83CFF8}"/>
              </a:ext>
            </a:extLst>
          </p:cNvPr>
          <p:cNvSpPr>
            <a:spLocks noGrp="1"/>
          </p:cNvSpPr>
          <p:nvPr>
            <p:ph type="title"/>
          </p:nvPr>
        </p:nvSpPr>
        <p:spPr>
          <a:xfrm>
            <a:off x="256498" y="221475"/>
            <a:ext cx="11580421" cy="569832"/>
          </a:xfrm>
        </p:spPr>
        <p:txBody>
          <a:bodyPr/>
          <a:lstStyle/>
          <a:p>
            <a:r>
              <a:rPr lang="en-US" dirty="0"/>
              <a:t>Teacher shortages? Broad warnings of mass teacher exits have not materialized</a:t>
            </a:r>
          </a:p>
        </p:txBody>
      </p:sp>
      <p:sp>
        <p:nvSpPr>
          <p:cNvPr id="3" name="Slide Number Placeholder 2">
            <a:extLst>
              <a:ext uri="{FF2B5EF4-FFF2-40B4-BE49-F238E27FC236}">
                <a16:creationId xmlns:a16="http://schemas.microsoft.com/office/drawing/2014/main" id="{BCB03AF4-481A-6A49-B5BB-7311C6EDAF88}"/>
              </a:ext>
            </a:extLst>
          </p:cNvPr>
          <p:cNvSpPr>
            <a:spLocks noGrp="1"/>
          </p:cNvSpPr>
          <p:nvPr>
            <p:ph type="sldNum" sz="quarter" idx="7"/>
          </p:nvPr>
        </p:nvSpPr>
        <p:spPr/>
        <p:txBody>
          <a:bodyPr/>
          <a:lstStyle/>
          <a:p>
            <a:fld id="{B6F15528-21DE-4FAA-801E-634DDDAF4B2B}" type="slidenum">
              <a:rPr lang="en-US" smtClean="0"/>
              <a:pPr/>
              <a:t>11</a:t>
            </a:fld>
            <a:endParaRPr lang="en-US" dirty="0"/>
          </a:p>
        </p:txBody>
      </p:sp>
      <p:sp>
        <p:nvSpPr>
          <p:cNvPr id="6" name="TextBox 5">
            <a:extLst>
              <a:ext uri="{FF2B5EF4-FFF2-40B4-BE49-F238E27FC236}">
                <a16:creationId xmlns:a16="http://schemas.microsoft.com/office/drawing/2014/main" id="{ACB68F38-C483-1246-A031-8B1F439014DC}"/>
              </a:ext>
            </a:extLst>
          </p:cNvPr>
          <p:cNvSpPr txBox="1"/>
          <p:nvPr/>
        </p:nvSpPr>
        <p:spPr>
          <a:xfrm>
            <a:off x="6075094" y="2906361"/>
            <a:ext cx="4810495" cy="523220"/>
          </a:xfrm>
          <a:prstGeom prst="rect">
            <a:avLst/>
          </a:prstGeom>
          <a:noFill/>
        </p:spPr>
        <p:txBody>
          <a:bodyPr wrap="square" rtlCol="0">
            <a:spAutoFit/>
          </a:bodyPr>
          <a:lstStyle/>
          <a:p>
            <a:pPr algn="ctr"/>
            <a:r>
              <a:rPr lang="en-US" sz="2800" dirty="0"/>
              <a:t>Attrition drop</a:t>
            </a:r>
          </a:p>
        </p:txBody>
      </p:sp>
      <p:sp>
        <p:nvSpPr>
          <p:cNvPr id="12" name="TextBox 11">
            <a:extLst>
              <a:ext uri="{FF2B5EF4-FFF2-40B4-BE49-F238E27FC236}">
                <a16:creationId xmlns:a16="http://schemas.microsoft.com/office/drawing/2014/main" id="{2EA6C75B-D157-294D-831E-1F8B0628B447}"/>
              </a:ext>
            </a:extLst>
          </p:cNvPr>
          <p:cNvSpPr txBox="1"/>
          <p:nvPr/>
        </p:nvSpPr>
        <p:spPr>
          <a:xfrm>
            <a:off x="422528" y="2913018"/>
            <a:ext cx="4810495" cy="523220"/>
          </a:xfrm>
          <a:prstGeom prst="rect">
            <a:avLst/>
          </a:prstGeom>
          <a:noFill/>
        </p:spPr>
        <p:txBody>
          <a:bodyPr wrap="square" rtlCol="0">
            <a:spAutoFit/>
          </a:bodyPr>
          <a:lstStyle/>
          <a:p>
            <a:pPr algn="ctr"/>
            <a:r>
              <a:rPr lang="en-US" sz="2800" dirty="0"/>
              <a:t>Retirements mostly down</a:t>
            </a:r>
          </a:p>
        </p:txBody>
      </p:sp>
      <p:sp>
        <p:nvSpPr>
          <p:cNvPr id="13" name="Rectangle 12">
            <a:extLst>
              <a:ext uri="{FF2B5EF4-FFF2-40B4-BE49-F238E27FC236}">
                <a16:creationId xmlns:a16="http://schemas.microsoft.com/office/drawing/2014/main" id="{CC9CB625-F019-544D-A765-F574BA16DF06}"/>
              </a:ext>
            </a:extLst>
          </p:cNvPr>
          <p:cNvSpPr/>
          <p:nvPr/>
        </p:nvSpPr>
        <p:spPr>
          <a:xfrm>
            <a:off x="6350087" y="3436238"/>
            <a:ext cx="4260508" cy="2576905"/>
          </a:xfrm>
          <a:prstGeom prst="rect">
            <a:avLst/>
          </a:prstGeom>
          <a:solidFill>
            <a:schemeClr val="bg1">
              <a:alpha val="5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solidFill>
              </a:rPr>
              <a:t>Down: </a:t>
            </a:r>
          </a:p>
          <a:p>
            <a:pPr marL="342900" indent="-342900">
              <a:buFont typeface="Arial" panose="020B0604020202020204" pitchFamily="34" charset="0"/>
              <a:buChar char="•"/>
            </a:pPr>
            <a:r>
              <a:rPr lang="en-US" sz="2000" dirty="0">
                <a:solidFill>
                  <a:schemeClr val="tx1"/>
                </a:solidFill>
              </a:rPr>
              <a:t>Decrease in Denver</a:t>
            </a:r>
          </a:p>
          <a:p>
            <a:pPr marL="342900" indent="-342900">
              <a:buFont typeface="Arial" panose="020B0604020202020204" pitchFamily="34" charset="0"/>
              <a:buChar char="•"/>
            </a:pPr>
            <a:r>
              <a:rPr lang="en-US" sz="2000" dirty="0">
                <a:solidFill>
                  <a:schemeClr val="tx1"/>
                </a:solidFill>
              </a:rPr>
              <a:t>Decrease in Hillsborough (FL)</a:t>
            </a:r>
          </a:p>
          <a:p>
            <a:pPr marL="342900" indent="-342900">
              <a:buFont typeface="Arial" panose="020B0604020202020204" pitchFamily="34" charset="0"/>
              <a:buChar char="•"/>
            </a:pPr>
            <a:r>
              <a:rPr lang="en-US" sz="2000" dirty="0">
                <a:solidFill>
                  <a:schemeClr val="tx1"/>
                </a:solidFill>
              </a:rPr>
              <a:t>Large decrease in Houston; small decrease nearby districts</a:t>
            </a:r>
          </a:p>
          <a:p>
            <a:pPr marL="342900" indent="-342900">
              <a:buFont typeface="Arial" panose="020B0604020202020204" pitchFamily="34" charset="0"/>
              <a:buChar char="•"/>
            </a:pPr>
            <a:r>
              <a:rPr lang="en-US" sz="2000" dirty="0">
                <a:solidFill>
                  <a:schemeClr val="tx1"/>
                </a:solidFill>
              </a:rPr>
              <a:t>Fort Worth</a:t>
            </a:r>
          </a:p>
          <a:p>
            <a:r>
              <a:rPr lang="en-US" sz="2000" b="1" dirty="0">
                <a:solidFill>
                  <a:schemeClr val="tx1"/>
                </a:solidFill>
              </a:rPr>
              <a:t>Up:</a:t>
            </a:r>
          </a:p>
          <a:p>
            <a:pPr marL="342900" indent="-342900">
              <a:buFont typeface="Arial" panose="020B0604020202020204" pitchFamily="34" charset="0"/>
              <a:buChar char="•"/>
            </a:pPr>
            <a:r>
              <a:rPr lang="en-US" sz="2000" b="1" dirty="0">
                <a:solidFill>
                  <a:schemeClr val="tx1"/>
                </a:solidFill>
              </a:rPr>
              <a:t> </a:t>
            </a:r>
            <a:r>
              <a:rPr lang="en-US" sz="2000" dirty="0">
                <a:solidFill>
                  <a:schemeClr val="tx1"/>
                </a:solidFill>
              </a:rPr>
              <a:t>Increase in AZ</a:t>
            </a:r>
          </a:p>
        </p:txBody>
      </p:sp>
      <p:sp>
        <p:nvSpPr>
          <p:cNvPr id="14" name="TextBox 13">
            <a:extLst>
              <a:ext uri="{FF2B5EF4-FFF2-40B4-BE49-F238E27FC236}">
                <a16:creationId xmlns:a16="http://schemas.microsoft.com/office/drawing/2014/main" id="{12B13FC3-1108-5C4E-90AC-A1B3ABC76930}"/>
              </a:ext>
            </a:extLst>
          </p:cNvPr>
          <p:cNvSpPr txBox="1"/>
          <p:nvPr/>
        </p:nvSpPr>
        <p:spPr>
          <a:xfrm>
            <a:off x="914400" y="6019800"/>
            <a:ext cx="10515600" cy="584775"/>
          </a:xfrm>
          <a:prstGeom prst="rect">
            <a:avLst/>
          </a:prstGeom>
          <a:solidFill>
            <a:schemeClr val="bg1"/>
          </a:solidFill>
        </p:spPr>
        <p:txBody>
          <a:bodyPr wrap="square" rtlCol="0">
            <a:spAutoFit/>
          </a:bodyPr>
          <a:lstStyle/>
          <a:p>
            <a:r>
              <a:rPr lang="en-US" sz="3200" b="1" dirty="0">
                <a:solidFill>
                  <a:schemeClr val="accent6"/>
                </a:solidFill>
              </a:rPr>
              <a:t>Financial Implications: </a:t>
            </a:r>
            <a:r>
              <a:rPr lang="en-US" sz="3200" dirty="0">
                <a:solidFill>
                  <a:schemeClr val="accent6"/>
                </a:solidFill>
              </a:rPr>
              <a:t>When teachers don’t leave, costs go </a:t>
            </a:r>
            <a:r>
              <a:rPr lang="en-US" sz="3200" b="1" dirty="0">
                <a:solidFill>
                  <a:schemeClr val="accent6"/>
                </a:solidFill>
              </a:rPr>
              <a:t>up</a:t>
            </a:r>
          </a:p>
        </p:txBody>
      </p:sp>
      <p:pic>
        <p:nvPicPr>
          <p:cNvPr id="15" name="Picture 14">
            <a:extLst>
              <a:ext uri="{FF2B5EF4-FFF2-40B4-BE49-F238E27FC236}">
                <a16:creationId xmlns:a16="http://schemas.microsoft.com/office/drawing/2014/main" id="{0953F49E-E723-114F-AB72-44E7F288B38D}"/>
              </a:ext>
            </a:extLst>
          </p:cNvPr>
          <p:cNvPicPr>
            <a:picLocks noChangeAspect="1"/>
          </p:cNvPicPr>
          <p:nvPr/>
        </p:nvPicPr>
        <p:blipFill>
          <a:blip r:embed="rId3"/>
          <a:stretch>
            <a:fillRect/>
          </a:stretch>
        </p:blipFill>
        <p:spPr>
          <a:xfrm>
            <a:off x="5233023" y="1131265"/>
            <a:ext cx="5006141" cy="954107"/>
          </a:xfrm>
          <a:prstGeom prst="rect">
            <a:avLst/>
          </a:prstGeom>
        </p:spPr>
      </p:pic>
      <p:sp>
        <p:nvSpPr>
          <p:cNvPr id="7" name="TextBox 6">
            <a:extLst>
              <a:ext uri="{FF2B5EF4-FFF2-40B4-BE49-F238E27FC236}">
                <a16:creationId xmlns:a16="http://schemas.microsoft.com/office/drawing/2014/main" id="{6755286A-8A4A-B940-A229-8420A63C2712}"/>
              </a:ext>
            </a:extLst>
          </p:cNvPr>
          <p:cNvSpPr txBox="1"/>
          <p:nvPr/>
        </p:nvSpPr>
        <p:spPr>
          <a:xfrm>
            <a:off x="186787" y="1272766"/>
            <a:ext cx="10881361" cy="523220"/>
          </a:xfrm>
          <a:prstGeom prst="rect">
            <a:avLst/>
          </a:prstGeom>
          <a:noFill/>
        </p:spPr>
        <p:txBody>
          <a:bodyPr wrap="square" rtlCol="0">
            <a:spAutoFit/>
          </a:bodyPr>
          <a:lstStyle/>
          <a:p>
            <a:r>
              <a:rPr lang="en-US" sz="2800" u="sng" dirty="0"/>
              <a:t>What we were warned about:</a:t>
            </a:r>
          </a:p>
        </p:txBody>
      </p:sp>
      <p:sp>
        <p:nvSpPr>
          <p:cNvPr id="17" name="TextBox 16">
            <a:extLst>
              <a:ext uri="{FF2B5EF4-FFF2-40B4-BE49-F238E27FC236}">
                <a16:creationId xmlns:a16="http://schemas.microsoft.com/office/drawing/2014/main" id="{580075EE-3584-AF45-A0A3-657565E443CC}"/>
              </a:ext>
            </a:extLst>
          </p:cNvPr>
          <p:cNvSpPr txBox="1"/>
          <p:nvPr/>
        </p:nvSpPr>
        <p:spPr>
          <a:xfrm>
            <a:off x="323947" y="2188525"/>
            <a:ext cx="11445525" cy="954107"/>
          </a:xfrm>
          <a:prstGeom prst="rect">
            <a:avLst/>
          </a:prstGeom>
          <a:noFill/>
        </p:spPr>
        <p:txBody>
          <a:bodyPr wrap="square" rtlCol="0">
            <a:spAutoFit/>
          </a:bodyPr>
          <a:lstStyle/>
          <a:p>
            <a:r>
              <a:rPr lang="en-US" sz="2800" u="sng" dirty="0"/>
              <a:t>What we’re seeing:</a:t>
            </a:r>
            <a:r>
              <a:rPr lang="en-US" sz="2800" dirty="0"/>
              <a:t>   </a:t>
            </a:r>
            <a:r>
              <a:rPr lang="en-US" sz="2000" dirty="0"/>
              <a:t>Anecdotally, SEAs and LEAs are reporting reduced teacher turnover</a:t>
            </a:r>
          </a:p>
          <a:p>
            <a:endParaRPr lang="en-US" sz="2800" u="sng" dirty="0"/>
          </a:p>
        </p:txBody>
      </p:sp>
      <p:sp>
        <p:nvSpPr>
          <p:cNvPr id="8" name="Rectangle 7">
            <a:extLst>
              <a:ext uri="{FF2B5EF4-FFF2-40B4-BE49-F238E27FC236}">
                <a16:creationId xmlns:a16="http://schemas.microsoft.com/office/drawing/2014/main" id="{CC77C618-3440-8F46-9BF9-AED7F442C0B6}"/>
              </a:ext>
            </a:extLst>
          </p:cNvPr>
          <p:cNvSpPr/>
          <p:nvPr/>
        </p:nvSpPr>
        <p:spPr>
          <a:xfrm>
            <a:off x="743119" y="3429581"/>
            <a:ext cx="4261104" cy="257860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sz="2000" b="1" dirty="0"/>
              <a:t>Down: </a:t>
            </a:r>
          </a:p>
          <a:p>
            <a:pPr marL="285750" indent="-285750">
              <a:buFont typeface="Arial" panose="020B0604020202020204" pitchFamily="34" charset="0"/>
              <a:buChar char="•"/>
            </a:pPr>
            <a:r>
              <a:rPr lang="en-US" sz="2000" dirty="0"/>
              <a:t>Large decrease in TN</a:t>
            </a:r>
          </a:p>
          <a:p>
            <a:pPr marL="285750" indent="-285750">
              <a:buFont typeface="Arial" panose="020B0604020202020204" pitchFamily="34" charset="0"/>
              <a:buChar char="•"/>
            </a:pPr>
            <a:r>
              <a:rPr lang="en-US" sz="2000" dirty="0"/>
              <a:t>Modest decrease in MA and MS</a:t>
            </a:r>
          </a:p>
          <a:p>
            <a:pPr marL="285750" indent="-285750">
              <a:buFont typeface="Arial" panose="020B0604020202020204" pitchFamily="34" charset="0"/>
              <a:buChar char="•"/>
            </a:pPr>
            <a:r>
              <a:rPr lang="en-US" sz="2000" dirty="0"/>
              <a:t>No change in Detroit</a:t>
            </a:r>
          </a:p>
          <a:p>
            <a:endParaRPr lang="en-US" sz="2000" dirty="0"/>
          </a:p>
          <a:p>
            <a:r>
              <a:rPr lang="en-US" sz="2000" b="1" dirty="0"/>
              <a:t>Up: </a:t>
            </a:r>
          </a:p>
          <a:p>
            <a:pPr marL="285750" indent="-285750">
              <a:buFont typeface="Arial" panose="020B0604020202020204" pitchFamily="34" charset="0"/>
              <a:buChar char="•"/>
            </a:pPr>
            <a:r>
              <a:rPr lang="en-US" sz="2000" dirty="0"/>
              <a:t>Modest increases in MI and NY </a:t>
            </a:r>
          </a:p>
        </p:txBody>
      </p:sp>
      <p:sp>
        <p:nvSpPr>
          <p:cNvPr id="16" name="Rectangle 15">
            <a:extLst>
              <a:ext uri="{FF2B5EF4-FFF2-40B4-BE49-F238E27FC236}">
                <a16:creationId xmlns:a16="http://schemas.microsoft.com/office/drawing/2014/main" id="{552D82FA-7EDB-AF42-9248-194D65C61584}"/>
              </a:ext>
            </a:extLst>
          </p:cNvPr>
          <p:cNvSpPr/>
          <p:nvPr/>
        </p:nvSpPr>
        <p:spPr>
          <a:xfrm>
            <a:off x="0" y="6604575"/>
            <a:ext cx="5486400" cy="307777"/>
          </a:xfrm>
          <a:prstGeom prst="rect">
            <a:avLst/>
          </a:prstGeom>
        </p:spPr>
        <p:txBody>
          <a:bodyPr wrap="square">
            <a:spAutoFit/>
          </a:bodyPr>
          <a:lstStyle/>
          <a:p>
            <a:r>
              <a:rPr lang="en-US" sz="1400" dirty="0">
                <a:solidFill>
                  <a:schemeClr val="accent6"/>
                </a:solidFill>
              </a:rPr>
              <a:t>For sources, contact Hannah Jarmolowski at hj254@georgetown.edu</a:t>
            </a:r>
          </a:p>
        </p:txBody>
      </p:sp>
    </p:spTree>
    <p:extLst>
      <p:ext uri="{BB962C8B-B14F-4D97-AF65-F5344CB8AC3E}">
        <p14:creationId xmlns:p14="http://schemas.microsoft.com/office/powerpoint/2010/main" val="41251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animBg="1"/>
      <p:bldP spid="7" grpId="0"/>
      <p:bldP spid="1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48D9-503C-CB41-9C23-987C656B8DBB}"/>
              </a:ext>
            </a:extLst>
          </p:cNvPr>
          <p:cNvSpPr>
            <a:spLocks noGrp="1"/>
          </p:cNvSpPr>
          <p:nvPr>
            <p:ph type="title"/>
          </p:nvPr>
        </p:nvSpPr>
        <p:spPr>
          <a:xfrm>
            <a:off x="251553" y="304800"/>
            <a:ext cx="11407047" cy="1066800"/>
          </a:xfrm>
        </p:spPr>
        <p:txBody>
          <a:bodyPr/>
          <a:lstStyle/>
          <a:p>
            <a:r>
              <a:rPr lang="en-US" dirty="0"/>
              <a:t>POLLS: Your thoughts on hurried ed finance decisions:</a:t>
            </a:r>
          </a:p>
        </p:txBody>
      </p:sp>
      <p:sp>
        <p:nvSpPr>
          <p:cNvPr id="3" name="Slide Number Placeholder 2">
            <a:extLst>
              <a:ext uri="{FF2B5EF4-FFF2-40B4-BE49-F238E27FC236}">
                <a16:creationId xmlns:a16="http://schemas.microsoft.com/office/drawing/2014/main" id="{0EA92C8A-18DD-FD48-AD3E-0FC1D1AB39D0}"/>
              </a:ext>
            </a:extLst>
          </p:cNvPr>
          <p:cNvSpPr>
            <a:spLocks noGrp="1"/>
          </p:cNvSpPr>
          <p:nvPr>
            <p:ph type="sldNum" sz="quarter" idx="7"/>
          </p:nvPr>
        </p:nvSpPr>
        <p:spPr/>
        <p:txBody>
          <a:bodyPr/>
          <a:lstStyle/>
          <a:p>
            <a:fld id="{B6F15528-21DE-4FAA-801E-634DDDAF4B2B}" type="slidenum">
              <a:rPr lang="en-US" smtClean="0"/>
              <a:pPr/>
              <a:t>12</a:t>
            </a:fld>
            <a:endParaRPr lang="en-US" dirty="0"/>
          </a:p>
        </p:txBody>
      </p:sp>
      <p:sp>
        <p:nvSpPr>
          <p:cNvPr id="6" name="Content Placeholder 5">
            <a:extLst>
              <a:ext uri="{FF2B5EF4-FFF2-40B4-BE49-F238E27FC236}">
                <a16:creationId xmlns:a16="http://schemas.microsoft.com/office/drawing/2014/main" id="{966B70C6-57D0-E54B-B093-8D4E48A4FA92}"/>
              </a:ext>
            </a:extLst>
          </p:cNvPr>
          <p:cNvSpPr>
            <a:spLocks noGrp="1"/>
          </p:cNvSpPr>
          <p:nvPr>
            <p:ph sz="quarter" idx="14"/>
          </p:nvPr>
        </p:nvSpPr>
        <p:spPr>
          <a:xfrm>
            <a:off x="426721" y="2103120"/>
            <a:ext cx="10949847" cy="1295400"/>
          </a:xfrm>
        </p:spPr>
        <p:txBody>
          <a:bodyPr/>
          <a:lstStyle/>
          <a:p>
            <a:pPr marL="0" indent="0">
              <a:spcAft>
                <a:spcPts val="0"/>
              </a:spcAft>
              <a:buNone/>
            </a:pPr>
            <a:r>
              <a:rPr lang="en-US" dirty="0"/>
              <a:t>1. Facing revenue gaps for its 2-year budget, Washington state chose to continue with</a:t>
            </a:r>
          </a:p>
          <a:p>
            <a:pPr marL="0" indent="0">
              <a:spcAft>
                <a:spcPts val="0"/>
              </a:spcAft>
              <a:buNone/>
            </a:pPr>
            <a:r>
              <a:rPr lang="en-US" dirty="0"/>
              <a:t>    existing 2020-2021 spending and absorb gaps all in Year 2 (2021-2022)</a:t>
            </a:r>
          </a:p>
          <a:p>
            <a:pPr marL="0" indent="0">
              <a:spcAft>
                <a:spcPts val="0"/>
              </a:spcAft>
              <a:buNone/>
            </a:pPr>
            <a:r>
              <a:rPr lang="en-US" dirty="0"/>
              <a:t>    </a:t>
            </a:r>
            <a:r>
              <a:rPr lang="en-US" b="1" dirty="0"/>
              <a:t>Reasonable?   </a:t>
            </a:r>
            <a:r>
              <a:rPr lang="en-US" dirty="0"/>
              <a:t>or</a:t>
            </a:r>
            <a:r>
              <a:rPr lang="en-US" b="1" dirty="0"/>
              <a:t>   I’m less comfortable with this</a:t>
            </a:r>
            <a:endParaRPr lang="en-US" dirty="0"/>
          </a:p>
        </p:txBody>
      </p:sp>
      <p:sp>
        <p:nvSpPr>
          <p:cNvPr id="7" name="Rectangle 6">
            <a:extLst>
              <a:ext uri="{FF2B5EF4-FFF2-40B4-BE49-F238E27FC236}">
                <a16:creationId xmlns:a16="http://schemas.microsoft.com/office/drawing/2014/main" id="{A6A802BC-2A5F-6E4C-B75A-30C2B91323AA}"/>
              </a:ext>
            </a:extLst>
          </p:cNvPr>
          <p:cNvSpPr/>
          <p:nvPr/>
        </p:nvSpPr>
        <p:spPr>
          <a:xfrm>
            <a:off x="426721" y="3494901"/>
            <a:ext cx="11300367" cy="1938992"/>
          </a:xfrm>
          <a:prstGeom prst="rect">
            <a:avLst/>
          </a:prstGeom>
        </p:spPr>
        <p:txBody>
          <a:bodyPr wrap="square">
            <a:spAutoFit/>
          </a:bodyPr>
          <a:lstStyle/>
          <a:p>
            <a:endParaRPr lang="en-US" sz="2400" dirty="0"/>
          </a:p>
          <a:p>
            <a:r>
              <a:rPr lang="en-US" sz="2400" dirty="0"/>
              <a:t>2. California’s June 2020 budget revision assumes $6B will come via federal relief, and</a:t>
            </a:r>
          </a:p>
          <a:p>
            <a:r>
              <a:rPr lang="en-US" sz="2400" dirty="0"/>
              <a:t>    prohibits districts from laying off teachers, bus drivers, custodians and nutrition</a:t>
            </a:r>
          </a:p>
          <a:p>
            <a:r>
              <a:rPr lang="en-US" sz="2400" dirty="0"/>
              <a:t>    workers for the next year (but does not protect classroom aides)</a:t>
            </a:r>
          </a:p>
          <a:p>
            <a:r>
              <a:rPr lang="en-US" sz="2400" dirty="0"/>
              <a:t>   </a:t>
            </a:r>
            <a:r>
              <a:rPr lang="en-US" sz="2400" b="1" dirty="0"/>
              <a:t> Reasonable?   </a:t>
            </a:r>
            <a:r>
              <a:rPr lang="en-US" sz="2400" dirty="0"/>
              <a:t>or</a:t>
            </a:r>
            <a:r>
              <a:rPr lang="en-US" sz="2400" b="1" dirty="0"/>
              <a:t>   I’m less comfortable with this</a:t>
            </a:r>
            <a:endParaRPr lang="en-US" sz="2400" dirty="0"/>
          </a:p>
        </p:txBody>
      </p:sp>
    </p:spTree>
    <p:extLst>
      <p:ext uri="{BB962C8B-B14F-4D97-AF65-F5344CB8AC3E}">
        <p14:creationId xmlns:p14="http://schemas.microsoft.com/office/powerpoint/2010/main" val="10276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69B387-03CA-574F-8F7F-B82115251452}"/>
              </a:ext>
            </a:extLst>
          </p:cNvPr>
          <p:cNvSpPr>
            <a:spLocks noGrp="1"/>
          </p:cNvSpPr>
          <p:nvPr>
            <p:ph type="sldNum" sz="quarter" idx="7"/>
          </p:nvPr>
        </p:nvSpPr>
        <p:spPr/>
        <p:txBody>
          <a:bodyPr/>
          <a:lstStyle/>
          <a:p>
            <a:fld id="{B6F15528-21DE-4FAA-801E-634DDDAF4B2B}" type="slidenum">
              <a:rPr lang="en-US" smtClean="0"/>
              <a:pPr/>
              <a:t>13</a:t>
            </a:fld>
            <a:endParaRPr lang="en-US" dirty="0"/>
          </a:p>
        </p:txBody>
      </p:sp>
      <p:sp>
        <p:nvSpPr>
          <p:cNvPr id="7" name="Rectangle 6">
            <a:extLst>
              <a:ext uri="{FF2B5EF4-FFF2-40B4-BE49-F238E27FC236}">
                <a16:creationId xmlns:a16="http://schemas.microsoft.com/office/drawing/2014/main" id="{5F755FCF-49A9-4E45-85B7-A6CFB6D6D4B2}"/>
              </a:ext>
            </a:extLst>
          </p:cNvPr>
          <p:cNvSpPr/>
          <p:nvPr/>
        </p:nvSpPr>
        <p:spPr>
          <a:xfrm>
            <a:off x="251553" y="1852641"/>
            <a:ext cx="11026047" cy="1200329"/>
          </a:xfrm>
          <a:prstGeom prst="rect">
            <a:avLst/>
          </a:prstGeom>
        </p:spPr>
        <p:txBody>
          <a:bodyPr wrap="square">
            <a:spAutoFit/>
          </a:bodyPr>
          <a:lstStyle/>
          <a:p>
            <a:r>
              <a:rPr lang="en-US" sz="2400" dirty="0"/>
              <a:t>3. Hawaii’s Governor proposed temporarily cutting employee pay (including teachers)</a:t>
            </a:r>
          </a:p>
          <a:p>
            <a:r>
              <a:rPr lang="en-US" sz="2400" dirty="0"/>
              <a:t>    by 20% to cope with sharp drop in state revenue and avert large-scale layoffs</a:t>
            </a:r>
          </a:p>
          <a:p>
            <a:r>
              <a:rPr lang="en-US" sz="2400" b="1" dirty="0"/>
              <a:t>    Reasonable?   </a:t>
            </a:r>
            <a:r>
              <a:rPr lang="en-US" sz="2400" dirty="0"/>
              <a:t>or</a:t>
            </a:r>
            <a:r>
              <a:rPr lang="en-US" sz="2400" b="1" dirty="0"/>
              <a:t>   I’m less comfortable with this</a:t>
            </a:r>
            <a:endParaRPr lang="en-US" sz="2400" dirty="0"/>
          </a:p>
        </p:txBody>
      </p:sp>
      <p:sp>
        <p:nvSpPr>
          <p:cNvPr id="8" name="Rectangle 7">
            <a:extLst>
              <a:ext uri="{FF2B5EF4-FFF2-40B4-BE49-F238E27FC236}">
                <a16:creationId xmlns:a16="http://schemas.microsoft.com/office/drawing/2014/main" id="{B7F70237-4F03-924E-8232-472ECF276D2C}"/>
              </a:ext>
            </a:extLst>
          </p:cNvPr>
          <p:cNvSpPr/>
          <p:nvPr/>
        </p:nvSpPr>
        <p:spPr>
          <a:xfrm>
            <a:off x="327753" y="3534011"/>
            <a:ext cx="11559447" cy="1200329"/>
          </a:xfrm>
          <a:prstGeom prst="rect">
            <a:avLst/>
          </a:prstGeom>
        </p:spPr>
        <p:txBody>
          <a:bodyPr wrap="square">
            <a:spAutoFit/>
          </a:bodyPr>
          <a:lstStyle/>
          <a:p>
            <a:r>
              <a:rPr lang="en-US" sz="2400" dirty="0"/>
              <a:t>4. Idaho families can now apply to the state for up to $1,500 per child with a maximum of</a:t>
            </a:r>
          </a:p>
          <a:p>
            <a:r>
              <a:rPr lang="en-US" sz="2400" dirty="0"/>
              <a:t>    $3,500 per family to be used to purchase educational materials, devices and services</a:t>
            </a:r>
            <a:endParaRPr lang="en-US" sz="2400" b="1" dirty="0"/>
          </a:p>
          <a:p>
            <a:pPr>
              <a:spcAft>
                <a:spcPts val="1200"/>
              </a:spcAft>
            </a:pPr>
            <a:r>
              <a:rPr lang="en-US" sz="2400" b="1" dirty="0"/>
              <a:t>    Reasonable?   </a:t>
            </a:r>
            <a:r>
              <a:rPr lang="en-US" sz="2400" dirty="0"/>
              <a:t>or</a:t>
            </a:r>
            <a:r>
              <a:rPr lang="en-US" sz="2400" b="1" dirty="0"/>
              <a:t>   I’m less comfortable with this</a:t>
            </a:r>
            <a:endParaRPr lang="en-US" sz="2400" dirty="0"/>
          </a:p>
        </p:txBody>
      </p:sp>
      <p:sp>
        <p:nvSpPr>
          <p:cNvPr id="9" name="Rectangle 8">
            <a:extLst>
              <a:ext uri="{FF2B5EF4-FFF2-40B4-BE49-F238E27FC236}">
                <a16:creationId xmlns:a16="http://schemas.microsoft.com/office/drawing/2014/main" id="{F23E6BB9-6736-544E-86A7-0C8240E08A3E}"/>
              </a:ext>
            </a:extLst>
          </p:cNvPr>
          <p:cNvSpPr/>
          <p:nvPr/>
        </p:nvSpPr>
        <p:spPr>
          <a:xfrm>
            <a:off x="327753" y="5248870"/>
            <a:ext cx="10972800" cy="1200329"/>
          </a:xfrm>
          <a:prstGeom prst="rect">
            <a:avLst/>
          </a:prstGeom>
          <a:solidFill>
            <a:schemeClr val="bg1"/>
          </a:solidFill>
        </p:spPr>
        <p:txBody>
          <a:bodyPr wrap="square">
            <a:spAutoFit/>
          </a:bodyPr>
          <a:lstStyle/>
          <a:p>
            <a:r>
              <a:rPr lang="en-US" sz="2400" dirty="0"/>
              <a:t>5. Charleston Co. teachers and administrators will receive a one-time $500 bonus and</a:t>
            </a:r>
          </a:p>
          <a:p>
            <a:r>
              <a:rPr lang="en-US" sz="2400" dirty="0"/>
              <a:t>    classified staff a $250 bonus after calls for teacher hazard pay</a:t>
            </a:r>
            <a:endParaRPr lang="en-US" sz="2400" b="1" dirty="0"/>
          </a:p>
          <a:p>
            <a:r>
              <a:rPr lang="en-US" sz="2400" b="1" dirty="0"/>
              <a:t>    Reasonable?   </a:t>
            </a:r>
            <a:r>
              <a:rPr lang="en-US" sz="2400" dirty="0"/>
              <a:t>or</a:t>
            </a:r>
            <a:r>
              <a:rPr lang="en-US" sz="2400" b="1" dirty="0"/>
              <a:t>   I’m less comfortable with this</a:t>
            </a:r>
            <a:endParaRPr lang="en-US" sz="2400" dirty="0"/>
          </a:p>
        </p:txBody>
      </p:sp>
      <p:sp>
        <p:nvSpPr>
          <p:cNvPr id="10" name="Title 1">
            <a:extLst>
              <a:ext uri="{FF2B5EF4-FFF2-40B4-BE49-F238E27FC236}">
                <a16:creationId xmlns:a16="http://schemas.microsoft.com/office/drawing/2014/main" id="{7F0C3554-DC64-D946-A9B4-4D0133E08E7C}"/>
              </a:ext>
            </a:extLst>
          </p:cNvPr>
          <p:cNvSpPr txBox="1">
            <a:spLocks/>
          </p:cNvSpPr>
          <p:nvPr/>
        </p:nvSpPr>
        <p:spPr>
          <a:xfrm>
            <a:off x="403952" y="304800"/>
            <a:ext cx="11407047" cy="106680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kern="0" dirty="0"/>
              <a:t>POLLS: Your thoughts on hurried ed finance decisions:</a:t>
            </a:r>
          </a:p>
        </p:txBody>
      </p:sp>
    </p:spTree>
    <p:extLst>
      <p:ext uri="{BB962C8B-B14F-4D97-AF65-F5344CB8AC3E}">
        <p14:creationId xmlns:p14="http://schemas.microsoft.com/office/powerpoint/2010/main" val="17845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69B387-03CA-574F-8F7F-B82115251452}"/>
              </a:ext>
            </a:extLst>
          </p:cNvPr>
          <p:cNvSpPr>
            <a:spLocks noGrp="1"/>
          </p:cNvSpPr>
          <p:nvPr>
            <p:ph type="sldNum" sz="quarter" idx="7"/>
          </p:nvPr>
        </p:nvSpPr>
        <p:spPr/>
        <p:txBody>
          <a:bodyPr/>
          <a:lstStyle/>
          <a:p>
            <a:fld id="{B6F15528-21DE-4FAA-801E-634DDDAF4B2B}" type="slidenum">
              <a:rPr lang="en-US" smtClean="0"/>
              <a:pPr/>
              <a:t>14</a:t>
            </a:fld>
            <a:endParaRPr lang="en-US" dirty="0"/>
          </a:p>
        </p:txBody>
      </p:sp>
      <p:sp>
        <p:nvSpPr>
          <p:cNvPr id="7" name="Rectangle 6">
            <a:extLst>
              <a:ext uri="{FF2B5EF4-FFF2-40B4-BE49-F238E27FC236}">
                <a16:creationId xmlns:a16="http://schemas.microsoft.com/office/drawing/2014/main" id="{5F755FCF-49A9-4E45-85B7-A6CFB6D6D4B2}"/>
              </a:ext>
            </a:extLst>
          </p:cNvPr>
          <p:cNvSpPr/>
          <p:nvPr/>
        </p:nvSpPr>
        <p:spPr>
          <a:xfrm>
            <a:off x="251553" y="1852641"/>
            <a:ext cx="11026047" cy="2985433"/>
          </a:xfrm>
          <a:prstGeom prst="rect">
            <a:avLst/>
          </a:prstGeom>
        </p:spPr>
        <p:txBody>
          <a:bodyPr wrap="square">
            <a:spAutoFit/>
          </a:bodyPr>
          <a:lstStyle/>
          <a:p>
            <a:pPr marL="465138" indent="-465138"/>
            <a:r>
              <a:rPr lang="en-US" sz="2200" dirty="0"/>
              <a:t>6. 	</a:t>
            </a:r>
            <a:r>
              <a:rPr lang="en-US" sz="2400" dirty="0"/>
              <a:t>Philadelphia Public Schools is offering parents up to $1,500 this school year for opting out of their school bus ride, to reduce density on buses</a:t>
            </a:r>
          </a:p>
          <a:p>
            <a:pPr>
              <a:spcAft>
                <a:spcPts val="1200"/>
              </a:spcAft>
            </a:pPr>
            <a:r>
              <a:rPr lang="en-US" sz="2400" b="1" dirty="0"/>
              <a:t>       Reasonable?   </a:t>
            </a:r>
            <a:r>
              <a:rPr lang="en-US" sz="2400" dirty="0"/>
              <a:t>or</a:t>
            </a:r>
            <a:r>
              <a:rPr lang="en-US" sz="2400" b="1" dirty="0"/>
              <a:t>   I’m less comfortable with this</a:t>
            </a:r>
          </a:p>
          <a:p>
            <a:pPr>
              <a:spcAft>
                <a:spcPts val="1200"/>
              </a:spcAft>
            </a:pPr>
            <a:endParaRPr lang="en-US" sz="2400" dirty="0"/>
          </a:p>
          <a:p>
            <a:pPr marL="465138" indent="-465138"/>
            <a:r>
              <a:rPr lang="en-US" sz="2400" dirty="0"/>
              <a:t>7. 	New Haven Public Schools put off pay increases in exchange for 3 years of protection from layoffs or rising medical costs</a:t>
            </a:r>
          </a:p>
          <a:p>
            <a:pPr lvl="1"/>
            <a:r>
              <a:rPr lang="en-US" sz="2400" b="1" dirty="0"/>
              <a:t>Reasonable?   </a:t>
            </a:r>
            <a:r>
              <a:rPr lang="en-US" sz="2400" dirty="0"/>
              <a:t>or</a:t>
            </a:r>
            <a:r>
              <a:rPr lang="en-US" sz="2400" b="1" dirty="0"/>
              <a:t>   I’m less comfortable with this</a:t>
            </a:r>
            <a:endParaRPr lang="en-US" sz="2400" dirty="0"/>
          </a:p>
        </p:txBody>
      </p:sp>
      <p:sp>
        <p:nvSpPr>
          <p:cNvPr id="9" name="Rectangle 8">
            <a:extLst>
              <a:ext uri="{FF2B5EF4-FFF2-40B4-BE49-F238E27FC236}">
                <a16:creationId xmlns:a16="http://schemas.microsoft.com/office/drawing/2014/main" id="{F23E6BB9-6736-544E-86A7-0C8240E08A3E}"/>
              </a:ext>
            </a:extLst>
          </p:cNvPr>
          <p:cNvSpPr/>
          <p:nvPr/>
        </p:nvSpPr>
        <p:spPr>
          <a:xfrm>
            <a:off x="327753" y="5248870"/>
            <a:ext cx="10972800" cy="461665"/>
          </a:xfrm>
          <a:prstGeom prst="rect">
            <a:avLst/>
          </a:prstGeom>
          <a:solidFill>
            <a:schemeClr val="bg1"/>
          </a:solidFill>
        </p:spPr>
        <p:txBody>
          <a:bodyPr wrap="square">
            <a:spAutoFit/>
          </a:bodyPr>
          <a:lstStyle/>
          <a:p>
            <a:endParaRPr lang="en-US" sz="2400" dirty="0"/>
          </a:p>
        </p:txBody>
      </p:sp>
      <p:sp>
        <p:nvSpPr>
          <p:cNvPr id="10" name="Title 1">
            <a:extLst>
              <a:ext uri="{FF2B5EF4-FFF2-40B4-BE49-F238E27FC236}">
                <a16:creationId xmlns:a16="http://schemas.microsoft.com/office/drawing/2014/main" id="{7F0C3554-DC64-D946-A9B4-4D0133E08E7C}"/>
              </a:ext>
            </a:extLst>
          </p:cNvPr>
          <p:cNvSpPr txBox="1">
            <a:spLocks/>
          </p:cNvSpPr>
          <p:nvPr/>
        </p:nvSpPr>
        <p:spPr>
          <a:xfrm>
            <a:off x="496718" y="431992"/>
            <a:ext cx="11407047" cy="106680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kern="0" dirty="0"/>
              <a:t>POLLS: Your thoughts on hurried ed finance decisions:</a:t>
            </a:r>
          </a:p>
        </p:txBody>
      </p:sp>
    </p:spTree>
    <p:extLst>
      <p:ext uri="{BB962C8B-B14F-4D97-AF65-F5344CB8AC3E}">
        <p14:creationId xmlns:p14="http://schemas.microsoft.com/office/powerpoint/2010/main" val="34241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614B-5CFC-8648-99D2-AAED69C0C275}"/>
              </a:ext>
            </a:extLst>
          </p:cNvPr>
          <p:cNvSpPr>
            <a:spLocks noGrp="1"/>
          </p:cNvSpPr>
          <p:nvPr>
            <p:ph type="title"/>
          </p:nvPr>
        </p:nvSpPr>
        <p:spPr>
          <a:xfrm>
            <a:off x="329730" y="225860"/>
            <a:ext cx="8825582" cy="492443"/>
          </a:xfrm>
        </p:spPr>
        <p:txBody>
          <a:bodyPr/>
          <a:lstStyle/>
          <a:p>
            <a:r>
              <a:rPr lang="en-US" dirty="0"/>
              <a:t>Next </a:t>
            </a:r>
            <a:r>
              <a:rPr lang="en-US" dirty="0" err="1"/>
              <a:t>FiDWiG</a:t>
            </a:r>
            <a:r>
              <a:rPr lang="en-US" dirty="0"/>
              <a:t> Meeting: </a:t>
            </a:r>
          </a:p>
        </p:txBody>
      </p:sp>
      <p:sp>
        <p:nvSpPr>
          <p:cNvPr id="5" name="Slide Number Placeholder 4">
            <a:extLst>
              <a:ext uri="{FF2B5EF4-FFF2-40B4-BE49-F238E27FC236}">
                <a16:creationId xmlns:a16="http://schemas.microsoft.com/office/drawing/2014/main" id="{978817AD-C56B-6642-94F1-AAA7B9DA6544}"/>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
        <p:nvSpPr>
          <p:cNvPr id="14" name="Rectangle 13">
            <a:extLst>
              <a:ext uri="{FF2B5EF4-FFF2-40B4-BE49-F238E27FC236}">
                <a16:creationId xmlns:a16="http://schemas.microsoft.com/office/drawing/2014/main" id="{1227CCB0-3177-DC45-8E8F-10876708C337}"/>
              </a:ext>
            </a:extLst>
          </p:cNvPr>
          <p:cNvSpPr/>
          <p:nvPr/>
        </p:nvSpPr>
        <p:spPr>
          <a:xfrm>
            <a:off x="265540" y="856073"/>
            <a:ext cx="5223343" cy="646331"/>
          </a:xfrm>
          <a:prstGeom prst="rect">
            <a:avLst/>
          </a:prstGeom>
          <a:solidFill>
            <a:schemeClr val="bg1">
              <a:lumMod val="85000"/>
            </a:schemeClr>
          </a:solidFill>
        </p:spPr>
        <p:txBody>
          <a:bodyPr wrap="square">
            <a:spAutoFit/>
          </a:bodyPr>
          <a:lstStyle/>
          <a:p>
            <a:pPr marL="114300" lvl="0" indent="0" algn="ctr">
              <a:lnSpc>
                <a:spcPct val="90000"/>
              </a:lnSpc>
              <a:spcBef>
                <a:spcPts val="1000"/>
              </a:spcBef>
              <a:spcAft>
                <a:spcPts val="0"/>
              </a:spcAft>
              <a:buSzPts val="1800"/>
              <a:buNone/>
            </a:pPr>
            <a:r>
              <a:rPr lang="en-US" sz="4000" b="1" dirty="0">
                <a:solidFill>
                  <a:schemeClr val="accent2"/>
                </a:solidFill>
              </a:rPr>
              <a:t>December 8 at 1pm ET</a:t>
            </a:r>
          </a:p>
        </p:txBody>
      </p:sp>
      <p:pic>
        <p:nvPicPr>
          <p:cNvPr id="16" name="Picture 15">
            <a:extLst>
              <a:ext uri="{FF2B5EF4-FFF2-40B4-BE49-F238E27FC236}">
                <a16:creationId xmlns:a16="http://schemas.microsoft.com/office/drawing/2014/main" id="{3A7449A7-701E-8E4E-B54E-F7E9A853CDC2}"/>
              </a:ext>
            </a:extLst>
          </p:cNvPr>
          <p:cNvPicPr>
            <a:picLocks noChangeAspect="1"/>
          </p:cNvPicPr>
          <p:nvPr/>
        </p:nvPicPr>
        <p:blipFill>
          <a:blip r:embed="rId2"/>
          <a:stretch>
            <a:fillRect/>
          </a:stretch>
        </p:blipFill>
        <p:spPr>
          <a:xfrm>
            <a:off x="8763001" y="5836596"/>
            <a:ext cx="3428999" cy="1021404"/>
          </a:xfrm>
          <a:prstGeom prst="rect">
            <a:avLst/>
          </a:prstGeom>
        </p:spPr>
      </p:pic>
      <p:sp>
        <p:nvSpPr>
          <p:cNvPr id="17" name="Rectangle 16">
            <a:extLst>
              <a:ext uri="{FF2B5EF4-FFF2-40B4-BE49-F238E27FC236}">
                <a16:creationId xmlns:a16="http://schemas.microsoft.com/office/drawing/2014/main" id="{FCAC370C-966D-4F44-8E2E-1D296D00652C}"/>
              </a:ext>
            </a:extLst>
          </p:cNvPr>
          <p:cNvSpPr/>
          <p:nvPr/>
        </p:nvSpPr>
        <p:spPr>
          <a:xfrm>
            <a:off x="265540" y="1502404"/>
            <a:ext cx="5556968" cy="4118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r>
              <a:rPr lang="en-US" sz="2400" dirty="0"/>
              <a:t>Topics on the horizon:</a:t>
            </a:r>
          </a:p>
          <a:p>
            <a:pPr marL="342900" indent="-342900">
              <a:buFont typeface="Arial" panose="020B0604020202020204" pitchFamily="34" charset="0"/>
              <a:buChar char="•"/>
            </a:pPr>
            <a:r>
              <a:rPr lang="en-US" sz="2400" dirty="0"/>
              <a:t>What the election outcomes mean for SEAs and education finance</a:t>
            </a:r>
          </a:p>
          <a:p>
            <a:pPr marL="342900" indent="-342900">
              <a:buFont typeface="Arial" panose="020B0604020202020204" pitchFamily="34" charset="0"/>
              <a:buChar char="•"/>
            </a:pPr>
            <a:r>
              <a:rPr lang="en-US" sz="2400" dirty="0"/>
              <a:t>State funding formulas (and how they can meet the moment)</a:t>
            </a:r>
          </a:p>
          <a:p>
            <a:pPr marL="342900" indent="-342900">
              <a:buFont typeface="Arial" panose="020B0604020202020204" pitchFamily="34" charset="0"/>
              <a:buChar char="•"/>
            </a:pPr>
            <a:r>
              <a:rPr lang="en-US" sz="2400" dirty="0"/>
              <a:t>ESSA data tracker and update</a:t>
            </a:r>
          </a:p>
          <a:p>
            <a:r>
              <a:rPr lang="en-US" sz="2400" b="1" dirty="0"/>
              <a:t>Anything else you’d like to talk about? Let us know!</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6" name="Content Placeholder 5">
            <a:extLst>
              <a:ext uri="{FF2B5EF4-FFF2-40B4-BE49-F238E27FC236}">
                <a16:creationId xmlns:a16="http://schemas.microsoft.com/office/drawing/2014/main" id="{2A8D0D9E-FF12-7A46-BA5C-B6EA1DAF76A8}"/>
              </a:ext>
            </a:extLst>
          </p:cNvPr>
          <p:cNvSpPr>
            <a:spLocks noGrp="1"/>
          </p:cNvSpPr>
          <p:nvPr>
            <p:ph sz="quarter" idx="14"/>
          </p:nvPr>
        </p:nvSpPr>
        <p:spPr>
          <a:xfrm>
            <a:off x="329730" y="4495736"/>
            <a:ext cx="5159153" cy="2249396"/>
          </a:xfrm>
          <a:solidFill>
            <a:schemeClr val="accent2">
              <a:lumMod val="20000"/>
              <a:lumOff val="80000"/>
            </a:schemeClr>
          </a:solidFill>
          <a:ln>
            <a:solidFill>
              <a:schemeClr val="tx1"/>
            </a:solidFill>
          </a:ln>
        </p:spPr>
        <p:txBody>
          <a:bodyPr>
            <a:noAutofit/>
          </a:bodyPr>
          <a:lstStyle/>
          <a:p>
            <a:pPr marL="114300" lvl="0" indent="0">
              <a:lnSpc>
                <a:spcPct val="90000"/>
              </a:lnSpc>
              <a:spcBef>
                <a:spcPts val="1000"/>
              </a:spcBef>
              <a:spcAft>
                <a:spcPts val="0"/>
              </a:spcAft>
              <a:buSzPts val="1800"/>
              <a:buNone/>
            </a:pPr>
            <a:r>
              <a:rPr lang="en-US" sz="2800" dirty="0"/>
              <a:t>Got questions? We’re here!</a:t>
            </a:r>
          </a:p>
          <a:p>
            <a:pPr marL="114300" lvl="0" indent="0">
              <a:spcAft>
                <a:spcPts val="0"/>
              </a:spcAft>
              <a:buSzPts val="1800"/>
              <a:buNone/>
            </a:pPr>
            <a:r>
              <a:rPr lang="en-US" sz="1800" dirty="0">
                <a:solidFill>
                  <a:schemeClr val="dk1"/>
                </a:solidFill>
              </a:rPr>
              <a:t>Marguerite </a:t>
            </a:r>
            <a:r>
              <a:rPr lang="en-US" sz="1800" dirty="0" err="1">
                <a:solidFill>
                  <a:schemeClr val="dk1"/>
                </a:solidFill>
              </a:rPr>
              <a:t>Roza</a:t>
            </a:r>
            <a:endParaRPr lang="en-US" sz="1800" dirty="0">
              <a:solidFill>
                <a:schemeClr val="dk1"/>
              </a:solidFill>
            </a:endParaRPr>
          </a:p>
          <a:p>
            <a:pPr marL="114300" lvl="0" indent="0">
              <a:buSzPts val="1800"/>
              <a:buNone/>
            </a:pPr>
            <a:r>
              <a:rPr lang="en-US" sz="1800" u="sng" dirty="0">
                <a:solidFill>
                  <a:schemeClr val="dk1"/>
                </a:solidFill>
                <a:hlinkClick r:id="rId3">
                  <a:extLst>
                    <a:ext uri="{A12FA001-AC4F-418D-AE19-62706E023703}">
                      <ahyp:hlinkClr xmlns:ahyp="http://schemas.microsoft.com/office/drawing/2018/hyperlinkcolor" val="tx"/>
                    </a:ext>
                  </a:extLst>
                </a:hlinkClick>
              </a:rPr>
              <a:t>mr1170@Georgetown.edu </a:t>
            </a:r>
            <a:r>
              <a:rPr lang="en-US" sz="1800" dirty="0">
                <a:solidFill>
                  <a:schemeClr val="dk1"/>
                </a:solidFill>
              </a:rPr>
              <a:t>			</a:t>
            </a:r>
          </a:p>
          <a:p>
            <a:pPr marL="114300" indent="0">
              <a:spcAft>
                <a:spcPts val="0"/>
              </a:spcAft>
              <a:buSzPts val="1800"/>
              <a:buNone/>
            </a:pPr>
            <a:r>
              <a:rPr lang="en-US" sz="1800" dirty="0">
                <a:solidFill>
                  <a:schemeClr val="dk1"/>
                </a:solidFill>
              </a:rPr>
              <a:t>Hannah Jarmolowski 		       </a:t>
            </a:r>
          </a:p>
          <a:p>
            <a:pPr marL="114300" indent="0">
              <a:buSzPts val="1800"/>
              <a:buNone/>
            </a:pPr>
            <a:r>
              <a:rPr lang="en-US" sz="1800" u="sng" dirty="0">
                <a:solidFill>
                  <a:schemeClr val="dk1"/>
                </a:solidFill>
                <a:hlinkClick r:id="rId4"/>
              </a:rPr>
              <a:t>hj254@Georgetown.edu</a:t>
            </a:r>
            <a:endParaRPr lang="en-US" sz="1800" u="sng" dirty="0">
              <a:solidFill>
                <a:schemeClr val="dk1"/>
              </a:solidFill>
            </a:endParaRPr>
          </a:p>
          <a:p>
            <a:pPr marL="114300" indent="0">
              <a:spcAft>
                <a:spcPts val="0"/>
              </a:spcAft>
              <a:buSzPts val="1800"/>
              <a:buNone/>
            </a:pPr>
            <a:r>
              <a:rPr lang="en-US" sz="1800" dirty="0">
                <a:solidFill>
                  <a:schemeClr val="dk1"/>
                </a:solidFill>
              </a:rPr>
              <a:t>Liz Ross</a:t>
            </a:r>
          </a:p>
          <a:p>
            <a:pPr marL="114300" indent="0">
              <a:spcAft>
                <a:spcPts val="0"/>
              </a:spcAft>
              <a:buSzPts val="1800"/>
              <a:buNone/>
            </a:pPr>
            <a:r>
              <a:rPr lang="en-US" sz="1800" dirty="0" err="1">
                <a:solidFill>
                  <a:schemeClr val="dk1"/>
                </a:solidFill>
                <a:hlinkClick r:id="rId5"/>
              </a:rPr>
              <a:t>Elizabeth.Ross@Georgetown.e</a:t>
            </a:r>
            <a:r>
              <a:rPr lang="en-US" sz="1800" dirty="0" err="1">
                <a:solidFill>
                  <a:schemeClr val="dk1"/>
                </a:solidFill>
              </a:rPr>
              <a:t>du</a:t>
            </a:r>
            <a:endParaRPr lang="en-US" sz="1800" dirty="0">
              <a:solidFill>
                <a:schemeClr val="dk1"/>
              </a:solidFill>
            </a:endParaRPr>
          </a:p>
          <a:p>
            <a:pPr marL="0" indent="0">
              <a:buNone/>
            </a:pPr>
            <a:endParaRPr lang="en-US" sz="1600" dirty="0"/>
          </a:p>
        </p:txBody>
      </p:sp>
      <p:pic>
        <p:nvPicPr>
          <p:cNvPr id="8" name="Picture 7">
            <a:extLst>
              <a:ext uri="{FF2B5EF4-FFF2-40B4-BE49-F238E27FC236}">
                <a16:creationId xmlns:a16="http://schemas.microsoft.com/office/drawing/2014/main" id="{9FBB6287-3EC5-9045-A229-A2F9EE56CB0D}"/>
              </a:ext>
            </a:extLst>
          </p:cNvPr>
          <p:cNvPicPr>
            <a:picLocks noChangeAspect="1"/>
          </p:cNvPicPr>
          <p:nvPr/>
        </p:nvPicPr>
        <p:blipFill>
          <a:blip r:embed="rId6"/>
          <a:stretch>
            <a:fillRect/>
          </a:stretch>
        </p:blipFill>
        <p:spPr>
          <a:xfrm>
            <a:off x="6023946" y="1142063"/>
            <a:ext cx="5714310" cy="4285732"/>
          </a:xfrm>
          <a:prstGeom prst="rect">
            <a:avLst/>
          </a:prstGeom>
        </p:spPr>
      </p:pic>
      <p:sp>
        <p:nvSpPr>
          <p:cNvPr id="9" name="TextBox 8">
            <a:extLst>
              <a:ext uri="{FF2B5EF4-FFF2-40B4-BE49-F238E27FC236}">
                <a16:creationId xmlns:a16="http://schemas.microsoft.com/office/drawing/2014/main" id="{0B4AFD97-69F2-B744-BFF6-B39A5E96F151}"/>
              </a:ext>
            </a:extLst>
          </p:cNvPr>
          <p:cNvSpPr txBox="1"/>
          <p:nvPr/>
        </p:nvSpPr>
        <p:spPr>
          <a:xfrm>
            <a:off x="7387459" y="602522"/>
            <a:ext cx="3090041" cy="369332"/>
          </a:xfrm>
          <a:prstGeom prst="rect">
            <a:avLst/>
          </a:prstGeom>
          <a:noFill/>
        </p:spPr>
        <p:txBody>
          <a:bodyPr wrap="square" rtlCol="0">
            <a:spAutoFit/>
          </a:bodyPr>
          <a:lstStyle/>
          <a:p>
            <a:r>
              <a:rPr lang="en-US" dirty="0"/>
              <a:t>Need costume ideas?</a:t>
            </a:r>
          </a:p>
        </p:txBody>
      </p:sp>
    </p:spTree>
    <p:extLst>
      <p:ext uri="{BB962C8B-B14F-4D97-AF65-F5344CB8AC3E}">
        <p14:creationId xmlns:p14="http://schemas.microsoft.com/office/powerpoint/2010/main" val="178003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EBB75-3F56-2D43-91D1-F3B1B77EE020}"/>
              </a:ext>
            </a:extLst>
          </p:cNvPr>
          <p:cNvSpPr>
            <a:spLocks noGrp="1"/>
          </p:cNvSpPr>
          <p:nvPr>
            <p:ph type="body" sz="quarter" idx="10"/>
          </p:nvPr>
        </p:nvSpPr>
        <p:spPr>
          <a:xfrm>
            <a:off x="914400" y="1981200"/>
            <a:ext cx="7924800" cy="2438400"/>
          </a:xfrm>
        </p:spPr>
        <p:txBody>
          <a:bodyPr lIns="0" tIns="0" rIns="0" bIns="0">
            <a:normAutofit fontScale="92500"/>
          </a:bodyPr>
          <a:lstStyle/>
          <a:p>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a:p>
            <a:endParaRPr lang="en-US" dirty="0"/>
          </a:p>
        </p:txBody>
      </p:sp>
      <p:sp>
        <p:nvSpPr>
          <p:cNvPr id="3" name="Slide Number Placeholder 2">
            <a:extLst>
              <a:ext uri="{FF2B5EF4-FFF2-40B4-BE49-F238E27FC236}">
                <a16:creationId xmlns:a16="http://schemas.microsoft.com/office/drawing/2014/main" id="{913723DF-41CD-054C-A83B-36CBCA3E31D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61426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6" name="Text Placeholder 5">
            <a:extLst>
              <a:ext uri="{FF2B5EF4-FFF2-40B4-BE49-F238E27FC236}">
                <a16:creationId xmlns:a16="http://schemas.microsoft.com/office/drawing/2014/main" id="{58944950-17A5-784C-95FD-57BE672F4BF4}"/>
              </a:ext>
            </a:extLst>
          </p:cNvPr>
          <p:cNvSpPr>
            <a:spLocks noGrp="1"/>
          </p:cNvSpPr>
          <p:nvPr>
            <p:ph type="body" idx="1"/>
          </p:nvPr>
        </p:nvSpPr>
        <p:spPr>
          <a:xfrm>
            <a:off x="7564218" y="408801"/>
            <a:ext cx="4307742" cy="5334000"/>
          </a:xfrm>
        </p:spPr>
        <p:txBody>
          <a:bodyPr>
            <a:normAutofit/>
          </a:bodyPr>
          <a:lstStyle/>
          <a:p>
            <a:endParaRPr lang="en-US" sz="2800" dirty="0"/>
          </a:p>
          <a:p>
            <a:r>
              <a:rPr lang="en-US" sz="2800" dirty="0"/>
              <a:t>Impact of enrollment declines on LEA finances</a:t>
            </a:r>
          </a:p>
          <a:p>
            <a:endParaRPr lang="en-US" sz="2800" dirty="0"/>
          </a:p>
          <a:p>
            <a:r>
              <a:rPr lang="en-US" sz="2800" dirty="0"/>
              <a:t>K-shaped learning recovery </a:t>
            </a:r>
          </a:p>
          <a:p>
            <a:endParaRPr lang="en-US" sz="2800" dirty="0"/>
          </a:p>
          <a:p>
            <a:r>
              <a:rPr lang="en-US" sz="2800" dirty="0"/>
              <a:t>Updates on teacher attrition</a:t>
            </a:r>
          </a:p>
          <a:p>
            <a:endParaRPr lang="en-US" sz="2800" dirty="0"/>
          </a:p>
          <a:p>
            <a:r>
              <a:rPr lang="en-US" sz="2800" dirty="0"/>
              <a:t>Examples of recent finance decisions</a:t>
            </a:r>
            <a:endParaRPr lang="en-US" dirty="0"/>
          </a:p>
          <a:p>
            <a:endParaRPr lang="en-US" dirty="0"/>
          </a:p>
        </p:txBody>
      </p:sp>
    </p:spTree>
    <p:extLst>
      <p:ext uri="{BB962C8B-B14F-4D97-AF65-F5344CB8AC3E}">
        <p14:creationId xmlns:p14="http://schemas.microsoft.com/office/powerpoint/2010/main" val="360491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DC639F-BCED-104B-8C83-4BC8250EEF0D}"/>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5" name="Title 1">
            <a:extLst>
              <a:ext uri="{FF2B5EF4-FFF2-40B4-BE49-F238E27FC236}">
                <a16:creationId xmlns:a16="http://schemas.microsoft.com/office/drawing/2014/main" id="{B1CA95E1-3F73-8B4D-BCB2-BB13032B856B}"/>
              </a:ext>
            </a:extLst>
          </p:cNvPr>
          <p:cNvSpPr txBox="1">
            <a:spLocks/>
          </p:cNvSpPr>
          <p:nvPr/>
        </p:nvSpPr>
        <p:spPr>
          <a:xfrm>
            <a:off x="30728" y="-20849"/>
            <a:ext cx="12161272" cy="1021404"/>
          </a:xfrm>
          <a:prstGeom prst="rect">
            <a:avLst/>
          </a:prstGeom>
          <a:solidFill>
            <a:schemeClr val="bg1"/>
          </a:solidFill>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kern="0" dirty="0"/>
              <a:t>With enrollment drops, LEAs are worried they will lose revenue</a:t>
            </a:r>
          </a:p>
        </p:txBody>
      </p:sp>
      <p:sp>
        <p:nvSpPr>
          <p:cNvPr id="9" name="TextBox 8">
            <a:extLst>
              <a:ext uri="{FF2B5EF4-FFF2-40B4-BE49-F238E27FC236}">
                <a16:creationId xmlns:a16="http://schemas.microsoft.com/office/drawing/2014/main" id="{55C333CE-FF66-3848-9EA2-42F192EB02DB}"/>
              </a:ext>
            </a:extLst>
          </p:cNvPr>
          <p:cNvSpPr txBox="1"/>
          <p:nvPr/>
        </p:nvSpPr>
        <p:spPr>
          <a:xfrm>
            <a:off x="609600" y="3354781"/>
            <a:ext cx="6434468" cy="2246769"/>
          </a:xfrm>
          <a:prstGeom prst="rect">
            <a:avLst/>
          </a:prstGeom>
          <a:noFill/>
        </p:spPr>
        <p:txBody>
          <a:bodyPr wrap="square" rtlCol="0">
            <a:spAutoFit/>
          </a:bodyPr>
          <a:lstStyle/>
          <a:p>
            <a:r>
              <a:rPr lang="en-US" sz="2800" dirty="0"/>
              <a:t>Most in PK-1</a:t>
            </a:r>
            <a:r>
              <a:rPr lang="en-US" sz="2800" baseline="30000" dirty="0"/>
              <a:t>st</a:t>
            </a:r>
            <a:endParaRPr lang="en-US" sz="2800" dirty="0"/>
          </a:p>
          <a:p>
            <a:r>
              <a:rPr lang="en-US" sz="2800" dirty="0"/>
              <a:t>More among higher-needs students</a:t>
            </a:r>
          </a:p>
          <a:p>
            <a:endParaRPr lang="en-US" sz="2800" i="1" dirty="0"/>
          </a:p>
          <a:p>
            <a:r>
              <a:rPr lang="en-US" sz="2800" dirty="0"/>
              <a:t>Charter enrollment is up</a:t>
            </a:r>
          </a:p>
          <a:p>
            <a:r>
              <a:rPr lang="en-US" sz="2800" dirty="0"/>
              <a:t>Private school enrollment is mixed</a:t>
            </a:r>
          </a:p>
        </p:txBody>
      </p:sp>
      <p:sp>
        <p:nvSpPr>
          <p:cNvPr id="11" name="Rectangle 10">
            <a:extLst>
              <a:ext uri="{FF2B5EF4-FFF2-40B4-BE49-F238E27FC236}">
                <a16:creationId xmlns:a16="http://schemas.microsoft.com/office/drawing/2014/main" id="{1CEE9FA5-C4FA-7546-AF6E-61B62D1657D6}"/>
              </a:ext>
            </a:extLst>
          </p:cNvPr>
          <p:cNvSpPr/>
          <p:nvPr/>
        </p:nvSpPr>
        <p:spPr>
          <a:xfrm>
            <a:off x="579912" y="2584112"/>
            <a:ext cx="6818470" cy="523220"/>
          </a:xfrm>
          <a:prstGeom prst="rect">
            <a:avLst/>
          </a:prstGeom>
        </p:spPr>
        <p:txBody>
          <a:bodyPr wrap="none">
            <a:spAutoFit/>
          </a:bodyPr>
          <a:lstStyle/>
          <a:p>
            <a:r>
              <a:rPr lang="en-US" sz="2800" b="1" u="sng" dirty="0"/>
              <a:t>District </a:t>
            </a:r>
            <a:r>
              <a:rPr lang="en-US" sz="2800" b="1" dirty="0"/>
              <a:t>enrollment decline of 2-7% is typical </a:t>
            </a:r>
            <a:endParaRPr lang="en-US" sz="2800" dirty="0"/>
          </a:p>
        </p:txBody>
      </p:sp>
      <p:sp>
        <p:nvSpPr>
          <p:cNvPr id="2" name="Rectangle 1">
            <a:extLst>
              <a:ext uri="{FF2B5EF4-FFF2-40B4-BE49-F238E27FC236}">
                <a16:creationId xmlns:a16="http://schemas.microsoft.com/office/drawing/2014/main" id="{DDD9C98E-3879-184C-9267-D51008149C7C}"/>
              </a:ext>
            </a:extLst>
          </p:cNvPr>
          <p:cNvSpPr/>
          <p:nvPr/>
        </p:nvSpPr>
        <p:spPr>
          <a:xfrm>
            <a:off x="220167" y="1256450"/>
            <a:ext cx="7780833" cy="954107"/>
          </a:xfrm>
          <a:prstGeom prst="rect">
            <a:avLst/>
          </a:prstGeom>
          <a:solidFill>
            <a:schemeClr val="bg1"/>
          </a:solidFill>
        </p:spPr>
        <p:txBody>
          <a:bodyPr wrap="square">
            <a:spAutoFit/>
          </a:bodyPr>
          <a:lstStyle/>
          <a:p>
            <a:r>
              <a:rPr lang="en-US" sz="2800" b="1" kern="0" dirty="0"/>
              <a:t>State dollars for LEAs are typically tied to enrollment (or attendance)</a:t>
            </a:r>
            <a:endParaRPr lang="en-US" sz="2800" b="1" dirty="0"/>
          </a:p>
        </p:txBody>
      </p:sp>
      <p:sp>
        <p:nvSpPr>
          <p:cNvPr id="4" name="TextBox 3">
            <a:extLst>
              <a:ext uri="{FF2B5EF4-FFF2-40B4-BE49-F238E27FC236}">
                <a16:creationId xmlns:a16="http://schemas.microsoft.com/office/drawing/2014/main" id="{910E338B-0629-814C-B7BF-072958870455}"/>
              </a:ext>
            </a:extLst>
          </p:cNvPr>
          <p:cNvSpPr txBox="1"/>
          <p:nvPr/>
        </p:nvSpPr>
        <p:spPr>
          <a:xfrm>
            <a:off x="7044068" y="3354781"/>
            <a:ext cx="3471532" cy="1200329"/>
          </a:xfrm>
          <a:prstGeom prst="rect">
            <a:avLst/>
          </a:prstGeom>
          <a:solidFill>
            <a:srgbClr val="92D050"/>
          </a:solidFill>
        </p:spPr>
        <p:txBody>
          <a:bodyPr wrap="square" rtlCol="0">
            <a:spAutoFit/>
          </a:bodyPr>
          <a:lstStyle/>
          <a:p>
            <a:r>
              <a:rPr lang="en-US" sz="2400" dirty="0"/>
              <a:t>Even enrollment drops of 0.75% can be financially  destabilizing</a:t>
            </a:r>
          </a:p>
        </p:txBody>
      </p:sp>
    </p:spTree>
    <p:extLst>
      <p:ext uri="{BB962C8B-B14F-4D97-AF65-F5344CB8AC3E}">
        <p14:creationId xmlns:p14="http://schemas.microsoft.com/office/powerpoint/2010/main" val="25425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1993-A961-F54D-8097-BA182B09C99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738736D-F2E0-4F42-B5C9-34CD3536D85C}"/>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4" name="Content Placeholder 3">
            <a:extLst>
              <a:ext uri="{FF2B5EF4-FFF2-40B4-BE49-F238E27FC236}">
                <a16:creationId xmlns:a16="http://schemas.microsoft.com/office/drawing/2014/main" id="{81B4CEF4-CDBB-3740-AC85-19F0563EA4F9}"/>
              </a:ext>
            </a:extLst>
          </p:cNvPr>
          <p:cNvSpPr>
            <a:spLocks noGrp="1"/>
          </p:cNvSpPr>
          <p:nvPr>
            <p:ph sz="quarter" idx="14"/>
          </p:nvPr>
        </p:nvSpPr>
        <p:spPr/>
        <p:txBody>
          <a:bodyPr/>
          <a:lstStyle/>
          <a:p>
            <a:endParaRPr lang="en-US"/>
          </a:p>
        </p:txBody>
      </p:sp>
      <p:sp>
        <p:nvSpPr>
          <p:cNvPr id="5" name="Content Placeholder 4">
            <a:extLst>
              <a:ext uri="{FF2B5EF4-FFF2-40B4-BE49-F238E27FC236}">
                <a16:creationId xmlns:a16="http://schemas.microsoft.com/office/drawing/2014/main" id="{D8EE0901-F165-B84C-998C-DDB17E218A4B}"/>
              </a:ext>
            </a:extLst>
          </p:cNvPr>
          <p:cNvSpPr>
            <a:spLocks noGrp="1"/>
          </p:cNvSpPr>
          <p:nvPr>
            <p:ph sz="quarter" idx="15"/>
          </p:nvPr>
        </p:nvSpPr>
        <p:spPr/>
        <p:txBody>
          <a:bodyPr/>
          <a:lstStyle/>
          <a:p>
            <a:endParaRPr lang="en-US"/>
          </a:p>
        </p:txBody>
      </p:sp>
      <p:pic>
        <p:nvPicPr>
          <p:cNvPr id="6" name="Picture 5">
            <a:extLst>
              <a:ext uri="{FF2B5EF4-FFF2-40B4-BE49-F238E27FC236}">
                <a16:creationId xmlns:a16="http://schemas.microsoft.com/office/drawing/2014/main" id="{C319C6E7-152E-154B-ADE1-204CE657AC92}"/>
              </a:ext>
            </a:extLst>
          </p:cNvPr>
          <p:cNvPicPr>
            <a:picLocks noChangeAspect="1"/>
          </p:cNvPicPr>
          <p:nvPr/>
        </p:nvPicPr>
        <p:blipFill>
          <a:blip r:embed="rId3"/>
          <a:stretch>
            <a:fillRect/>
          </a:stretch>
        </p:blipFill>
        <p:spPr>
          <a:xfrm>
            <a:off x="0" y="0"/>
            <a:ext cx="12164785" cy="6858000"/>
          </a:xfrm>
          <a:prstGeom prst="rect">
            <a:avLst/>
          </a:prstGeom>
        </p:spPr>
      </p:pic>
      <p:sp>
        <p:nvSpPr>
          <p:cNvPr id="7" name="Title 1">
            <a:extLst>
              <a:ext uri="{FF2B5EF4-FFF2-40B4-BE49-F238E27FC236}">
                <a16:creationId xmlns:a16="http://schemas.microsoft.com/office/drawing/2014/main" id="{4FE82417-0929-6643-916B-59F191CB9827}"/>
              </a:ext>
            </a:extLst>
          </p:cNvPr>
          <p:cNvSpPr txBox="1">
            <a:spLocks/>
          </p:cNvSpPr>
          <p:nvPr/>
        </p:nvSpPr>
        <p:spPr>
          <a:xfrm>
            <a:off x="1207378" y="189391"/>
            <a:ext cx="10957407" cy="758532"/>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kern="0" dirty="0"/>
              <a:t>LEAs of all sizes do operate on the same per pupil funding </a:t>
            </a:r>
            <a:br>
              <a:rPr lang="en-US" kern="0" dirty="0"/>
            </a:br>
            <a:endParaRPr lang="en-US" kern="0" dirty="0"/>
          </a:p>
        </p:txBody>
      </p:sp>
      <p:sp>
        <p:nvSpPr>
          <p:cNvPr id="8" name="TextBox 7">
            <a:extLst>
              <a:ext uri="{FF2B5EF4-FFF2-40B4-BE49-F238E27FC236}">
                <a16:creationId xmlns:a16="http://schemas.microsoft.com/office/drawing/2014/main" id="{75F0983A-0573-CB41-B369-E45C01E26DC2}"/>
              </a:ext>
            </a:extLst>
          </p:cNvPr>
          <p:cNvSpPr txBox="1"/>
          <p:nvPr/>
        </p:nvSpPr>
        <p:spPr>
          <a:xfrm>
            <a:off x="3581400" y="4707652"/>
            <a:ext cx="2943860" cy="923330"/>
          </a:xfrm>
          <a:prstGeom prst="rect">
            <a:avLst/>
          </a:prstGeom>
          <a:noFill/>
          <a:ln>
            <a:solidFill>
              <a:srgbClr val="FF0000"/>
            </a:solidFill>
          </a:ln>
        </p:spPr>
        <p:txBody>
          <a:bodyPr wrap="square" rtlCol="0">
            <a:spAutoFit/>
          </a:bodyPr>
          <a:lstStyle/>
          <a:p>
            <a:r>
              <a:rPr lang="en-US" dirty="0">
                <a:solidFill>
                  <a:srgbClr val="FF0000"/>
                </a:solidFill>
              </a:rPr>
              <a:t>Different sized districts can and operate with the same per pupil amounts </a:t>
            </a:r>
          </a:p>
        </p:txBody>
      </p:sp>
      <p:cxnSp>
        <p:nvCxnSpPr>
          <p:cNvPr id="9" name="Straight Arrow Connector 8">
            <a:extLst>
              <a:ext uri="{FF2B5EF4-FFF2-40B4-BE49-F238E27FC236}">
                <a16:creationId xmlns:a16="http://schemas.microsoft.com/office/drawing/2014/main" id="{68C7540F-BCA6-E04F-8AA7-0E2C19739E48}"/>
              </a:ext>
            </a:extLst>
          </p:cNvPr>
          <p:cNvCxnSpPr>
            <a:cxnSpLocks/>
          </p:cNvCxnSpPr>
          <p:nvPr/>
        </p:nvCxnSpPr>
        <p:spPr>
          <a:xfrm flipH="1">
            <a:off x="5751648" y="3881669"/>
            <a:ext cx="3892098" cy="678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2C627D-CD2D-3540-BC51-E753563E7814}"/>
              </a:ext>
            </a:extLst>
          </p:cNvPr>
          <p:cNvCxnSpPr>
            <a:cxnSpLocks/>
          </p:cNvCxnSpPr>
          <p:nvPr/>
        </p:nvCxnSpPr>
        <p:spPr>
          <a:xfrm>
            <a:off x="2176145" y="3818930"/>
            <a:ext cx="2548255" cy="7410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9B07D0E-8A8C-A848-B281-D7FE9A6FBCAD}"/>
              </a:ext>
            </a:extLst>
          </p:cNvPr>
          <p:cNvSpPr txBox="1"/>
          <p:nvPr/>
        </p:nvSpPr>
        <p:spPr>
          <a:xfrm>
            <a:off x="990600" y="6079867"/>
            <a:ext cx="5943600" cy="369332"/>
          </a:xfrm>
          <a:prstGeom prst="rect">
            <a:avLst/>
          </a:prstGeom>
          <a:noFill/>
        </p:spPr>
        <p:txBody>
          <a:bodyPr wrap="square" rtlCol="0">
            <a:spAutoFit/>
          </a:bodyPr>
          <a:lstStyle/>
          <a:p>
            <a:r>
              <a:rPr lang="en-US" dirty="0">
                <a:solidFill>
                  <a:schemeClr val="accent6"/>
                </a:solidFill>
              </a:rPr>
              <a:t>CA traditional public school districts with ADA of 2000+</a:t>
            </a:r>
          </a:p>
        </p:txBody>
      </p:sp>
      <p:sp>
        <p:nvSpPr>
          <p:cNvPr id="12" name="TextBox 11">
            <a:extLst>
              <a:ext uri="{FF2B5EF4-FFF2-40B4-BE49-F238E27FC236}">
                <a16:creationId xmlns:a16="http://schemas.microsoft.com/office/drawing/2014/main" id="{9CDBA785-9E76-D646-BD75-552B6E7D7BDE}"/>
              </a:ext>
            </a:extLst>
          </p:cNvPr>
          <p:cNvSpPr txBox="1"/>
          <p:nvPr/>
        </p:nvSpPr>
        <p:spPr>
          <a:xfrm>
            <a:off x="7853687" y="4730230"/>
            <a:ext cx="3242932" cy="830997"/>
          </a:xfrm>
          <a:prstGeom prst="rect">
            <a:avLst/>
          </a:prstGeom>
          <a:solidFill>
            <a:srgbClr val="92D050"/>
          </a:solidFill>
        </p:spPr>
        <p:txBody>
          <a:bodyPr wrap="square" rtlCol="0">
            <a:spAutoFit/>
          </a:bodyPr>
          <a:lstStyle/>
          <a:p>
            <a:r>
              <a:rPr lang="en-US" sz="2400" dirty="0"/>
              <a:t>But it is the shrinking that is a challenge</a:t>
            </a:r>
          </a:p>
        </p:txBody>
      </p:sp>
    </p:spTree>
    <p:extLst>
      <p:ext uri="{BB962C8B-B14F-4D97-AF65-F5344CB8AC3E}">
        <p14:creationId xmlns:p14="http://schemas.microsoft.com/office/powerpoint/2010/main" val="39489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5B61B3-0529-E447-B6EC-DDB9381265F2}"/>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6" name="Title 1">
            <a:extLst>
              <a:ext uri="{FF2B5EF4-FFF2-40B4-BE49-F238E27FC236}">
                <a16:creationId xmlns:a16="http://schemas.microsoft.com/office/drawing/2014/main" id="{C9F4F1F5-63A3-B44F-8859-061C1CDA6753}"/>
              </a:ext>
            </a:extLst>
          </p:cNvPr>
          <p:cNvSpPr txBox="1">
            <a:spLocks/>
          </p:cNvSpPr>
          <p:nvPr/>
        </p:nvSpPr>
        <p:spPr>
          <a:xfrm>
            <a:off x="480152" y="430572"/>
            <a:ext cx="11407048" cy="854075"/>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kern="0" dirty="0"/>
              <a:t>POLL: What do you think states should do about the financial impact of enrollment decline?</a:t>
            </a:r>
            <a:r>
              <a:rPr lang="en-US" kern="0" dirty="0">
                <a:solidFill>
                  <a:srgbClr val="FF0000"/>
                </a:solidFill>
              </a:rPr>
              <a:t> </a:t>
            </a:r>
            <a:endParaRPr lang="en-US" kern="0" dirty="0"/>
          </a:p>
        </p:txBody>
      </p:sp>
      <p:sp>
        <p:nvSpPr>
          <p:cNvPr id="5" name="Content Placeholder 2">
            <a:extLst>
              <a:ext uri="{FF2B5EF4-FFF2-40B4-BE49-F238E27FC236}">
                <a16:creationId xmlns:a16="http://schemas.microsoft.com/office/drawing/2014/main" id="{BABFAACA-A1DD-3E43-BE00-D29D9D13C76F}"/>
              </a:ext>
            </a:extLst>
          </p:cNvPr>
          <p:cNvSpPr txBox="1">
            <a:spLocks/>
          </p:cNvSpPr>
          <p:nvPr/>
        </p:nvSpPr>
        <p:spPr>
          <a:xfrm>
            <a:off x="437322" y="997863"/>
            <a:ext cx="10764078" cy="5461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2400"/>
              </a:spcAft>
              <a:buClrTx/>
              <a:buSzTx/>
              <a:buFont typeface="Arial"/>
              <a:buNone/>
              <a:tabLst/>
              <a:defRPr/>
            </a:pPr>
            <a:br>
              <a:rPr lang="en-US" sz="2800" dirty="0">
                <a:ea typeface="ＭＳ Ｐゴシック" charset="0"/>
              </a:rPr>
            </a:br>
            <a:br>
              <a:rPr lang="en-US" sz="2800" dirty="0">
                <a:ea typeface="ＭＳ Ｐゴシック" charset="0"/>
              </a:rPr>
            </a:br>
            <a:r>
              <a:rPr lang="en-US" sz="2800" dirty="0">
                <a:ea typeface="ＭＳ Ｐゴシック" charset="0"/>
              </a:rPr>
              <a:t>During the pandemic, do you think states should maintain each LEA’s funding levels so that no district loses $ with enrollment drops?</a:t>
            </a:r>
          </a:p>
          <a:p>
            <a:pPr marL="514350" marR="0" lvl="0" indent="-514350" algn="l" defTabSz="914400" rtl="0" eaLnBrk="1" fontAlgn="auto" latinLnBrk="0" hangingPunct="1">
              <a:lnSpc>
                <a:spcPct val="90000"/>
              </a:lnSpc>
              <a:spcBef>
                <a:spcPts val="1000"/>
              </a:spcBef>
              <a:spcAft>
                <a:spcPts val="2400"/>
              </a:spcAft>
              <a:buClrTx/>
              <a:buSzTx/>
              <a:buFont typeface="Arial"/>
              <a:buAutoNum type="alphaUcPeriod"/>
              <a:tabLst/>
              <a:defRPr/>
            </a:pPr>
            <a:r>
              <a:rPr lang="en-US" sz="2800" dirty="0">
                <a:ea typeface="ＭＳ Ｐゴシック" charset="0"/>
              </a:rPr>
              <a:t>Yes, but only for this school year</a:t>
            </a:r>
          </a:p>
          <a:p>
            <a:pPr marL="514350" marR="0" lvl="0" indent="-514350" algn="l" defTabSz="914400" rtl="0" eaLnBrk="1" fontAlgn="auto" latinLnBrk="0" hangingPunct="1">
              <a:lnSpc>
                <a:spcPct val="90000"/>
              </a:lnSpc>
              <a:spcBef>
                <a:spcPts val="1000"/>
              </a:spcBef>
              <a:spcAft>
                <a:spcPts val="2400"/>
              </a:spcAft>
              <a:buClrTx/>
              <a:buSzTx/>
              <a:buFont typeface="Arial"/>
              <a:buAutoNum type="alphaUcPeriod"/>
              <a:tabLst/>
              <a:defRPr/>
            </a:pPr>
            <a:r>
              <a:rPr lang="en-US" sz="2800" dirty="0">
                <a:ea typeface="ＭＳ Ｐゴシック" charset="0"/>
              </a:rPr>
              <a:t>Yes, and next year too</a:t>
            </a:r>
          </a:p>
          <a:p>
            <a:pPr marL="514350" marR="0" lvl="0" indent="-514350" algn="l" defTabSz="914400" rtl="0" eaLnBrk="1" fontAlgn="auto" latinLnBrk="0" hangingPunct="1">
              <a:lnSpc>
                <a:spcPct val="90000"/>
              </a:lnSpc>
              <a:spcBef>
                <a:spcPts val="1000"/>
              </a:spcBef>
              <a:spcAft>
                <a:spcPts val="2400"/>
              </a:spcAft>
              <a:buClrTx/>
              <a:buSzTx/>
              <a:buFont typeface="Arial"/>
              <a:buAutoNum type="alphaUcPeriod"/>
              <a:tabLst/>
              <a:defRPr/>
            </a:pPr>
            <a:r>
              <a:rPr lang="en-US" sz="2800" dirty="0">
                <a:ea typeface="ＭＳ Ｐゴシック" charset="0"/>
              </a:rPr>
              <a:t>No</a:t>
            </a:r>
          </a:p>
          <a:p>
            <a:pPr marL="0" marR="0" lvl="0" indent="0" algn="l" defTabSz="914400" rtl="0" eaLnBrk="1" fontAlgn="auto" latinLnBrk="0" hangingPunct="1">
              <a:lnSpc>
                <a:spcPct val="90000"/>
              </a:lnSpc>
              <a:spcBef>
                <a:spcPts val="1000"/>
              </a:spcBef>
              <a:spcAft>
                <a:spcPts val="2400"/>
              </a:spcAft>
              <a:buClrTx/>
              <a:buSzTx/>
              <a:buFont typeface="Arial"/>
              <a:buNone/>
              <a:tabLst/>
              <a:defRPr/>
            </a:pPr>
            <a:endParaRPr lang="en-US" sz="2800" dirty="0">
              <a:solidFill>
                <a:prstClr val="black"/>
              </a:solidFill>
              <a:ea typeface="ＭＳ Ｐゴシック" charset="0"/>
            </a:endParaRPr>
          </a:p>
        </p:txBody>
      </p:sp>
    </p:spTree>
    <p:extLst>
      <p:ext uri="{BB962C8B-B14F-4D97-AF65-F5344CB8AC3E}">
        <p14:creationId xmlns:p14="http://schemas.microsoft.com/office/powerpoint/2010/main" val="179192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107C-2D80-984E-8C2D-D60C28A6EE8D}"/>
              </a:ext>
            </a:extLst>
          </p:cNvPr>
          <p:cNvSpPr>
            <a:spLocks noGrp="1"/>
          </p:cNvSpPr>
          <p:nvPr>
            <p:ph type="title"/>
          </p:nvPr>
        </p:nvSpPr>
        <p:spPr>
          <a:xfrm>
            <a:off x="21465" y="246607"/>
            <a:ext cx="12280664" cy="492443"/>
          </a:xfrm>
        </p:spPr>
        <p:txBody>
          <a:bodyPr/>
          <a:lstStyle/>
          <a:p>
            <a:r>
              <a:rPr lang="en-US" dirty="0"/>
              <a:t>State funding policies regarding enrollment are getting a lot of attention and are in flux</a:t>
            </a:r>
          </a:p>
        </p:txBody>
      </p:sp>
      <p:sp>
        <p:nvSpPr>
          <p:cNvPr id="3" name="Slide Number Placeholder 2">
            <a:extLst>
              <a:ext uri="{FF2B5EF4-FFF2-40B4-BE49-F238E27FC236}">
                <a16:creationId xmlns:a16="http://schemas.microsoft.com/office/drawing/2014/main" id="{5C4231A5-DC71-B542-8EDC-C2A00DD0796E}"/>
              </a:ext>
            </a:extLst>
          </p:cNvPr>
          <p:cNvSpPr>
            <a:spLocks noGrp="1"/>
          </p:cNvSpPr>
          <p:nvPr>
            <p:ph type="sldNum" sz="quarter" idx="7"/>
          </p:nvPr>
        </p:nvSpPr>
        <p:spPr/>
        <p:txBody>
          <a:bodyPr/>
          <a:lstStyle/>
          <a:p>
            <a:fld id="{B6F15528-21DE-4FAA-801E-634DDDAF4B2B}" type="slidenum">
              <a:rPr lang="en-US" smtClean="0"/>
              <a:pPr/>
              <a:t>6</a:t>
            </a:fld>
            <a:endParaRPr lang="en-US" dirty="0"/>
          </a:p>
        </p:txBody>
      </p:sp>
      <p:sp>
        <p:nvSpPr>
          <p:cNvPr id="8" name="Rectangle 7">
            <a:extLst>
              <a:ext uri="{FF2B5EF4-FFF2-40B4-BE49-F238E27FC236}">
                <a16:creationId xmlns:a16="http://schemas.microsoft.com/office/drawing/2014/main" id="{1C60B573-5FEB-9846-A02E-7B03E1FFBE2A}"/>
              </a:ext>
            </a:extLst>
          </p:cNvPr>
          <p:cNvSpPr/>
          <p:nvPr/>
        </p:nvSpPr>
        <p:spPr>
          <a:xfrm>
            <a:off x="81438" y="1706999"/>
            <a:ext cx="5714450" cy="1043951"/>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a:t>
            </a:r>
          </a:p>
        </p:txBody>
      </p:sp>
      <p:sp>
        <p:nvSpPr>
          <p:cNvPr id="9" name="Rectangle 8">
            <a:extLst>
              <a:ext uri="{FF2B5EF4-FFF2-40B4-BE49-F238E27FC236}">
                <a16:creationId xmlns:a16="http://schemas.microsoft.com/office/drawing/2014/main" id="{B0EFB6DD-15B4-F743-B370-423AF483637F}"/>
              </a:ext>
            </a:extLst>
          </p:cNvPr>
          <p:cNvSpPr/>
          <p:nvPr/>
        </p:nvSpPr>
        <p:spPr>
          <a:xfrm>
            <a:off x="6123904" y="1676400"/>
            <a:ext cx="5900203" cy="449580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86EA4"/>
              </a:solidFill>
            </a:endParaRPr>
          </a:p>
        </p:txBody>
      </p:sp>
      <p:sp>
        <p:nvSpPr>
          <p:cNvPr id="12" name="TextBox 11">
            <a:extLst>
              <a:ext uri="{FF2B5EF4-FFF2-40B4-BE49-F238E27FC236}">
                <a16:creationId xmlns:a16="http://schemas.microsoft.com/office/drawing/2014/main" id="{91DFEA1C-DC05-A544-9D3D-E24A641742CB}"/>
              </a:ext>
            </a:extLst>
          </p:cNvPr>
          <p:cNvSpPr txBox="1"/>
          <p:nvPr/>
        </p:nvSpPr>
        <p:spPr>
          <a:xfrm>
            <a:off x="5928107" y="1100721"/>
            <a:ext cx="6096000" cy="523220"/>
          </a:xfrm>
          <a:prstGeom prst="rect">
            <a:avLst/>
          </a:prstGeom>
          <a:noFill/>
        </p:spPr>
        <p:txBody>
          <a:bodyPr wrap="square" rtlCol="0">
            <a:spAutoFit/>
          </a:bodyPr>
          <a:lstStyle/>
          <a:p>
            <a:pPr algn="ctr"/>
            <a:r>
              <a:rPr lang="en-US" sz="2800" b="1" dirty="0"/>
              <a:t>Declining Enrollment Provisions</a:t>
            </a:r>
          </a:p>
        </p:txBody>
      </p:sp>
      <p:sp>
        <p:nvSpPr>
          <p:cNvPr id="13" name="TextBox 12">
            <a:extLst>
              <a:ext uri="{FF2B5EF4-FFF2-40B4-BE49-F238E27FC236}">
                <a16:creationId xmlns:a16="http://schemas.microsoft.com/office/drawing/2014/main" id="{EFC3658C-59DD-BB43-BC58-6B129E311E5A}"/>
              </a:ext>
            </a:extLst>
          </p:cNvPr>
          <p:cNvSpPr txBox="1"/>
          <p:nvPr/>
        </p:nvSpPr>
        <p:spPr>
          <a:xfrm>
            <a:off x="0" y="1074664"/>
            <a:ext cx="5694574" cy="523220"/>
          </a:xfrm>
          <a:prstGeom prst="rect">
            <a:avLst/>
          </a:prstGeom>
          <a:noFill/>
        </p:spPr>
        <p:txBody>
          <a:bodyPr wrap="square" rtlCol="0">
            <a:spAutoFit/>
          </a:bodyPr>
          <a:lstStyle/>
          <a:p>
            <a:pPr algn="ctr"/>
            <a:r>
              <a:rPr lang="en-US" sz="2800" b="1" dirty="0"/>
              <a:t>Holding Districts Harmless</a:t>
            </a:r>
          </a:p>
        </p:txBody>
      </p:sp>
      <p:pic>
        <p:nvPicPr>
          <p:cNvPr id="15" name="Picture 2" descr="North Carolina Png - 15 Clip Arts And Lo #1345692 - PNG Images - PNGio">
            <a:extLst>
              <a:ext uri="{FF2B5EF4-FFF2-40B4-BE49-F238E27FC236}">
                <a16:creationId xmlns:a16="http://schemas.microsoft.com/office/drawing/2014/main" id="{90819A9C-4F71-0246-BBEC-C701282AC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50" y="1877377"/>
            <a:ext cx="1523909" cy="6286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89CA2FC-4815-FC42-8AB5-AD5489E04C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22" b="97917" l="9701" r="89552">
                        <a14:backgroundMark x1="51493" y1="97917" x2="50000" y2="97917"/>
                        <a14:backgroundMark x1="56716" y1="93056" x2="52239" y2="97917"/>
                        <a14:backgroundMark x1="56716" y1="95139" x2="76119" y2="97917"/>
                      </a14:backgroundRemoval>
                    </a14:imgEffect>
                  </a14:imgLayer>
                </a14:imgProps>
              </a:ext>
            </a:extLst>
          </a:blip>
          <a:stretch>
            <a:fillRect/>
          </a:stretch>
        </p:blipFill>
        <p:spPr>
          <a:xfrm>
            <a:off x="76200" y="1676400"/>
            <a:ext cx="1152549" cy="1006560"/>
          </a:xfrm>
          <a:prstGeom prst="rect">
            <a:avLst/>
          </a:prstGeom>
        </p:spPr>
      </p:pic>
      <p:sp>
        <p:nvSpPr>
          <p:cNvPr id="19" name="TextBox 18">
            <a:extLst>
              <a:ext uri="{FF2B5EF4-FFF2-40B4-BE49-F238E27FC236}">
                <a16:creationId xmlns:a16="http://schemas.microsoft.com/office/drawing/2014/main" id="{1B54A1FE-4B96-094E-986A-D1A5ACA7EADE}"/>
              </a:ext>
            </a:extLst>
          </p:cNvPr>
          <p:cNvSpPr txBox="1"/>
          <p:nvPr/>
        </p:nvSpPr>
        <p:spPr>
          <a:xfrm>
            <a:off x="7403177" y="4529112"/>
            <a:ext cx="4900128" cy="1200329"/>
          </a:xfrm>
          <a:prstGeom prst="rect">
            <a:avLst/>
          </a:prstGeom>
          <a:noFill/>
        </p:spPr>
        <p:txBody>
          <a:bodyPr wrap="square" rtlCol="0">
            <a:spAutoFit/>
          </a:bodyPr>
          <a:lstStyle/>
          <a:p>
            <a:r>
              <a:rPr lang="en-US" sz="2400" dirty="0"/>
              <a:t>Changed to:</a:t>
            </a:r>
            <a:r>
              <a:rPr lang="en-US" sz="2400" b="1" dirty="0"/>
              <a:t> </a:t>
            </a:r>
            <a:r>
              <a:rPr lang="en-US" sz="2400" dirty="0"/>
              <a:t>75% last year; 25% this year’s </a:t>
            </a:r>
            <a:r>
              <a:rPr lang="en-US" sz="2400" u="sng" dirty="0"/>
              <a:t>attendance</a:t>
            </a:r>
          </a:p>
          <a:p>
            <a:endParaRPr lang="en-US" sz="2400" b="1" dirty="0"/>
          </a:p>
        </p:txBody>
      </p:sp>
      <p:pic>
        <p:nvPicPr>
          <p:cNvPr id="20" name="Picture 19">
            <a:extLst>
              <a:ext uri="{FF2B5EF4-FFF2-40B4-BE49-F238E27FC236}">
                <a16:creationId xmlns:a16="http://schemas.microsoft.com/office/drawing/2014/main" id="{3E9FB923-8ABF-9746-8647-A2F0C76EA5C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093910" y="2299681"/>
            <a:ext cx="1307544" cy="79829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791A5D8-F8B8-F844-A64E-0007864021F3}"/>
                  </a:ext>
                </a:extLst>
              </p:cNvPr>
              <p:cNvSpPr txBox="1"/>
              <p:nvPr/>
            </p:nvSpPr>
            <p:spPr>
              <a:xfrm>
                <a:off x="1981200" y="5321713"/>
                <a:ext cx="47693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2791A5D8-F8B8-F844-A64E-0007864021F3}"/>
                  </a:ext>
                </a:extLst>
              </p:cNvPr>
              <p:cNvSpPr txBox="1">
                <a:spLocks noRot="1" noChangeAspect="1" noMove="1" noResize="1" noEditPoints="1" noAdjustHandles="1" noChangeArrowheads="1" noChangeShapeType="1" noTextEdit="1"/>
              </p:cNvSpPr>
              <p:nvPr/>
            </p:nvSpPr>
            <p:spPr>
              <a:xfrm>
                <a:off x="1981200" y="5321713"/>
                <a:ext cx="476938" cy="369332"/>
              </a:xfrm>
              <a:prstGeom prst="rect">
                <a:avLst/>
              </a:prstGeom>
              <a:blipFill>
                <a:blip r:embed="rId13"/>
                <a:stretch>
                  <a:fillRect b="-333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7CB1F70-F88D-A144-9989-0A34135B5C3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8378208" y="2200443"/>
            <a:ext cx="1111069" cy="923941"/>
          </a:xfrm>
          <a:prstGeom prst="rect">
            <a:avLst/>
          </a:prstGeom>
        </p:spPr>
      </p:pic>
      <p:pic>
        <p:nvPicPr>
          <p:cNvPr id="6" name="Picture 5">
            <a:extLst>
              <a:ext uri="{FF2B5EF4-FFF2-40B4-BE49-F238E27FC236}">
                <a16:creationId xmlns:a16="http://schemas.microsoft.com/office/drawing/2014/main" id="{64F11689-51C5-1243-BB76-804ADC699E4D}"/>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foregroundMark x1="12626" y1="25625" x2="51010" y2="24375"/>
                        <a14:foregroundMark x1="51010" y1="24375" x2="30808" y2="24375"/>
                      </a14:backgroundRemoval>
                    </a14:imgEffect>
                  </a14:imgLayer>
                </a14:imgProps>
              </a:ext>
            </a:extLst>
          </a:blip>
          <a:stretch>
            <a:fillRect/>
          </a:stretch>
        </p:blipFill>
        <p:spPr>
          <a:xfrm>
            <a:off x="5908315" y="4266862"/>
            <a:ext cx="1406885" cy="1136876"/>
          </a:xfrm>
          <a:prstGeom prst="rect">
            <a:avLst/>
          </a:prstGeom>
        </p:spPr>
      </p:pic>
      <p:sp>
        <p:nvSpPr>
          <p:cNvPr id="23" name="TextBox 22">
            <a:extLst>
              <a:ext uri="{FF2B5EF4-FFF2-40B4-BE49-F238E27FC236}">
                <a16:creationId xmlns:a16="http://schemas.microsoft.com/office/drawing/2014/main" id="{42293E8D-7DD6-7B4C-A64C-7006523BC992}"/>
              </a:ext>
            </a:extLst>
          </p:cNvPr>
          <p:cNvSpPr txBox="1"/>
          <p:nvPr/>
        </p:nvSpPr>
        <p:spPr>
          <a:xfrm>
            <a:off x="305531" y="1989956"/>
            <a:ext cx="704480" cy="461665"/>
          </a:xfrm>
          <a:prstGeom prst="rect">
            <a:avLst/>
          </a:prstGeom>
          <a:noFill/>
        </p:spPr>
        <p:txBody>
          <a:bodyPr wrap="square" rtlCol="0">
            <a:spAutoFit/>
          </a:bodyPr>
          <a:lstStyle/>
          <a:p>
            <a:r>
              <a:rPr lang="en-US" sz="2400" b="1" dirty="0"/>
              <a:t>CA</a:t>
            </a:r>
            <a:endParaRPr lang="en-US" dirty="0"/>
          </a:p>
        </p:txBody>
      </p:sp>
      <p:sp>
        <p:nvSpPr>
          <p:cNvPr id="24" name="TextBox 23">
            <a:extLst>
              <a:ext uri="{FF2B5EF4-FFF2-40B4-BE49-F238E27FC236}">
                <a16:creationId xmlns:a16="http://schemas.microsoft.com/office/drawing/2014/main" id="{E01D735F-5543-1F4C-9634-55AC97A3F32B}"/>
              </a:ext>
            </a:extLst>
          </p:cNvPr>
          <p:cNvSpPr txBox="1"/>
          <p:nvPr/>
        </p:nvSpPr>
        <p:spPr>
          <a:xfrm>
            <a:off x="1755711" y="1906642"/>
            <a:ext cx="905572" cy="461665"/>
          </a:xfrm>
          <a:prstGeom prst="rect">
            <a:avLst/>
          </a:prstGeom>
          <a:noFill/>
        </p:spPr>
        <p:txBody>
          <a:bodyPr wrap="square" rtlCol="0">
            <a:spAutoFit/>
          </a:bodyPr>
          <a:lstStyle/>
          <a:p>
            <a:r>
              <a:rPr lang="en-US" sz="2400" b="1" dirty="0"/>
              <a:t>NC</a:t>
            </a:r>
            <a:endParaRPr lang="en-US" dirty="0"/>
          </a:p>
        </p:txBody>
      </p:sp>
      <p:sp>
        <p:nvSpPr>
          <p:cNvPr id="30" name="Rectangle 29">
            <a:extLst>
              <a:ext uri="{FF2B5EF4-FFF2-40B4-BE49-F238E27FC236}">
                <a16:creationId xmlns:a16="http://schemas.microsoft.com/office/drawing/2014/main" id="{328CF3D2-D185-1345-9BA6-0BA35C38AFF5}"/>
              </a:ext>
            </a:extLst>
          </p:cNvPr>
          <p:cNvSpPr/>
          <p:nvPr/>
        </p:nvSpPr>
        <p:spPr>
          <a:xfrm>
            <a:off x="76200" y="2896961"/>
            <a:ext cx="5714450" cy="1582171"/>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rgbClr val="386EA4"/>
              </a:solidFill>
            </a:endParaRPr>
          </a:p>
        </p:txBody>
      </p:sp>
      <p:pic>
        <p:nvPicPr>
          <p:cNvPr id="33" name="Picture 32" descr="A picture containing icon&#10;&#10;Description automatically generated">
            <a:extLst>
              <a:ext uri="{FF2B5EF4-FFF2-40B4-BE49-F238E27FC236}">
                <a16:creationId xmlns:a16="http://schemas.microsoft.com/office/drawing/2014/main" id="{DB1A0484-6056-274A-9F1A-13A4B11D3EF1}"/>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4322" b="97897" l="10000" r="95000">
                        <a14:foregroundMark x1="85778" y1="33995" x2="90444" y2="45444"/>
                        <a14:foregroundMark x1="90444" y1="33995" x2="95111" y2="56893"/>
                        <a14:foregroundMark x1="26556" y1="10981" x2="28111" y2="4439"/>
                        <a14:foregroundMark x1="54556" y1="92991" x2="65556" y2="97897"/>
                        <a14:backgroundMark x1="20222" y1="14252" x2="20222" y2="14252"/>
                        <a14:backgroundMark x1="23444" y1="9346" x2="21889" y2="7710"/>
                      </a14:backgroundRemoval>
                    </a14:imgEffect>
                  </a14:imgLayer>
                </a14:imgProps>
              </a:ext>
              <a:ext uri="{837473B0-CC2E-450A-ABE3-18F120FF3D39}">
                <a1611:picAttrSrcUrl xmlns:a1611="http://schemas.microsoft.com/office/drawing/2016/11/main" r:id="rId20"/>
              </a:ext>
            </a:extLst>
          </a:blip>
          <a:stretch>
            <a:fillRect/>
          </a:stretch>
        </p:blipFill>
        <p:spPr>
          <a:xfrm>
            <a:off x="199814" y="3147002"/>
            <a:ext cx="1042996" cy="992004"/>
          </a:xfrm>
          <a:prstGeom prst="rect">
            <a:avLst/>
          </a:prstGeom>
        </p:spPr>
      </p:pic>
      <p:pic>
        <p:nvPicPr>
          <p:cNvPr id="7" name="Picture 6">
            <a:extLst>
              <a:ext uri="{FF2B5EF4-FFF2-40B4-BE49-F238E27FC236}">
                <a16:creationId xmlns:a16="http://schemas.microsoft.com/office/drawing/2014/main" id="{B7156944-A271-634C-A9CC-6ECA16464D70}"/>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524" b="94444" l="9877" r="89506">
                        <a14:foregroundMark x1="79630" y1="94444" x2="79630" y2="94444"/>
                      </a14:backgroundRemoval>
                    </a14:imgEffect>
                  </a14:imgLayer>
                </a14:imgProps>
              </a:ext>
            </a:extLst>
          </a:blip>
          <a:stretch>
            <a:fillRect/>
          </a:stretch>
        </p:blipFill>
        <p:spPr>
          <a:xfrm>
            <a:off x="1228749" y="3198493"/>
            <a:ext cx="1119463" cy="870694"/>
          </a:xfrm>
          <a:prstGeom prst="rect">
            <a:avLst/>
          </a:prstGeom>
        </p:spPr>
      </p:pic>
      <p:pic>
        <p:nvPicPr>
          <p:cNvPr id="10" name="Picture 9">
            <a:extLst>
              <a:ext uri="{FF2B5EF4-FFF2-40B4-BE49-F238E27FC236}">
                <a16:creationId xmlns:a16="http://schemas.microsoft.com/office/drawing/2014/main" id="{BFAD98E4-C75D-8048-BFDA-71851233F7D7}"/>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imgEffect>
                  </a14:imgLayer>
                </a14:imgProps>
              </a:ext>
            </a:extLst>
          </a:blip>
          <a:stretch>
            <a:fillRect/>
          </a:stretch>
        </p:blipFill>
        <p:spPr>
          <a:xfrm>
            <a:off x="7184259" y="2339423"/>
            <a:ext cx="1232062" cy="754638"/>
          </a:xfrm>
          <a:prstGeom prst="rect">
            <a:avLst/>
          </a:prstGeom>
        </p:spPr>
      </p:pic>
      <p:sp>
        <p:nvSpPr>
          <p:cNvPr id="25" name="Rectangle 24">
            <a:extLst>
              <a:ext uri="{FF2B5EF4-FFF2-40B4-BE49-F238E27FC236}">
                <a16:creationId xmlns:a16="http://schemas.microsoft.com/office/drawing/2014/main" id="{9925DCE6-EFF1-6C40-984A-5658B7C4FC06}"/>
              </a:ext>
            </a:extLst>
          </p:cNvPr>
          <p:cNvSpPr/>
          <p:nvPr/>
        </p:nvSpPr>
        <p:spPr>
          <a:xfrm>
            <a:off x="76200" y="4614070"/>
            <a:ext cx="5714450" cy="1565653"/>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rgbClr val="386EA4"/>
              </a:solidFill>
            </a:endParaRPr>
          </a:p>
        </p:txBody>
      </p:sp>
      <p:pic>
        <p:nvPicPr>
          <p:cNvPr id="28" name="Picture 27">
            <a:extLst>
              <a:ext uri="{FF2B5EF4-FFF2-40B4-BE49-F238E27FC236}">
                <a16:creationId xmlns:a16="http://schemas.microsoft.com/office/drawing/2014/main" id="{1FEDAAC2-10A4-D742-9C8A-DB9A247F13AF}"/>
              </a:ext>
            </a:extLst>
          </p:cNvPr>
          <p:cNvPicPr>
            <a:picLocks noChangeAspect="1"/>
          </p:cNvPicPr>
          <p:nvPr/>
        </p:nvPicPr>
        <p:blipFill>
          <a:blip r:embed="rId25">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217924" y="5014365"/>
            <a:ext cx="900377" cy="691490"/>
          </a:xfrm>
          <a:prstGeom prst="rect">
            <a:avLst/>
          </a:prstGeom>
        </p:spPr>
      </p:pic>
      <p:sp>
        <p:nvSpPr>
          <p:cNvPr id="4" name="TextBox 3">
            <a:extLst>
              <a:ext uri="{FF2B5EF4-FFF2-40B4-BE49-F238E27FC236}">
                <a16:creationId xmlns:a16="http://schemas.microsoft.com/office/drawing/2014/main" id="{EF19164E-E0AC-8142-AB7E-09F2DC37F0DC}"/>
              </a:ext>
            </a:extLst>
          </p:cNvPr>
          <p:cNvSpPr txBox="1"/>
          <p:nvPr/>
        </p:nvSpPr>
        <p:spPr>
          <a:xfrm>
            <a:off x="3076894" y="1797663"/>
            <a:ext cx="2234658" cy="830997"/>
          </a:xfrm>
          <a:prstGeom prst="rect">
            <a:avLst/>
          </a:prstGeom>
          <a:noFill/>
        </p:spPr>
        <p:txBody>
          <a:bodyPr wrap="square" rtlCol="0">
            <a:spAutoFit/>
          </a:bodyPr>
          <a:lstStyle/>
          <a:p>
            <a:r>
              <a:rPr lang="en-US" sz="2400" b="1" dirty="0"/>
              <a:t>100% Hold Harmless</a:t>
            </a:r>
          </a:p>
        </p:txBody>
      </p:sp>
      <p:sp>
        <p:nvSpPr>
          <p:cNvPr id="29" name="TextBox 28">
            <a:extLst>
              <a:ext uri="{FF2B5EF4-FFF2-40B4-BE49-F238E27FC236}">
                <a16:creationId xmlns:a16="http://schemas.microsoft.com/office/drawing/2014/main" id="{AAE2AA8D-C5C7-D249-B82B-EE59849F2AC4}"/>
              </a:ext>
            </a:extLst>
          </p:cNvPr>
          <p:cNvSpPr txBox="1"/>
          <p:nvPr/>
        </p:nvSpPr>
        <p:spPr>
          <a:xfrm>
            <a:off x="3064446" y="2937808"/>
            <a:ext cx="2714216" cy="1938992"/>
          </a:xfrm>
          <a:prstGeom prst="rect">
            <a:avLst/>
          </a:prstGeom>
          <a:noFill/>
        </p:spPr>
        <p:txBody>
          <a:bodyPr wrap="square" rtlCol="0">
            <a:spAutoFit/>
          </a:bodyPr>
          <a:lstStyle/>
          <a:p>
            <a:r>
              <a:rPr lang="en-US" sz="2400" b="1" dirty="0"/>
              <a:t>Hold Harmless </a:t>
            </a:r>
            <a:r>
              <a:rPr lang="en-US" sz="2400" dirty="0">
                <a:solidFill>
                  <a:srgbClr val="FF0000"/>
                </a:solidFill>
              </a:rPr>
              <a:t>½ year only </a:t>
            </a:r>
            <a:r>
              <a:rPr lang="en-US" sz="2400" dirty="0">
                <a:solidFill>
                  <a:srgbClr val="386EA4"/>
                </a:solidFill>
              </a:rPr>
              <a:t>and</a:t>
            </a:r>
          </a:p>
          <a:p>
            <a:r>
              <a:rPr lang="en-US" sz="2400" dirty="0">
                <a:solidFill>
                  <a:srgbClr val="386EA4"/>
                </a:solidFill>
              </a:rPr>
              <a:t>contingent on in-person school</a:t>
            </a:r>
          </a:p>
          <a:p>
            <a:endParaRPr lang="en-US" sz="2400" b="1" dirty="0"/>
          </a:p>
        </p:txBody>
      </p:sp>
      <p:sp>
        <p:nvSpPr>
          <p:cNvPr id="31" name="TextBox 30">
            <a:extLst>
              <a:ext uri="{FF2B5EF4-FFF2-40B4-BE49-F238E27FC236}">
                <a16:creationId xmlns:a16="http://schemas.microsoft.com/office/drawing/2014/main" id="{A5252022-32F6-3D4C-A377-C464E9E7C53E}"/>
              </a:ext>
            </a:extLst>
          </p:cNvPr>
          <p:cNvSpPr txBox="1"/>
          <p:nvPr/>
        </p:nvSpPr>
        <p:spPr>
          <a:xfrm>
            <a:off x="1828800" y="3346141"/>
            <a:ext cx="535379" cy="461665"/>
          </a:xfrm>
          <a:prstGeom prst="rect">
            <a:avLst/>
          </a:prstGeom>
          <a:noFill/>
        </p:spPr>
        <p:txBody>
          <a:bodyPr wrap="square" rtlCol="0">
            <a:spAutoFit/>
          </a:bodyPr>
          <a:lstStyle/>
          <a:p>
            <a:r>
              <a:rPr lang="en-US" sz="2400" b="1" dirty="0"/>
              <a:t>FL</a:t>
            </a:r>
            <a:endParaRPr lang="en-US" dirty="0"/>
          </a:p>
        </p:txBody>
      </p:sp>
      <p:sp>
        <p:nvSpPr>
          <p:cNvPr id="32" name="TextBox 31">
            <a:extLst>
              <a:ext uri="{FF2B5EF4-FFF2-40B4-BE49-F238E27FC236}">
                <a16:creationId xmlns:a16="http://schemas.microsoft.com/office/drawing/2014/main" id="{E610C56C-9696-644A-884E-158D9AD7093A}"/>
              </a:ext>
            </a:extLst>
          </p:cNvPr>
          <p:cNvSpPr txBox="1"/>
          <p:nvPr/>
        </p:nvSpPr>
        <p:spPr>
          <a:xfrm>
            <a:off x="531267" y="3394198"/>
            <a:ext cx="704480" cy="461665"/>
          </a:xfrm>
          <a:prstGeom prst="rect">
            <a:avLst/>
          </a:prstGeom>
          <a:noFill/>
        </p:spPr>
        <p:txBody>
          <a:bodyPr wrap="square" rtlCol="0">
            <a:spAutoFit/>
          </a:bodyPr>
          <a:lstStyle/>
          <a:p>
            <a:r>
              <a:rPr lang="en-US" sz="2400" b="1" dirty="0">
                <a:solidFill>
                  <a:schemeClr val="bg1"/>
                </a:solidFill>
              </a:rPr>
              <a:t>TX</a:t>
            </a:r>
            <a:endParaRPr lang="en-US" dirty="0">
              <a:solidFill>
                <a:schemeClr val="bg1"/>
              </a:solidFill>
            </a:endParaRPr>
          </a:p>
        </p:txBody>
      </p:sp>
      <p:pic>
        <p:nvPicPr>
          <p:cNvPr id="18" name="Picture 17">
            <a:extLst>
              <a:ext uri="{FF2B5EF4-FFF2-40B4-BE49-F238E27FC236}">
                <a16:creationId xmlns:a16="http://schemas.microsoft.com/office/drawing/2014/main" id="{A15042AD-A8CA-EB46-B275-2F6741819F72}"/>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10000" b="90000" l="10000" r="90000"/>
                    </a14:imgEffect>
                  </a14:imgLayer>
                </a14:imgProps>
              </a:ext>
            </a:extLst>
          </a:blip>
          <a:stretch>
            <a:fillRect/>
          </a:stretch>
        </p:blipFill>
        <p:spPr>
          <a:xfrm>
            <a:off x="1006122" y="4953000"/>
            <a:ext cx="1452016" cy="834909"/>
          </a:xfrm>
          <a:prstGeom prst="rect">
            <a:avLst/>
          </a:prstGeom>
        </p:spPr>
      </p:pic>
      <p:sp>
        <p:nvSpPr>
          <p:cNvPr id="36" name="TextBox 35">
            <a:extLst>
              <a:ext uri="{FF2B5EF4-FFF2-40B4-BE49-F238E27FC236}">
                <a16:creationId xmlns:a16="http://schemas.microsoft.com/office/drawing/2014/main" id="{EA45741D-6AA6-D44E-AF7B-3997696FE4F8}"/>
              </a:ext>
            </a:extLst>
          </p:cNvPr>
          <p:cNvSpPr txBox="1"/>
          <p:nvPr/>
        </p:nvSpPr>
        <p:spPr>
          <a:xfrm>
            <a:off x="381044" y="5129277"/>
            <a:ext cx="626408" cy="461665"/>
          </a:xfrm>
          <a:prstGeom prst="rect">
            <a:avLst/>
          </a:prstGeom>
          <a:noFill/>
        </p:spPr>
        <p:txBody>
          <a:bodyPr wrap="square" rtlCol="0">
            <a:spAutoFit/>
          </a:bodyPr>
          <a:lstStyle/>
          <a:p>
            <a:r>
              <a:rPr lang="en-US" sz="2400" b="1" dirty="0">
                <a:solidFill>
                  <a:schemeClr val="bg1"/>
                </a:solidFill>
              </a:rPr>
              <a:t>OR</a:t>
            </a:r>
            <a:endParaRPr lang="en-US" dirty="0">
              <a:solidFill>
                <a:schemeClr val="bg1"/>
              </a:solidFill>
            </a:endParaRPr>
          </a:p>
        </p:txBody>
      </p:sp>
      <p:sp>
        <p:nvSpPr>
          <p:cNvPr id="37" name="TextBox 36">
            <a:extLst>
              <a:ext uri="{FF2B5EF4-FFF2-40B4-BE49-F238E27FC236}">
                <a16:creationId xmlns:a16="http://schemas.microsoft.com/office/drawing/2014/main" id="{EFEAD943-5B17-E84F-BEDE-5ECF4572F01B}"/>
              </a:ext>
            </a:extLst>
          </p:cNvPr>
          <p:cNvSpPr txBox="1"/>
          <p:nvPr/>
        </p:nvSpPr>
        <p:spPr>
          <a:xfrm>
            <a:off x="1441564" y="5221018"/>
            <a:ext cx="626408" cy="461665"/>
          </a:xfrm>
          <a:prstGeom prst="rect">
            <a:avLst/>
          </a:prstGeom>
          <a:noFill/>
        </p:spPr>
        <p:txBody>
          <a:bodyPr wrap="square" rtlCol="0">
            <a:spAutoFit/>
          </a:bodyPr>
          <a:lstStyle/>
          <a:p>
            <a:r>
              <a:rPr lang="en-US" sz="2400" b="1" dirty="0"/>
              <a:t>KS</a:t>
            </a:r>
            <a:endParaRPr lang="en-US" dirty="0"/>
          </a:p>
        </p:txBody>
      </p:sp>
      <p:sp>
        <p:nvSpPr>
          <p:cNvPr id="22" name="TextBox 21">
            <a:extLst>
              <a:ext uri="{FF2B5EF4-FFF2-40B4-BE49-F238E27FC236}">
                <a16:creationId xmlns:a16="http://schemas.microsoft.com/office/drawing/2014/main" id="{02B5EF33-B766-6642-A3BA-F46FA4A1681A}"/>
              </a:ext>
            </a:extLst>
          </p:cNvPr>
          <p:cNvSpPr txBox="1"/>
          <p:nvPr/>
        </p:nvSpPr>
        <p:spPr>
          <a:xfrm>
            <a:off x="3116013" y="4814333"/>
            <a:ext cx="2662649" cy="1510267"/>
          </a:xfrm>
          <a:prstGeom prst="rect">
            <a:avLst/>
          </a:prstGeom>
          <a:noFill/>
        </p:spPr>
        <p:txBody>
          <a:bodyPr wrap="square" rtlCol="0">
            <a:spAutoFit/>
          </a:bodyPr>
          <a:lstStyle/>
          <a:p>
            <a:r>
              <a:rPr lang="en-US" sz="2400" dirty="0"/>
              <a:t>Choose this year’s or last year’s enrollment</a:t>
            </a:r>
          </a:p>
          <a:p>
            <a:endParaRPr lang="en-US" dirty="0"/>
          </a:p>
        </p:txBody>
      </p:sp>
      <p:sp>
        <p:nvSpPr>
          <p:cNvPr id="38" name="TextBox 37">
            <a:extLst>
              <a:ext uri="{FF2B5EF4-FFF2-40B4-BE49-F238E27FC236}">
                <a16:creationId xmlns:a16="http://schemas.microsoft.com/office/drawing/2014/main" id="{2BDD8528-115B-D745-B575-9FDE7C895154}"/>
              </a:ext>
            </a:extLst>
          </p:cNvPr>
          <p:cNvSpPr txBox="1"/>
          <p:nvPr/>
        </p:nvSpPr>
        <p:spPr>
          <a:xfrm>
            <a:off x="6360664" y="2450635"/>
            <a:ext cx="626408" cy="461665"/>
          </a:xfrm>
          <a:prstGeom prst="rect">
            <a:avLst/>
          </a:prstGeom>
          <a:noFill/>
        </p:spPr>
        <p:txBody>
          <a:bodyPr wrap="square" rtlCol="0">
            <a:spAutoFit/>
          </a:bodyPr>
          <a:lstStyle/>
          <a:p>
            <a:r>
              <a:rPr lang="en-US" sz="2400" b="1" dirty="0"/>
              <a:t>CO</a:t>
            </a:r>
            <a:endParaRPr lang="en-US" dirty="0"/>
          </a:p>
        </p:txBody>
      </p:sp>
      <p:sp>
        <p:nvSpPr>
          <p:cNvPr id="39" name="TextBox 38">
            <a:extLst>
              <a:ext uri="{FF2B5EF4-FFF2-40B4-BE49-F238E27FC236}">
                <a16:creationId xmlns:a16="http://schemas.microsoft.com/office/drawing/2014/main" id="{E0834A4D-EEE0-8846-83CA-6810872EC159}"/>
              </a:ext>
            </a:extLst>
          </p:cNvPr>
          <p:cNvSpPr txBox="1"/>
          <p:nvPr/>
        </p:nvSpPr>
        <p:spPr>
          <a:xfrm>
            <a:off x="7526863" y="2422737"/>
            <a:ext cx="626408" cy="461665"/>
          </a:xfrm>
          <a:prstGeom prst="rect">
            <a:avLst/>
          </a:prstGeom>
          <a:noFill/>
        </p:spPr>
        <p:txBody>
          <a:bodyPr wrap="square" rtlCol="0">
            <a:spAutoFit/>
          </a:bodyPr>
          <a:lstStyle/>
          <a:p>
            <a:r>
              <a:rPr lang="en-US" sz="2400" b="1" dirty="0"/>
              <a:t>MT</a:t>
            </a:r>
            <a:endParaRPr lang="en-US" dirty="0"/>
          </a:p>
        </p:txBody>
      </p:sp>
      <p:sp>
        <p:nvSpPr>
          <p:cNvPr id="40" name="TextBox 39">
            <a:extLst>
              <a:ext uri="{FF2B5EF4-FFF2-40B4-BE49-F238E27FC236}">
                <a16:creationId xmlns:a16="http://schemas.microsoft.com/office/drawing/2014/main" id="{BBE8C166-1428-DA44-93E8-D2918BC42C04}"/>
              </a:ext>
            </a:extLst>
          </p:cNvPr>
          <p:cNvSpPr txBox="1"/>
          <p:nvPr/>
        </p:nvSpPr>
        <p:spPr>
          <a:xfrm>
            <a:off x="8603410" y="2478380"/>
            <a:ext cx="626408" cy="461665"/>
          </a:xfrm>
          <a:prstGeom prst="rect">
            <a:avLst/>
          </a:prstGeom>
          <a:noFill/>
        </p:spPr>
        <p:txBody>
          <a:bodyPr wrap="square" rtlCol="0">
            <a:spAutoFit/>
          </a:bodyPr>
          <a:lstStyle/>
          <a:p>
            <a:r>
              <a:rPr lang="en-US" sz="2400" b="1" dirty="0"/>
              <a:t>WI</a:t>
            </a:r>
            <a:endParaRPr lang="en-US" dirty="0"/>
          </a:p>
        </p:txBody>
      </p:sp>
      <p:sp>
        <p:nvSpPr>
          <p:cNvPr id="41" name="TextBox 40">
            <a:extLst>
              <a:ext uri="{FF2B5EF4-FFF2-40B4-BE49-F238E27FC236}">
                <a16:creationId xmlns:a16="http://schemas.microsoft.com/office/drawing/2014/main" id="{C0949AB7-488E-974E-995C-B3A277E3D379}"/>
              </a:ext>
            </a:extLst>
          </p:cNvPr>
          <p:cNvSpPr txBox="1"/>
          <p:nvPr/>
        </p:nvSpPr>
        <p:spPr>
          <a:xfrm>
            <a:off x="6448275" y="4759353"/>
            <a:ext cx="626408" cy="461665"/>
          </a:xfrm>
          <a:prstGeom prst="rect">
            <a:avLst/>
          </a:prstGeom>
          <a:noFill/>
        </p:spPr>
        <p:txBody>
          <a:bodyPr wrap="square" rtlCol="0">
            <a:spAutoFit/>
          </a:bodyPr>
          <a:lstStyle/>
          <a:p>
            <a:r>
              <a:rPr lang="en-US" sz="2400" b="1" dirty="0"/>
              <a:t>MI</a:t>
            </a:r>
            <a:endParaRPr lang="en-US" dirty="0"/>
          </a:p>
        </p:txBody>
      </p:sp>
      <p:sp>
        <p:nvSpPr>
          <p:cNvPr id="43" name="TextBox 42">
            <a:extLst>
              <a:ext uri="{FF2B5EF4-FFF2-40B4-BE49-F238E27FC236}">
                <a16:creationId xmlns:a16="http://schemas.microsoft.com/office/drawing/2014/main" id="{CFB15146-48CB-D04D-946E-9973BDF1EC32}"/>
              </a:ext>
            </a:extLst>
          </p:cNvPr>
          <p:cNvSpPr txBox="1"/>
          <p:nvPr/>
        </p:nvSpPr>
        <p:spPr>
          <a:xfrm>
            <a:off x="9136276" y="2279390"/>
            <a:ext cx="3035685" cy="1107996"/>
          </a:xfrm>
          <a:prstGeom prst="rect">
            <a:avLst/>
          </a:prstGeom>
          <a:noFill/>
        </p:spPr>
        <p:txBody>
          <a:bodyPr wrap="square" rtlCol="0">
            <a:spAutoFit/>
          </a:bodyPr>
          <a:lstStyle/>
          <a:p>
            <a:r>
              <a:rPr lang="en-US" sz="2400" dirty="0"/>
              <a:t>Multi-year enrollment averaging/smoothing</a:t>
            </a:r>
          </a:p>
          <a:p>
            <a:endParaRPr lang="en-US" dirty="0"/>
          </a:p>
        </p:txBody>
      </p:sp>
      <p:sp>
        <p:nvSpPr>
          <p:cNvPr id="44" name="TextBox 43">
            <a:extLst>
              <a:ext uri="{FF2B5EF4-FFF2-40B4-BE49-F238E27FC236}">
                <a16:creationId xmlns:a16="http://schemas.microsoft.com/office/drawing/2014/main" id="{EAA09D8F-1069-2C44-9195-130827F0E10E}"/>
              </a:ext>
            </a:extLst>
          </p:cNvPr>
          <p:cNvSpPr txBox="1"/>
          <p:nvPr/>
        </p:nvSpPr>
        <p:spPr>
          <a:xfrm>
            <a:off x="7184258" y="3048832"/>
            <a:ext cx="1527771" cy="677108"/>
          </a:xfrm>
          <a:prstGeom prst="rect">
            <a:avLst/>
          </a:prstGeom>
          <a:noFill/>
        </p:spPr>
        <p:txBody>
          <a:bodyPr wrap="square" rtlCol="0">
            <a:spAutoFit/>
          </a:bodyPr>
          <a:lstStyle/>
          <a:p>
            <a:r>
              <a:rPr lang="en-US" sz="2000" dirty="0"/>
              <a:t>and others</a:t>
            </a:r>
          </a:p>
          <a:p>
            <a:endParaRPr lang="en-US" dirty="0"/>
          </a:p>
        </p:txBody>
      </p:sp>
    </p:spTree>
    <p:extLst>
      <p:ext uri="{BB962C8B-B14F-4D97-AF65-F5344CB8AC3E}">
        <p14:creationId xmlns:p14="http://schemas.microsoft.com/office/powerpoint/2010/main" val="24960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P spid="23" grpId="0"/>
      <p:bldP spid="24" grpId="0"/>
      <p:bldP spid="30" grpId="0" animBg="1"/>
      <p:bldP spid="25" grpId="0" animBg="1"/>
      <p:bldP spid="4" grpId="0"/>
      <p:bldP spid="29" grpId="0"/>
      <p:bldP spid="31" grpId="0"/>
      <p:bldP spid="32" grpId="0"/>
      <p:bldP spid="36" grpId="0"/>
      <p:bldP spid="37" grpId="0"/>
      <p:bldP spid="22" grpId="0"/>
      <p:bldP spid="38" grpId="0"/>
      <p:bldP spid="39" grpId="0"/>
      <p:bldP spid="40" grpId="0"/>
      <p:bldP spid="41"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80D446-C36F-5346-A645-0C71965E1314}"/>
              </a:ext>
            </a:extLst>
          </p:cNvPr>
          <p:cNvSpPr>
            <a:spLocks noGrp="1"/>
          </p:cNvSpPr>
          <p:nvPr>
            <p:ph type="sldNum" sz="quarter" idx="7"/>
          </p:nvPr>
        </p:nvSpPr>
        <p:spPr/>
        <p:txBody>
          <a:bodyPr/>
          <a:lstStyle/>
          <a:p>
            <a:fld id="{B6F15528-21DE-4FAA-801E-634DDDAF4B2B}" type="slidenum">
              <a:rPr lang="en-US" smtClean="0"/>
              <a:pPr/>
              <a:t>7</a:t>
            </a:fld>
            <a:endParaRPr lang="en-US" dirty="0"/>
          </a:p>
        </p:txBody>
      </p:sp>
      <p:sp>
        <p:nvSpPr>
          <p:cNvPr id="12" name="Title 1">
            <a:extLst>
              <a:ext uri="{FF2B5EF4-FFF2-40B4-BE49-F238E27FC236}">
                <a16:creationId xmlns:a16="http://schemas.microsoft.com/office/drawing/2014/main" id="{B023AB14-65D9-614D-9EF8-EDFD5EBB7A6F}"/>
              </a:ext>
            </a:extLst>
          </p:cNvPr>
          <p:cNvSpPr>
            <a:spLocks noGrp="1"/>
          </p:cNvSpPr>
          <p:nvPr>
            <p:ph type="title"/>
          </p:nvPr>
        </p:nvSpPr>
        <p:spPr>
          <a:xfrm>
            <a:off x="314790" y="381000"/>
            <a:ext cx="11407048" cy="762000"/>
          </a:xfrm>
        </p:spPr>
        <p:txBody>
          <a:bodyPr/>
          <a:lstStyle/>
          <a:p>
            <a:r>
              <a:rPr lang="en-US" dirty="0"/>
              <a:t>Some considerations:</a:t>
            </a:r>
            <a:br>
              <a:rPr lang="en-US" dirty="0">
                <a:solidFill>
                  <a:srgbClr val="FF0000"/>
                </a:solidFill>
              </a:rPr>
            </a:br>
            <a:endParaRPr lang="en-US" dirty="0"/>
          </a:p>
        </p:txBody>
      </p:sp>
      <p:sp>
        <p:nvSpPr>
          <p:cNvPr id="2" name="TextBox 1">
            <a:extLst>
              <a:ext uri="{FF2B5EF4-FFF2-40B4-BE49-F238E27FC236}">
                <a16:creationId xmlns:a16="http://schemas.microsoft.com/office/drawing/2014/main" id="{E25F010A-351F-3B48-908E-EC7C022C8F34}"/>
              </a:ext>
            </a:extLst>
          </p:cNvPr>
          <p:cNvSpPr txBox="1"/>
          <p:nvPr/>
        </p:nvSpPr>
        <p:spPr>
          <a:xfrm>
            <a:off x="314790" y="979468"/>
            <a:ext cx="11140440" cy="587853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3200" dirty="0"/>
              <a:t>Decisions might depend on when leaders anticipate students will be in school at capacity</a:t>
            </a:r>
          </a:p>
          <a:p>
            <a:endParaRPr lang="en-US" sz="3200" dirty="0"/>
          </a:p>
          <a:p>
            <a:pPr marL="342900" indent="-342900">
              <a:buFont typeface="Arial" panose="020B0604020202020204" pitchFamily="34" charset="0"/>
              <a:buChar char="•"/>
            </a:pPr>
            <a:r>
              <a:rPr lang="en-US" sz="3200" dirty="0"/>
              <a:t>Costly for the state (some students double counted)</a:t>
            </a:r>
          </a:p>
          <a:p>
            <a:pPr marL="800100" lvl="1" indent="-342900">
              <a:buFont typeface="Arial" panose="020B0604020202020204" pitchFamily="34" charset="0"/>
              <a:buChar char="•"/>
            </a:pPr>
            <a:r>
              <a:rPr lang="en-US" sz="3200" dirty="0"/>
              <a:t>Could reduce per pupil allocation for all districts</a:t>
            </a:r>
          </a:p>
          <a:p>
            <a:pPr marL="800100" lvl="1" indent="-342900">
              <a:buFont typeface="Arial" panose="020B0604020202020204" pitchFamily="34" charset="0"/>
              <a:buChar char="•"/>
            </a:pPr>
            <a:r>
              <a:rPr lang="en-US" sz="3200" dirty="0"/>
              <a:t>More $ to one district often means less for another</a:t>
            </a:r>
          </a:p>
          <a:p>
            <a:pPr marL="800100" lvl="1"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Will districts feel less pressure to reach students?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Financial effect delayed to following year (if costs permitted to continue to drift up this year?)</a:t>
            </a:r>
          </a:p>
          <a:p>
            <a:endParaRPr lang="en-US" sz="2400" b="1" dirty="0"/>
          </a:p>
        </p:txBody>
      </p:sp>
    </p:spTree>
    <p:extLst>
      <p:ext uri="{BB962C8B-B14F-4D97-AF65-F5344CB8AC3E}">
        <p14:creationId xmlns:p14="http://schemas.microsoft.com/office/powerpoint/2010/main" val="21824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B912B0-8C88-9B4B-A6C3-01B3A0AD6A44}"/>
              </a:ext>
            </a:extLst>
          </p:cNvPr>
          <p:cNvSpPr>
            <a:spLocks noGrp="1"/>
          </p:cNvSpPr>
          <p:nvPr>
            <p:ph type="sldNum" sz="quarter" idx="7"/>
          </p:nvPr>
        </p:nvSpPr>
        <p:spPr/>
        <p:txBody>
          <a:bodyPr/>
          <a:lstStyle/>
          <a:p>
            <a:fld id="{B6F15528-21DE-4FAA-801E-634DDDAF4B2B}" type="slidenum">
              <a:rPr lang="en-US" smtClean="0"/>
              <a:pPr/>
              <a:t>8</a:t>
            </a:fld>
            <a:endParaRPr lang="en-US" dirty="0"/>
          </a:p>
        </p:txBody>
      </p:sp>
      <p:sp>
        <p:nvSpPr>
          <p:cNvPr id="7" name="Title 1">
            <a:extLst>
              <a:ext uri="{FF2B5EF4-FFF2-40B4-BE49-F238E27FC236}">
                <a16:creationId xmlns:a16="http://schemas.microsoft.com/office/drawing/2014/main" id="{01E4AB06-98DB-654B-8CD9-7173730F0F7F}"/>
              </a:ext>
            </a:extLst>
          </p:cNvPr>
          <p:cNvSpPr>
            <a:spLocks noGrp="1"/>
          </p:cNvSpPr>
          <p:nvPr>
            <p:ph type="title"/>
          </p:nvPr>
        </p:nvSpPr>
        <p:spPr>
          <a:xfrm>
            <a:off x="266700" y="61450"/>
            <a:ext cx="11925300" cy="492443"/>
          </a:xfrm>
        </p:spPr>
        <p:txBody>
          <a:bodyPr/>
          <a:lstStyle/>
          <a:p>
            <a:r>
              <a:rPr lang="en-US" dirty="0"/>
              <a:t>Enrollment is down but attendance may be even worse</a:t>
            </a:r>
          </a:p>
        </p:txBody>
      </p:sp>
      <p:sp>
        <p:nvSpPr>
          <p:cNvPr id="8" name="Rectangle 7">
            <a:extLst>
              <a:ext uri="{FF2B5EF4-FFF2-40B4-BE49-F238E27FC236}">
                <a16:creationId xmlns:a16="http://schemas.microsoft.com/office/drawing/2014/main" id="{44C00127-611C-0248-ABCF-5B14F04D7F58}"/>
              </a:ext>
            </a:extLst>
          </p:cNvPr>
          <p:cNvSpPr/>
          <p:nvPr/>
        </p:nvSpPr>
        <p:spPr>
          <a:xfrm>
            <a:off x="8223827" y="4118195"/>
            <a:ext cx="3331029" cy="1200329"/>
          </a:xfrm>
          <a:prstGeom prst="rect">
            <a:avLst/>
          </a:prstGeom>
          <a:solidFill>
            <a:schemeClr val="bg1"/>
          </a:solidFill>
          <a:ln>
            <a:solidFill>
              <a:srgbClr val="FF0000"/>
            </a:solidFill>
          </a:ln>
        </p:spPr>
        <p:txBody>
          <a:bodyPr wrap="square">
            <a:spAutoFit/>
          </a:bodyPr>
          <a:lstStyle/>
          <a:p>
            <a:r>
              <a:rPr lang="en-US" sz="2400" dirty="0">
                <a:solidFill>
                  <a:srgbClr val="FF0000"/>
                </a:solidFill>
              </a:rPr>
              <a:t>CHAT: NEA predicts all students will return. Do you agree?</a:t>
            </a:r>
            <a:r>
              <a:rPr lang="en-US" sz="1400" baseline="30000" dirty="0">
                <a:solidFill>
                  <a:srgbClr val="FF0000"/>
                </a:solidFill>
              </a:rPr>
              <a:t>5</a:t>
            </a:r>
            <a:endParaRPr lang="en-US" sz="1400" baseline="30000" dirty="0"/>
          </a:p>
        </p:txBody>
      </p:sp>
      <p:sp>
        <p:nvSpPr>
          <p:cNvPr id="17" name="TextBox 16">
            <a:extLst>
              <a:ext uri="{FF2B5EF4-FFF2-40B4-BE49-F238E27FC236}">
                <a16:creationId xmlns:a16="http://schemas.microsoft.com/office/drawing/2014/main" id="{6B54D628-24B8-454D-A843-A0FA84913819}"/>
              </a:ext>
            </a:extLst>
          </p:cNvPr>
          <p:cNvSpPr txBox="1"/>
          <p:nvPr/>
        </p:nvSpPr>
        <p:spPr>
          <a:xfrm>
            <a:off x="1651082" y="5129247"/>
            <a:ext cx="1327815" cy="584775"/>
          </a:xfrm>
          <a:prstGeom prst="rect">
            <a:avLst/>
          </a:prstGeom>
          <a:solidFill>
            <a:schemeClr val="bg1"/>
          </a:solidFill>
        </p:spPr>
        <p:txBody>
          <a:bodyPr wrap="square" rtlCol="0">
            <a:spAutoFit/>
          </a:bodyPr>
          <a:lstStyle/>
          <a:p>
            <a:endParaRPr lang="en-US" sz="1600" dirty="0">
              <a:solidFill>
                <a:schemeClr val="accent6"/>
              </a:solidFill>
            </a:endParaRPr>
          </a:p>
          <a:p>
            <a:endParaRPr lang="en-US" sz="1600" dirty="0">
              <a:solidFill>
                <a:schemeClr val="accent6"/>
              </a:solidFill>
            </a:endParaRPr>
          </a:p>
        </p:txBody>
      </p:sp>
      <p:sp>
        <p:nvSpPr>
          <p:cNvPr id="18" name="TextBox 17">
            <a:extLst>
              <a:ext uri="{FF2B5EF4-FFF2-40B4-BE49-F238E27FC236}">
                <a16:creationId xmlns:a16="http://schemas.microsoft.com/office/drawing/2014/main" id="{52F8FE84-1399-C748-A3C6-DBC5F2D29648}"/>
              </a:ext>
            </a:extLst>
          </p:cNvPr>
          <p:cNvSpPr txBox="1"/>
          <p:nvPr/>
        </p:nvSpPr>
        <p:spPr>
          <a:xfrm>
            <a:off x="4953001" y="5901192"/>
            <a:ext cx="1434778" cy="584775"/>
          </a:xfrm>
          <a:prstGeom prst="rect">
            <a:avLst/>
          </a:prstGeom>
          <a:solidFill>
            <a:schemeClr val="bg1"/>
          </a:solidFill>
        </p:spPr>
        <p:txBody>
          <a:bodyPr wrap="square" rtlCol="0">
            <a:spAutoFit/>
          </a:bodyPr>
          <a:lstStyle/>
          <a:p>
            <a:endParaRPr lang="en-US" sz="1600" dirty="0">
              <a:solidFill>
                <a:schemeClr val="accent6"/>
              </a:solidFill>
            </a:endParaRPr>
          </a:p>
          <a:p>
            <a:endParaRPr lang="en-US" sz="1600" dirty="0">
              <a:solidFill>
                <a:schemeClr val="accent6"/>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D94CBD5-E33B-A644-A8B4-B73F3A6A55F4}"/>
                  </a:ext>
                </a:extLst>
              </p:cNvPr>
              <p:cNvSpPr txBox="1"/>
              <p:nvPr/>
            </p:nvSpPr>
            <p:spPr>
              <a:xfrm>
                <a:off x="370409" y="924344"/>
                <a:ext cx="3472292" cy="2000548"/>
              </a:xfrm>
              <a:prstGeom prst="rect">
                <a:avLst/>
              </a:prstGeom>
              <a:solidFill>
                <a:schemeClr val="tx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chemeClr val="bg1"/>
                    </a:solidFill>
                  </a:rPr>
                  <a:t>Ed week reports absences  have increased from 6% last year to 10%  - 12%</a:t>
                </a:r>
              </a:p>
              <a:p>
                <a:endParaRPr lang="en-US" sz="2800" b="1" dirty="0">
                  <a:solidFill>
                    <a:schemeClr val="bg1"/>
                  </a:solidFill>
                </a:endParaRPr>
              </a:p>
              <a:p>
                <a:r>
                  <a:rPr lang="en-US" sz="2400" dirty="0">
                    <a:solidFill>
                      <a:schemeClr val="bg1"/>
                    </a:solidFill>
                  </a:rPr>
                  <a:t>Enrollment </a:t>
                </a:r>
                <a14:m>
                  <m:oMath xmlns:m="http://schemas.openxmlformats.org/officeDocument/2006/math">
                    <m:r>
                      <a:rPr lang="en-US" sz="2400" i="1">
                        <a:solidFill>
                          <a:schemeClr val="bg1"/>
                        </a:solidFill>
                        <a:latin typeface="Cambria Math" panose="02040503050406030204" pitchFamily="18" charset="0"/>
                        <a:ea typeface="Cambria Math" panose="02040503050406030204" pitchFamily="18" charset="0"/>
                      </a:rPr>
                      <m:t>≠ </m:t>
                    </m:r>
                  </m:oMath>
                </a14:m>
                <a:r>
                  <a:rPr lang="en-US" sz="2400" dirty="0">
                    <a:solidFill>
                      <a:schemeClr val="bg1"/>
                    </a:solidFill>
                  </a:rPr>
                  <a:t>attendance</a:t>
                </a:r>
                <a:endParaRPr lang="en-US" sz="2800" b="1" dirty="0">
                  <a:solidFill>
                    <a:schemeClr val="bg1"/>
                  </a:solidFill>
                </a:endParaRPr>
              </a:p>
            </p:txBody>
          </p:sp>
        </mc:Choice>
        <mc:Fallback xmlns="">
          <p:sp>
            <p:nvSpPr>
              <p:cNvPr id="20" name="TextBox 19">
                <a:extLst>
                  <a:ext uri="{FF2B5EF4-FFF2-40B4-BE49-F238E27FC236}">
                    <a16:creationId xmlns:a16="http://schemas.microsoft.com/office/drawing/2014/main" id="{7D94CBD5-E33B-A644-A8B4-B73F3A6A55F4}"/>
                  </a:ext>
                </a:extLst>
              </p:cNvPr>
              <p:cNvSpPr txBox="1">
                <a:spLocks noRot="1" noChangeAspect="1" noMove="1" noResize="1" noEditPoints="1" noAdjustHandles="1" noChangeArrowheads="1" noChangeShapeType="1" noTextEdit="1"/>
              </p:cNvSpPr>
              <p:nvPr/>
            </p:nvSpPr>
            <p:spPr>
              <a:xfrm>
                <a:off x="370409" y="924344"/>
                <a:ext cx="3472292" cy="2000548"/>
              </a:xfrm>
              <a:prstGeom prst="rect">
                <a:avLst/>
              </a:prstGeom>
              <a:blipFill>
                <a:blip r:embed="rId3"/>
                <a:stretch>
                  <a:fillRect l="-2536" t="-1875" r="-5797" b="-56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57F44F-23F5-1D4F-B765-6320D167B3BD}"/>
              </a:ext>
            </a:extLst>
          </p:cNvPr>
          <p:cNvSpPr/>
          <p:nvPr/>
        </p:nvSpPr>
        <p:spPr>
          <a:xfrm>
            <a:off x="4953001" y="6196400"/>
            <a:ext cx="10668000" cy="707886"/>
          </a:xfrm>
          <a:prstGeom prst="rect">
            <a:avLst/>
          </a:prstGeom>
        </p:spPr>
        <p:txBody>
          <a:bodyPr wrap="square">
            <a:spAutoFit/>
          </a:bodyPr>
          <a:lstStyle/>
          <a:p>
            <a:pPr marL="342900" indent="-342900">
              <a:buAutoNum type="arabicPeriod"/>
            </a:pPr>
            <a:r>
              <a:rPr lang="en-US" sz="800" dirty="0">
                <a:solidFill>
                  <a:schemeClr val="accent6"/>
                </a:solidFill>
              </a:rPr>
              <a:t>https://</a:t>
            </a:r>
            <a:r>
              <a:rPr lang="en-US" sz="800" dirty="0" err="1">
                <a:solidFill>
                  <a:schemeClr val="accent6"/>
                </a:solidFill>
              </a:rPr>
              <a:t>bellwethereducation.org</a:t>
            </a:r>
            <a:r>
              <a:rPr lang="en-US" sz="800" dirty="0">
                <a:solidFill>
                  <a:schemeClr val="accent6"/>
                </a:solidFill>
              </a:rPr>
              <a:t>/publication/missing-margins-estimating-scale-covid-19-attendance-crisis</a:t>
            </a:r>
          </a:p>
          <a:p>
            <a:pPr marL="342900" indent="-342900">
              <a:buFontTx/>
              <a:buAutoNum type="arabicPeriod"/>
            </a:pPr>
            <a:r>
              <a:rPr lang="en-US" sz="800" dirty="0">
                <a:solidFill>
                  <a:schemeClr val="accent6"/>
                </a:solidFill>
              </a:rPr>
              <a:t>https://</a:t>
            </a:r>
            <a:r>
              <a:rPr lang="en-US" sz="800" dirty="0" err="1">
                <a:solidFill>
                  <a:schemeClr val="accent6"/>
                </a:solidFill>
              </a:rPr>
              <a:t>www.bostonglobe.com</a:t>
            </a:r>
            <a:r>
              <a:rPr lang="en-US" sz="800" dirty="0">
                <a:solidFill>
                  <a:schemeClr val="accent6"/>
                </a:solidFill>
              </a:rPr>
              <a:t>/2020/05/23/metro/more-than-one-five-boston-public-school-children-may-be-virtual-dropouts/</a:t>
            </a:r>
          </a:p>
          <a:p>
            <a:pPr marL="342900" indent="-342900">
              <a:buAutoNum type="arabicPeriod"/>
            </a:pPr>
            <a:r>
              <a:rPr lang="en-US" sz="800" dirty="0">
                <a:solidFill>
                  <a:schemeClr val="accent6"/>
                </a:solidFill>
              </a:rPr>
              <a:t>https://</a:t>
            </a:r>
            <a:r>
              <a:rPr lang="en-US" sz="800" dirty="0" err="1">
                <a:solidFill>
                  <a:schemeClr val="accent6"/>
                </a:solidFill>
              </a:rPr>
              <a:t>www.propublica.org</a:t>
            </a:r>
            <a:r>
              <a:rPr lang="en-US" sz="800" dirty="0">
                <a:solidFill>
                  <a:schemeClr val="accent6"/>
                </a:solidFill>
              </a:rPr>
              <a:t>/article/the-students-left-behind-by-remote-learning</a:t>
            </a:r>
          </a:p>
          <a:p>
            <a:pPr marL="342900" indent="-342900">
              <a:buAutoNum type="arabicPeriod"/>
            </a:pPr>
            <a:r>
              <a:rPr lang="en-US" sz="800" dirty="0">
                <a:solidFill>
                  <a:schemeClr val="accent6"/>
                </a:solidFill>
              </a:rPr>
              <a:t>https://</a:t>
            </a:r>
            <a:r>
              <a:rPr lang="en-US" sz="800" dirty="0" err="1">
                <a:solidFill>
                  <a:schemeClr val="accent6"/>
                </a:solidFill>
              </a:rPr>
              <a:t>ies.ed.gov</a:t>
            </a:r>
            <a:r>
              <a:rPr lang="en-US" sz="800" dirty="0">
                <a:solidFill>
                  <a:schemeClr val="accent6"/>
                </a:solidFill>
              </a:rPr>
              <a:t>/director/remarks/10-26-2020.asp?utm_source=</a:t>
            </a:r>
            <a:r>
              <a:rPr lang="en-US" sz="800" dirty="0" err="1">
                <a:solidFill>
                  <a:schemeClr val="accent6"/>
                </a:solidFill>
              </a:rPr>
              <a:t>newsletter&amp;utm_medium</a:t>
            </a:r>
            <a:r>
              <a:rPr lang="en-US" sz="800" dirty="0">
                <a:solidFill>
                  <a:schemeClr val="accent6"/>
                </a:solidFill>
              </a:rPr>
              <a:t>=</a:t>
            </a:r>
            <a:r>
              <a:rPr lang="en-US" sz="800" dirty="0" err="1">
                <a:solidFill>
                  <a:schemeClr val="accent6"/>
                </a:solidFill>
              </a:rPr>
              <a:t>email&amp;utm_campaign</a:t>
            </a:r>
            <a:r>
              <a:rPr lang="en-US" sz="800" dirty="0">
                <a:solidFill>
                  <a:schemeClr val="accent6"/>
                </a:solidFill>
              </a:rPr>
              <a:t>=</a:t>
            </a:r>
            <a:r>
              <a:rPr lang="en-US" sz="800" dirty="0" err="1">
                <a:solidFill>
                  <a:schemeClr val="accent6"/>
                </a:solidFill>
              </a:rPr>
              <a:t>cb_bureau_national</a:t>
            </a:r>
            <a:endParaRPr lang="en-US" sz="800" dirty="0">
              <a:solidFill>
                <a:schemeClr val="accent6"/>
              </a:solidFill>
            </a:endParaRPr>
          </a:p>
          <a:p>
            <a:pPr marL="342900" indent="-342900">
              <a:buAutoNum type="arabicPeriod"/>
            </a:pPr>
            <a:r>
              <a:rPr lang="en-US" sz="800" dirty="0">
                <a:solidFill>
                  <a:schemeClr val="accent6"/>
                </a:solidFill>
              </a:rPr>
              <a:t>https://</a:t>
            </a:r>
            <a:r>
              <a:rPr lang="en-US" sz="800" dirty="0" err="1">
                <a:solidFill>
                  <a:schemeClr val="accent6"/>
                </a:solidFill>
              </a:rPr>
              <a:t>www.propublica.org</a:t>
            </a:r>
            <a:r>
              <a:rPr lang="en-US" sz="800" dirty="0">
                <a:solidFill>
                  <a:schemeClr val="accent6"/>
                </a:solidFill>
              </a:rPr>
              <a:t>/article/the-students-left-behind-by-remote-learning</a:t>
            </a:r>
          </a:p>
        </p:txBody>
      </p:sp>
      <p:sp>
        <p:nvSpPr>
          <p:cNvPr id="5" name="TextBox 4">
            <a:extLst>
              <a:ext uri="{FF2B5EF4-FFF2-40B4-BE49-F238E27FC236}">
                <a16:creationId xmlns:a16="http://schemas.microsoft.com/office/drawing/2014/main" id="{57E4AC7B-2807-AC4A-AC41-D735E482D010}"/>
              </a:ext>
            </a:extLst>
          </p:cNvPr>
          <p:cNvSpPr txBox="1"/>
          <p:nvPr/>
        </p:nvSpPr>
        <p:spPr>
          <a:xfrm>
            <a:off x="4154296" y="4177969"/>
            <a:ext cx="3813791" cy="1938992"/>
          </a:xfrm>
          <a:prstGeom prst="rect">
            <a:avLst/>
          </a:prstGeom>
          <a:noFill/>
        </p:spPr>
        <p:txBody>
          <a:bodyPr wrap="square" rtlCol="0">
            <a:spAutoFit/>
          </a:bodyPr>
          <a:lstStyle/>
          <a:p>
            <a:r>
              <a:rPr lang="en-US" sz="2000" dirty="0"/>
              <a:t>IES launches: </a:t>
            </a:r>
            <a:r>
              <a:rPr lang="en-US" sz="2000" b="1" dirty="0"/>
              <a:t>Operation Reverse the Loss.  </a:t>
            </a:r>
            <a:r>
              <a:rPr lang="en-US" sz="2000" dirty="0"/>
              <a:t>Effort intended to uncover interventions interventions that can reverse ongoing and catastrophic learning losses</a:t>
            </a:r>
            <a:r>
              <a:rPr lang="en-US" sz="1400" baseline="30000" dirty="0"/>
              <a:t>4</a:t>
            </a:r>
          </a:p>
        </p:txBody>
      </p:sp>
      <p:pic>
        <p:nvPicPr>
          <p:cNvPr id="15" name="Picture 14">
            <a:extLst>
              <a:ext uri="{FF2B5EF4-FFF2-40B4-BE49-F238E27FC236}">
                <a16:creationId xmlns:a16="http://schemas.microsoft.com/office/drawing/2014/main" id="{FBDF3CD2-0F9D-6247-9609-062FB2E7A275}"/>
              </a:ext>
            </a:extLst>
          </p:cNvPr>
          <p:cNvPicPr>
            <a:picLocks noChangeAspect="1"/>
          </p:cNvPicPr>
          <p:nvPr/>
        </p:nvPicPr>
        <p:blipFill rotWithShape="1">
          <a:blip r:embed="rId4">
            <a:extLst>
              <a:ext uri="{28A0092B-C50C-407E-A947-70E740481C1C}">
                <a14:useLocalDpi xmlns:a14="http://schemas.microsoft.com/office/drawing/2010/main" val="0"/>
              </a:ext>
            </a:extLst>
          </a:blip>
          <a:srcRect l="12093" r="9214"/>
          <a:stretch/>
        </p:blipFill>
        <p:spPr>
          <a:xfrm>
            <a:off x="4047038" y="1304498"/>
            <a:ext cx="3549962" cy="2462827"/>
          </a:xfrm>
          <a:prstGeom prst="rect">
            <a:avLst/>
          </a:prstGeom>
        </p:spPr>
      </p:pic>
      <p:sp>
        <p:nvSpPr>
          <p:cNvPr id="11" name="Rectangle 10">
            <a:extLst>
              <a:ext uri="{FF2B5EF4-FFF2-40B4-BE49-F238E27FC236}">
                <a16:creationId xmlns:a16="http://schemas.microsoft.com/office/drawing/2014/main" id="{4DD4D491-6D2B-474F-965D-799BB55E5860}"/>
              </a:ext>
            </a:extLst>
          </p:cNvPr>
          <p:cNvSpPr/>
          <p:nvPr/>
        </p:nvSpPr>
        <p:spPr>
          <a:xfrm>
            <a:off x="4191000" y="2428823"/>
            <a:ext cx="3281397" cy="1154162"/>
          </a:xfrm>
          <a:prstGeom prst="rect">
            <a:avLst/>
          </a:prstGeom>
        </p:spPr>
        <p:txBody>
          <a:bodyPr wrap="square">
            <a:spAutoFit/>
          </a:bodyPr>
          <a:lstStyle/>
          <a:p>
            <a:r>
              <a:rPr lang="en-US" sz="2300" dirty="0">
                <a:solidFill>
                  <a:schemeClr val="accent6"/>
                </a:solidFill>
                <a:latin typeface="American Typewriter" panose="02090604020004020304" pitchFamily="18" charset="77"/>
              </a:rPr>
              <a:t>Boston estimates as many as 1 in 5 may be “virtual dropouts”</a:t>
            </a:r>
            <a:r>
              <a:rPr lang="en-US" sz="1400" baseline="30000" dirty="0">
                <a:solidFill>
                  <a:schemeClr val="accent6"/>
                </a:solidFill>
                <a:latin typeface="American Typewriter" panose="02090604020004020304" pitchFamily="18" charset="77"/>
              </a:rPr>
              <a:t>2</a:t>
            </a:r>
          </a:p>
        </p:txBody>
      </p:sp>
      <p:pic>
        <p:nvPicPr>
          <p:cNvPr id="19" name="Picture 18">
            <a:extLst>
              <a:ext uri="{FF2B5EF4-FFF2-40B4-BE49-F238E27FC236}">
                <a16:creationId xmlns:a16="http://schemas.microsoft.com/office/drawing/2014/main" id="{277778CF-CB7A-8A49-ADDA-611DB165D212}"/>
              </a:ext>
            </a:extLst>
          </p:cNvPr>
          <p:cNvPicPr>
            <a:picLocks noChangeAspect="1"/>
          </p:cNvPicPr>
          <p:nvPr/>
        </p:nvPicPr>
        <p:blipFill rotWithShape="1">
          <a:blip r:embed="rId4">
            <a:extLst>
              <a:ext uri="{28A0092B-C50C-407E-A947-70E740481C1C}">
                <a14:useLocalDpi xmlns:a14="http://schemas.microsoft.com/office/drawing/2010/main" val="0"/>
              </a:ext>
            </a:extLst>
          </a:blip>
          <a:srcRect l="14045" r="13037"/>
          <a:stretch/>
        </p:blipFill>
        <p:spPr>
          <a:xfrm>
            <a:off x="139999" y="3295344"/>
            <a:ext cx="3289417" cy="2462827"/>
          </a:xfrm>
          <a:prstGeom prst="rect">
            <a:avLst/>
          </a:prstGeom>
        </p:spPr>
      </p:pic>
      <p:sp>
        <p:nvSpPr>
          <p:cNvPr id="13" name="Rectangle 12">
            <a:extLst>
              <a:ext uri="{FF2B5EF4-FFF2-40B4-BE49-F238E27FC236}">
                <a16:creationId xmlns:a16="http://schemas.microsoft.com/office/drawing/2014/main" id="{BC398081-139C-7245-B367-87B9173EA0B1}"/>
              </a:ext>
            </a:extLst>
          </p:cNvPr>
          <p:cNvSpPr/>
          <p:nvPr/>
        </p:nvSpPr>
        <p:spPr>
          <a:xfrm>
            <a:off x="197302" y="4331126"/>
            <a:ext cx="3289416" cy="1200329"/>
          </a:xfrm>
          <a:prstGeom prst="rect">
            <a:avLst/>
          </a:prstGeom>
        </p:spPr>
        <p:txBody>
          <a:bodyPr wrap="square">
            <a:spAutoFit/>
          </a:bodyPr>
          <a:lstStyle/>
          <a:p>
            <a:r>
              <a:rPr lang="en-US" sz="2400" dirty="0">
                <a:solidFill>
                  <a:schemeClr val="accent6"/>
                </a:solidFill>
                <a:latin typeface="American Typewriter" panose="02090604020004020304" pitchFamily="18" charset="77"/>
              </a:rPr>
              <a:t>In Baltimore, just 65% of students are regularly logging on</a:t>
            </a:r>
            <a:r>
              <a:rPr lang="en-US" sz="1400" baseline="30000" dirty="0">
                <a:solidFill>
                  <a:schemeClr val="accent6"/>
                </a:solidFill>
                <a:latin typeface="American Typewriter" panose="02090604020004020304" pitchFamily="18" charset="77"/>
              </a:rPr>
              <a:t>3</a:t>
            </a:r>
          </a:p>
        </p:txBody>
      </p:sp>
      <p:pic>
        <p:nvPicPr>
          <p:cNvPr id="12" name="Picture 11">
            <a:extLst>
              <a:ext uri="{FF2B5EF4-FFF2-40B4-BE49-F238E27FC236}">
                <a16:creationId xmlns:a16="http://schemas.microsoft.com/office/drawing/2014/main" id="{FDC3D98C-60F6-DB47-BC20-A82126E24701}"/>
              </a:ext>
            </a:extLst>
          </p:cNvPr>
          <p:cNvPicPr>
            <a:picLocks noChangeAspect="1"/>
          </p:cNvPicPr>
          <p:nvPr/>
        </p:nvPicPr>
        <p:blipFill rotWithShape="1">
          <a:blip r:embed="rId4">
            <a:extLst>
              <a:ext uri="{28A0092B-C50C-407E-A947-70E740481C1C}">
                <a14:useLocalDpi xmlns:a14="http://schemas.microsoft.com/office/drawing/2010/main" val="0"/>
              </a:ext>
            </a:extLst>
          </a:blip>
          <a:srcRect l="9991" r="6279"/>
          <a:stretch/>
        </p:blipFill>
        <p:spPr>
          <a:xfrm>
            <a:off x="7856350" y="822234"/>
            <a:ext cx="3716833" cy="2423441"/>
          </a:xfrm>
          <a:prstGeom prst="rect">
            <a:avLst/>
          </a:prstGeom>
        </p:spPr>
      </p:pic>
      <p:sp>
        <p:nvSpPr>
          <p:cNvPr id="9" name="Rectangle 8">
            <a:extLst>
              <a:ext uri="{FF2B5EF4-FFF2-40B4-BE49-F238E27FC236}">
                <a16:creationId xmlns:a16="http://schemas.microsoft.com/office/drawing/2014/main" id="{7C623E7B-E14B-1F4D-BCEC-A7FA67867D83}"/>
              </a:ext>
            </a:extLst>
          </p:cNvPr>
          <p:cNvSpPr/>
          <p:nvPr/>
        </p:nvSpPr>
        <p:spPr>
          <a:xfrm>
            <a:off x="8325951" y="1889034"/>
            <a:ext cx="2776191" cy="1200329"/>
          </a:xfrm>
          <a:prstGeom prst="rect">
            <a:avLst/>
          </a:prstGeom>
        </p:spPr>
        <p:txBody>
          <a:bodyPr wrap="square">
            <a:spAutoFit/>
          </a:bodyPr>
          <a:lstStyle/>
          <a:p>
            <a:r>
              <a:rPr lang="en-US" sz="2400" dirty="0">
                <a:solidFill>
                  <a:schemeClr val="accent6"/>
                </a:solidFill>
                <a:latin typeface="American Typewriter" panose="02090604020004020304" pitchFamily="18" charset="77"/>
                <a:cs typeface="Times New Roman" panose="02020603050405020304" pitchFamily="18" charset="0"/>
              </a:rPr>
              <a:t>1 to 3 million US students missing from school</a:t>
            </a:r>
            <a:r>
              <a:rPr lang="en-US" sz="1400" baseline="30000" dirty="0">
                <a:solidFill>
                  <a:schemeClr val="accent6"/>
                </a:solidFill>
                <a:latin typeface="American Typewriter" panose="02090604020004020304" pitchFamily="18" charset="77"/>
                <a:cs typeface="Times New Roman" panose="02020603050405020304" pitchFamily="18" charset="0"/>
              </a:rPr>
              <a:t>1</a:t>
            </a:r>
          </a:p>
        </p:txBody>
      </p:sp>
    </p:spTree>
    <p:extLst>
      <p:ext uri="{BB962C8B-B14F-4D97-AF65-F5344CB8AC3E}">
        <p14:creationId xmlns:p14="http://schemas.microsoft.com/office/powerpoint/2010/main" val="26874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5" grpId="0"/>
      <p:bldP spid="11"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2878EB-C8C3-004E-9DE3-52030BC90452}"/>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4" name="Content Placeholder 3">
            <a:extLst>
              <a:ext uri="{FF2B5EF4-FFF2-40B4-BE49-F238E27FC236}">
                <a16:creationId xmlns:a16="http://schemas.microsoft.com/office/drawing/2014/main" id="{4D7AAB30-1F52-FF40-B01D-95036E82E1F7}"/>
              </a:ext>
            </a:extLst>
          </p:cNvPr>
          <p:cNvSpPr>
            <a:spLocks noGrp="1"/>
          </p:cNvSpPr>
          <p:nvPr>
            <p:ph sz="quarter" idx="14"/>
          </p:nvPr>
        </p:nvSpPr>
        <p:spPr/>
        <p:txBody>
          <a:bodyPr/>
          <a:lstStyle/>
          <a:p>
            <a:endParaRPr lang="en-US"/>
          </a:p>
        </p:txBody>
      </p:sp>
      <p:sp>
        <p:nvSpPr>
          <p:cNvPr id="5" name="Content Placeholder 4">
            <a:extLst>
              <a:ext uri="{FF2B5EF4-FFF2-40B4-BE49-F238E27FC236}">
                <a16:creationId xmlns:a16="http://schemas.microsoft.com/office/drawing/2014/main" id="{BC2C2358-58E8-D249-8A7B-C8D1845E3074}"/>
              </a:ext>
            </a:extLst>
          </p:cNvPr>
          <p:cNvSpPr>
            <a:spLocks noGrp="1"/>
          </p:cNvSpPr>
          <p:nvPr>
            <p:ph sz="quarter" idx="15"/>
          </p:nvPr>
        </p:nvSpPr>
        <p:spPr/>
        <p:txBody>
          <a:bodyPr/>
          <a:lstStyle/>
          <a:p>
            <a:endParaRPr lang="en-US"/>
          </a:p>
        </p:txBody>
      </p:sp>
      <p:pic>
        <p:nvPicPr>
          <p:cNvPr id="6" name="Google Shape;93;p14">
            <a:extLst>
              <a:ext uri="{FF2B5EF4-FFF2-40B4-BE49-F238E27FC236}">
                <a16:creationId xmlns:a16="http://schemas.microsoft.com/office/drawing/2014/main" id="{BBF70F3E-5A75-2D44-A00B-0F7DCB290C55}"/>
              </a:ext>
            </a:extLst>
          </p:cNvPr>
          <p:cNvPicPr preferRelativeResize="0"/>
          <p:nvPr/>
        </p:nvPicPr>
        <p:blipFill>
          <a:blip r:embed="rId2">
            <a:alphaModFix/>
          </a:blip>
          <a:stretch>
            <a:fillRect/>
          </a:stretch>
        </p:blipFill>
        <p:spPr>
          <a:xfrm>
            <a:off x="503839" y="2142552"/>
            <a:ext cx="4551317" cy="3384216"/>
          </a:xfrm>
          <a:prstGeom prst="rect">
            <a:avLst/>
          </a:prstGeom>
          <a:noFill/>
          <a:ln>
            <a:noFill/>
          </a:ln>
        </p:spPr>
      </p:pic>
      <p:pic>
        <p:nvPicPr>
          <p:cNvPr id="7" name="Picture 6">
            <a:extLst>
              <a:ext uri="{FF2B5EF4-FFF2-40B4-BE49-F238E27FC236}">
                <a16:creationId xmlns:a16="http://schemas.microsoft.com/office/drawing/2014/main" id="{780986E3-6F53-934B-9489-69284B997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8" y="153198"/>
            <a:ext cx="5891379" cy="4842228"/>
          </a:xfrm>
          <a:prstGeom prst="rect">
            <a:avLst/>
          </a:prstGeom>
        </p:spPr>
      </p:pic>
      <p:sp>
        <p:nvSpPr>
          <p:cNvPr id="8" name="TextBox 7">
            <a:extLst>
              <a:ext uri="{FF2B5EF4-FFF2-40B4-BE49-F238E27FC236}">
                <a16:creationId xmlns:a16="http://schemas.microsoft.com/office/drawing/2014/main" id="{D41A9AFA-E293-9546-9349-1AC1B4DAF475}"/>
              </a:ext>
            </a:extLst>
          </p:cNvPr>
          <p:cNvSpPr txBox="1"/>
          <p:nvPr/>
        </p:nvSpPr>
        <p:spPr>
          <a:xfrm>
            <a:off x="5136929" y="5561077"/>
            <a:ext cx="7055071" cy="1200329"/>
          </a:xfrm>
          <a:prstGeom prst="rect">
            <a:avLst/>
          </a:prstGeom>
          <a:solidFill>
            <a:schemeClr val="bg1"/>
          </a:solidFill>
          <a:ln>
            <a:solidFill>
              <a:srgbClr val="FF0000"/>
            </a:solidFill>
          </a:ln>
        </p:spPr>
        <p:txBody>
          <a:bodyPr wrap="square" rtlCol="0">
            <a:spAutoFit/>
          </a:bodyPr>
          <a:lstStyle/>
          <a:p>
            <a:pPr algn="ctr"/>
            <a:r>
              <a:rPr lang="en-US" sz="2400" b="1" dirty="0">
                <a:solidFill>
                  <a:srgbClr val="FF0000"/>
                </a:solidFill>
              </a:rPr>
              <a:t>Thoughts/comments? </a:t>
            </a:r>
          </a:p>
          <a:p>
            <a:pPr algn="ctr"/>
            <a:r>
              <a:rPr lang="en-US" sz="2400" dirty="0">
                <a:solidFill>
                  <a:srgbClr val="FF0000"/>
                </a:solidFill>
              </a:rPr>
              <a:t>Are </a:t>
            </a:r>
            <a:r>
              <a:rPr lang="en-US" sz="2400" b="1" dirty="0">
                <a:solidFill>
                  <a:srgbClr val="FF0000"/>
                </a:solidFill>
              </a:rPr>
              <a:t>states</a:t>
            </a:r>
            <a:r>
              <a:rPr lang="en-US" sz="2400" dirty="0">
                <a:solidFill>
                  <a:srgbClr val="FF0000"/>
                </a:solidFill>
              </a:rPr>
              <a:t> thinking ahead about how their funding formulas will meet this moment?  </a:t>
            </a:r>
            <a:endParaRPr lang="en-US" sz="2400" b="1" dirty="0">
              <a:solidFill>
                <a:srgbClr val="FF0000"/>
              </a:solidFill>
            </a:endParaRPr>
          </a:p>
        </p:txBody>
      </p:sp>
      <p:sp>
        <p:nvSpPr>
          <p:cNvPr id="9" name="TextBox 8">
            <a:extLst>
              <a:ext uri="{FF2B5EF4-FFF2-40B4-BE49-F238E27FC236}">
                <a16:creationId xmlns:a16="http://schemas.microsoft.com/office/drawing/2014/main" id="{705BB75C-83BA-3A49-A1C3-26734E53F8BC}"/>
              </a:ext>
            </a:extLst>
          </p:cNvPr>
          <p:cNvSpPr txBox="1"/>
          <p:nvPr/>
        </p:nvSpPr>
        <p:spPr>
          <a:xfrm>
            <a:off x="5561842" y="4039747"/>
            <a:ext cx="6440775" cy="1384995"/>
          </a:xfrm>
          <a:prstGeom prst="rect">
            <a:avLst/>
          </a:prstGeom>
          <a:solidFill>
            <a:schemeClr val="bg1"/>
          </a:solidFill>
        </p:spPr>
        <p:txBody>
          <a:bodyPr wrap="square" rtlCol="0">
            <a:spAutoFit/>
          </a:bodyPr>
          <a:lstStyle/>
          <a:p>
            <a:r>
              <a:rPr lang="en-US" sz="3600" dirty="0">
                <a:solidFill>
                  <a:srgbClr val="FF0000"/>
                </a:solidFill>
              </a:rPr>
              <a:t>K</a:t>
            </a:r>
            <a:r>
              <a:rPr lang="en-US" sz="2400" dirty="0">
                <a:solidFill>
                  <a:srgbClr val="FF0000"/>
                </a:solidFill>
              </a:rPr>
              <a:t>-shape also describes impact on students:</a:t>
            </a:r>
          </a:p>
          <a:p>
            <a:r>
              <a:rPr lang="en-US" sz="2400" dirty="0">
                <a:solidFill>
                  <a:srgbClr val="FF0000"/>
                </a:solidFill>
              </a:rPr>
              <a:t>High-income students recover faster academically</a:t>
            </a:r>
          </a:p>
          <a:p>
            <a:r>
              <a:rPr lang="en-US" sz="2400" dirty="0">
                <a:solidFill>
                  <a:srgbClr val="FF0000"/>
                </a:solidFill>
              </a:rPr>
              <a:t>Lower-income students fall further behind</a:t>
            </a:r>
          </a:p>
        </p:txBody>
      </p:sp>
      <p:sp>
        <p:nvSpPr>
          <p:cNvPr id="10" name="TextBox 9">
            <a:extLst>
              <a:ext uri="{FF2B5EF4-FFF2-40B4-BE49-F238E27FC236}">
                <a16:creationId xmlns:a16="http://schemas.microsoft.com/office/drawing/2014/main" id="{D169AABE-6958-944F-8F31-FDC0E9DD3BE9}"/>
              </a:ext>
            </a:extLst>
          </p:cNvPr>
          <p:cNvSpPr txBox="1"/>
          <p:nvPr/>
        </p:nvSpPr>
        <p:spPr>
          <a:xfrm>
            <a:off x="0" y="5526769"/>
            <a:ext cx="1990018" cy="276999"/>
          </a:xfrm>
          <a:prstGeom prst="rect">
            <a:avLst/>
          </a:prstGeom>
          <a:noFill/>
        </p:spPr>
        <p:txBody>
          <a:bodyPr wrap="square" rtlCol="0">
            <a:spAutoFit/>
          </a:bodyPr>
          <a:lstStyle/>
          <a:p>
            <a:r>
              <a:rPr lang="en-US" sz="1200" dirty="0">
                <a:cs typeface="Arial" panose="020B0604020202020204" pitchFamily="34" charset="0"/>
              </a:rPr>
              <a:t>Source: Whiteboard Advisors</a:t>
            </a:r>
          </a:p>
        </p:txBody>
      </p:sp>
      <p:sp>
        <p:nvSpPr>
          <p:cNvPr id="11" name="Google Shape;90;p14">
            <a:extLst>
              <a:ext uri="{FF2B5EF4-FFF2-40B4-BE49-F238E27FC236}">
                <a16:creationId xmlns:a16="http://schemas.microsoft.com/office/drawing/2014/main" id="{5078850D-3B27-3B4D-8C9C-35ECF6D66078}"/>
              </a:ext>
            </a:extLst>
          </p:cNvPr>
          <p:cNvSpPr txBox="1">
            <a:spLocks/>
          </p:cNvSpPr>
          <p:nvPr/>
        </p:nvSpPr>
        <p:spPr>
          <a:xfrm>
            <a:off x="0" y="994980"/>
            <a:ext cx="6074796" cy="1130776"/>
          </a:xfrm>
          <a:prstGeom prst="rect">
            <a:avLst/>
          </a:prstGeom>
          <a:solidFill>
            <a:schemeClr val="bg1"/>
          </a:solidFill>
        </p:spPr>
        <p:txBody>
          <a:bodyPr spcFirstLastPara="1" vert="horz" wrap="square" lIns="121900" tIns="121900" rIns="121900" bIns="121900" rtlCol="0" anchor="t" anchorCtr="0">
            <a:noAutofit/>
          </a:bodyPr>
          <a:lstStyle>
            <a:lvl1pPr marL="0" marR="0" lvl="0" indent="0" algn="l" defTabSz="914400" rtl="0" eaLnBrk="1" latinLnBrk="0" hangingPunct="1">
              <a:lnSpc>
                <a:spcPct val="115000"/>
              </a:lnSpc>
              <a:spcBef>
                <a:spcPts val="0"/>
              </a:spcBef>
              <a:spcAft>
                <a:spcPts val="0"/>
              </a:spcAft>
              <a:buNone/>
              <a:defRPr sz="1200" kern="1200">
                <a:solidFill>
                  <a:srgbClr val="505A5A"/>
                </a:solidFill>
                <a:latin typeface="Montserrat Light"/>
                <a:ea typeface="Montserrat Light"/>
                <a:cs typeface="Montserrat Light"/>
                <a:sym typeface="Montserrat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a:lnSpc>
                <a:spcPts val="1800"/>
              </a:lnSpc>
            </a:pPr>
            <a:r>
              <a:rPr lang="en-US" sz="1700" dirty="0">
                <a:solidFill>
                  <a:schemeClr val="tx1"/>
                </a:solidFill>
              </a:rPr>
              <a:t>Economist Peter Atwater’s K-shaped economic recovery illustrates two diverging trends. Those with means experience a quicker </a:t>
            </a:r>
            <a:r>
              <a:rPr lang="en-US" sz="1700" dirty="0" err="1">
                <a:solidFill>
                  <a:schemeClr val="tx1"/>
                </a:solidFill>
              </a:rPr>
              <a:t>bounceback</a:t>
            </a:r>
            <a:r>
              <a:rPr lang="en-US" sz="1700" dirty="0">
                <a:solidFill>
                  <a:schemeClr val="tx1"/>
                </a:solidFill>
              </a:rPr>
              <a:t>. Others face a slower, more difficult recovery … </a:t>
            </a:r>
            <a:r>
              <a:rPr lang="en-US" sz="1700" dirty="0">
                <a:solidFill>
                  <a:schemeClr val="dk1"/>
                </a:solidFill>
              </a:rPr>
              <a:t>jobs that skew female and minority—are being hit the hardest.</a:t>
            </a:r>
            <a:br>
              <a:rPr lang="en-US" sz="1800" dirty="0">
                <a:solidFill>
                  <a:schemeClr val="dk1"/>
                </a:solidFill>
              </a:rPr>
            </a:br>
            <a:endParaRPr lang="en-US" sz="1800" dirty="0">
              <a:solidFill>
                <a:schemeClr val="tx1"/>
              </a:solidFill>
            </a:endParaRPr>
          </a:p>
          <a:p>
            <a:pPr>
              <a:lnSpc>
                <a:spcPct val="100000"/>
              </a:lnSpc>
            </a:pPr>
            <a:endParaRPr lang="en-US" sz="1800" dirty="0">
              <a:solidFill>
                <a:schemeClr val="tx1"/>
              </a:solidFill>
            </a:endParaRPr>
          </a:p>
        </p:txBody>
      </p:sp>
      <p:sp>
        <p:nvSpPr>
          <p:cNvPr id="12" name="Google Shape;90;p14">
            <a:extLst>
              <a:ext uri="{FF2B5EF4-FFF2-40B4-BE49-F238E27FC236}">
                <a16:creationId xmlns:a16="http://schemas.microsoft.com/office/drawing/2014/main" id="{3DDE281A-4D01-764D-A155-37314BF18D25}"/>
              </a:ext>
            </a:extLst>
          </p:cNvPr>
          <p:cNvSpPr txBox="1">
            <a:spLocks/>
          </p:cNvSpPr>
          <p:nvPr/>
        </p:nvSpPr>
        <p:spPr>
          <a:xfrm>
            <a:off x="66895" y="-50291"/>
            <a:ext cx="5070034" cy="1130776"/>
          </a:xfrm>
          <a:prstGeom prst="rect">
            <a:avLst/>
          </a:prstGeom>
          <a:solidFill>
            <a:schemeClr val="bg1"/>
          </a:solidFill>
        </p:spPr>
        <p:txBody>
          <a:bodyPr spcFirstLastPara="1" vert="horz" wrap="square" lIns="121900" tIns="121900" rIns="121900" bIns="121900" rtlCol="0" anchor="t" anchorCtr="0">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sz="6000" kern="0" dirty="0">
                <a:solidFill>
                  <a:schemeClr val="tx1"/>
                </a:solidFill>
              </a:rPr>
              <a:t>K</a:t>
            </a:r>
            <a:r>
              <a:rPr lang="en-US" sz="3600" kern="0" dirty="0">
                <a:solidFill>
                  <a:schemeClr val="tx1"/>
                </a:solidFill>
              </a:rPr>
              <a:t>-</a:t>
            </a:r>
            <a:r>
              <a:rPr lang="en-US" kern="0" dirty="0">
                <a:solidFill>
                  <a:schemeClr val="tx1"/>
                </a:solidFill>
              </a:rPr>
              <a:t>Shaped Recovery?  </a:t>
            </a:r>
            <a:br>
              <a:rPr lang="en-US" sz="3600" kern="0" dirty="0">
                <a:solidFill>
                  <a:schemeClr val="tx1"/>
                </a:solidFill>
              </a:rPr>
            </a:br>
            <a:endParaRPr lang="en-US" sz="2400" kern="0" dirty="0">
              <a:solidFill>
                <a:schemeClr val="tx1"/>
              </a:solidFill>
            </a:endParaRPr>
          </a:p>
        </p:txBody>
      </p:sp>
    </p:spTree>
    <p:extLst>
      <p:ext uri="{BB962C8B-B14F-4D97-AF65-F5344CB8AC3E}">
        <p14:creationId xmlns:p14="http://schemas.microsoft.com/office/powerpoint/2010/main" val="10272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22681</TotalTime>
  <Words>1394</Words>
  <Application>Microsoft Macintosh PowerPoint</Application>
  <PresentationFormat>Widescreen</PresentationFormat>
  <Paragraphs>186</Paragraphs>
  <Slides>16</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.Lucida Grande UI Regular</vt:lpstr>
      <vt:lpstr>.PingFang SC Regular</vt:lpstr>
      <vt:lpstr>American Typewriter</vt:lpstr>
      <vt:lpstr>Apple Symbols</vt:lpstr>
      <vt:lpstr>Arial</vt:lpstr>
      <vt:lpstr>Calibri</vt:lpstr>
      <vt:lpstr>Cambria</vt:lpstr>
      <vt:lpstr>Cambria Math</vt:lpstr>
      <vt:lpstr>Montserrat Light</vt:lpstr>
      <vt:lpstr>System Font Regular</vt:lpstr>
      <vt:lpstr>Wingdings</vt:lpstr>
      <vt:lpstr>Office Theme</vt:lpstr>
      <vt:lpstr>Financial Impacts of a Pandemic</vt:lpstr>
      <vt:lpstr>Agenda</vt:lpstr>
      <vt:lpstr>PowerPoint Presentation</vt:lpstr>
      <vt:lpstr>PowerPoint Presentation</vt:lpstr>
      <vt:lpstr>PowerPoint Presentation</vt:lpstr>
      <vt:lpstr>State funding policies regarding enrollment are getting a lot of attention and are in flux</vt:lpstr>
      <vt:lpstr>Some considerations: </vt:lpstr>
      <vt:lpstr>Enrollment is down but attendance may be even worse</vt:lpstr>
      <vt:lpstr>PowerPoint Presentation</vt:lpstr>
      <vt:lpstr>PowerPoint Presentation</vt:lpstr>
      <vt:lpstr>Teacher shortages? Broad warnings of mass teacher exits have not materialized</vt:lpstr>
      <vt:lpstr>POLLS: Your thoughts on hurried ed finance decisions:</vt:lpstr>
      <vt:lpstr>PowerPoint Presentation</vt:lpstr>
      <vt:lpstr>PowerPoint Presentation</vt:lpstr>
      <vt:lpstr>Next FiDWiG Meeting: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Hannah Jarmolowski</cp:lastModifiedBy>
  <cp:revision>230</cp:revision>
  <dcterms:created xsi:type="dcterms:W3CDTF">2019-10-16T21:49:11Z</dcterms:created>
  <dcterms:modified xsi:type="dcterms:W3CDTF">2020-11-06T21:44:55Z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2019-10-16T00:00:00Z</vt:filetime>
  </property>
  <property fmtid="{D5CDD505-2E9C-101B-9397-08002B2CF9AE}" pid="3" name="Creator">
    <vt:lpwstr>Adobe InDesign 14.0 (Macintosh)</vt:lpwstr>
  </property>
  <property fmtid="{D5CDD505-2E9C-101B-9397-08002B2CF9AE}" pid="4" name="LastSaved">
    <vt:filetime>2019-10-16T00:00:00Z</vt:filetime>
  </property>
</Properties>
</file>