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82" r:id="rId2"/>
    <p:sldId id="308" r:id="rId3"/>
    <p:sldId id="271" r:id="rId4"/>
    <p:sldId id="998" r:id="rId5"/>
    <p:sldId id="322" r:id="rId6"/>
    <p:sldId id="999" r:id="rId7"/>
    <p:sldId id="330" r:id="rId8"/>
    <p:sldId id="324" r:id="rId9"/>
    <p:sldId id="1059" r:id="rId10"/>
    <p:sldId id="305" r:id="rId11"/>
    <p:sldId id="318" r:id="rId12"/>
    <p:sldId id="1061" r:id="rId13"/>
    <p:sldId id="1060" r:id="rId14"/>
    <p:sldId id="275" r:id="rId15"/>
    <p:sldId id="1063" r:id="rId16"/>
    <p:sldId id="290" r:id="rId17"/>
    <p:sldId id="291" r:id="rId18"/>
    <p:sldId id="269"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EA4"/>
    <a:srgbClr val="328612"/>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0"/>
    <p:restoredTop sz="74407"/>
  </p:normalViewPr>
  <p:slideViewPr>
    <p:cSldViewPr>
      <p:cViewPr varScale="1">
        <p:scale>
          <a:sx n="85" d="100"/>
          <a:sy n="85" d="100"/>
        </p:scale>
        <p:origin x="960" y="168"/>
      </p:cViewPr>
      <p:guideLst>
        <p:guide orient="horz" pos="2880"/>
        <p:guide pos="576"/>
      </p:guideLst>
    </p:cSldViewPr>
  </p:slideViewPr>
  <p:notesTextViewPr>
    <p:cViewPr>
      <p:scale>
        <a:sx n="85" d="100"/>
        <a:sy n="85" d="100"/>
      </p:scale>
      <p:origin x="0" y="0"/>
    </p:cViewPr>
  </p:notesTextViewPr>
  <p:notesViewPr>
    <p:cSldViewPr showGuides="1">
      <p:cViewPr varScale="1">
        <p:scale>
          <a:sx n="156" d="100"/>
          <a:sy n="156" d="100"/>
        </p:scale>
        <p:origin x="1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hannahjarmolowski/Desktop/East%20Baton%20Rouge%20Parish%20FY%2019%20Array%20for%20FiDWiG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40141076115502E-2"/>
          <c:y val="3.2618547681539801E-2"/>
          <c:w val="0.95010785761154903"/>
          <c:h val="0.84733522892971702"/>
        </c:manualLayout>
      </c:layout>
      <c:barChart>
        <c:barDir val="col"/>
        <c:grouping val="stacked"/>
        <c:varyColors val="0"/>
        <c:ser>
          <c:idx val="0"/>
          <c:order val="0"/>
          <c:tx>
            <c:strRef>
              <c:f>FIDWIG!$B$1</c:f>
              <c:strCache>
                <c:ptCount val="1"/>
                <c:pt idx="0">
                  <c:v>State and Local PPE</c:v>
                </c:pt>
              </c:strCache>
            </c:strRef>
          </c:tx>
          <c:spPr>
            <a:solidFill>
              <a:schemeClr val="accent1"/>
            </a:solidFill>
            <a:ln>
              <a:noFill/>
            </a:ln>
            <a:effectLst/>
          </c:spPr>
          <c:invertIfNegative val="0"/>
          <c:dLbls>
            <c:delete val="1"/>
          </c:dLbls>
          <c:cat>
            <c:strRef>
              <c:f>FIDWIG!$A$2:$A$53</c:f>
              <c:strCache>
                <c:ptCount val="52"/>
                <c:pt idx="0">
                  <c:v>School 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pt idx="26">
                  <c:v>AA</c:v>
                </c:pt>
                <c:pt idx="27">
                  <c:v>BB</c:v>
                </c:pt>
                <c:pt idx="28">
                  <c:v>CC</c:v>
                </c:pt>
                <c:pt idx="29">
                  <c:v>DD</c:v>
                </c:pt>
                <c:pt idx="30">
                  <c:v>EE</c:v>
                </c:pt>
                <c:pt idx="31">
                  <c:v>FF</c:v>
                </c:pt>
                <c:pt idx="32">
                  <c:v>GG</c:v>
                </c:pt>
                <c:pt idx="33">
                  <c:v>HH</c:v>
                </c:pt>
                <c:pt idx="34">
                  <c:v>II</c:v>
                </c:pt>
                <c:pt idx="35">
                  <c:v>JJ</c:v>
                </c:pt>
                <c:pt idx="36">
                  <c:v>KK</c:v>
                </c:pt>
                <c:pt idx="37">
                  <c:v>LL</c:v>
                </c:pt>
                <c:pt idx="38">
                  <c:v>MM</c:v>
                </c:pt>
                <c:pt idx="39">
                  <c:v>NN</c:v>
                </c:pt>
                <c:pt idx="40">
                  <c:v>OO</c:v>
                </c:pt>
                <c:pt idx="41">
                  <c:v>PP</c:v>
                </c:pt>
                <c:pt idx="42">
                  <c:v>QQ</c:v>
                </c:pt>
                <c:pt idx="43">
                  <c:v>RR</c:v>
                </c:pt>
                <c:pt idx="44">
                  <c:v>SS</c:v>
                </c:pt>
                <c:pt idx="45">
                  <c:v>TT</c:v>
                </c:pt>
                <c:pt idx="46">
                  <c:v>UU</c:v>
                </c:pt>
                <c:pt idx="47">
                  <c:v>VV</c:v>
                </c:pt>
                <c:pt idx="48">
                  <c:v>WW</c:v>
                </c:pt>
                <c:pt idx="49">
                  <c:v>XX</c:v>
                </c:pt>
                <c:pt idx="50">
                  <c:v>YY</c:v>
                </c:pt>
                <c:pt idx="51">
                  <c:v>ZZ</c:v>
                </c:pt>
              </c:strCache>
            </c:strRef>
          </c:cat>
          <c:val>
            <c:numRef>
              <c:f>FIDWIG!$B$2:$B$53</c:f>
              <c:numCache>
                <c:formatCode>"$"#,##0_);[Red]\("$"#,##0\)</c:formatCode>
                <c:ptCount val="52"/>
                <c:pt idx="0">
                  <c:v>9004</c:v>
                </c:pt>
                <c:pt idx="1">
                  <c:v>9523</c:v>
                </c:pt>
                <c:pt idx="2">
                  <c:v>9977</c:v>
                </c:pt>
                <c:pt idx="3">
                  <c:v>10262</c:v>
                </c:pt>
                <c:pt idx="4">
                  <c:v>10370</c:v>
                </c:pt>
                <c:pt idx="5">
                  <c:v>10573</c:v>
                </c:pt>
                <c:pt idx="6">
                  <c:v>10597</c:v>
                </c:pt>
                <c:pt idx="7">
                  <c:v>10619</c:v>
                </c:pt>
                <c:pt idx="8">
                  <c:v>10654</c:v>
                </c:pt>
                <c:pt idx="9">
                  <c:v>10678</c:v>
                </c:pt>
                <c:pt idx="10">
                  <c:v>10796</c:v>
                </c:pt>
                <c:pt idx="11">
                  <c:v>10826</c:v>
                </c:pt>
                <c:pt idx="12">
                  <c:v>10912</c:v>
                </c:pt>
                <c:pt idx="13">
                  <c:v>10928</c:v>
                </c:pt>
                <c:pt idx="14">
                  <c:v>10975</c:v>
                </c:pt>
                <c:pt idx="15">
                  <c:v>11000</c:v>
                </c:pt>
                <c:pt idx="16">
                  <c:v>11255</c:v>
                </c:pt>
                <c:pt idx="17">
                  <c:v>11258</c:v>
                </c:pt>
                <c:pt idx="18">
                  <c:v>11302</c:v>
                </c:pt>
                <c:pt idx="19">
                  <c:v>11395</c:v>
                </c:pt>
                <c:pt idx="20">
                  <c:v>11394</c:v>
                </c:pt>
                <c:pt idx="21">
                  <c:v>11582</c:v>
                </c:pt>
                <c:pt idx="22">
                  <c:v>11705</c:v>
                </c:pt>
                <c:pt idx="23">
                  <c:v>11857</c:v>
                </c:pt>
                <c:pt idx="24">
                  <c:v>11859</c:v>
                </c:pt>
                <c:pt idx="25">
                  <c:v>11922</c:v>
                </c:pt>
                <c:pt idx="26">
                  <c:v>11882</c:v>
                </c:pt>
                <c:pt idx="27">
                  <c:v>11904</c:v>
                </c:pt>
                <c:pt idx="28">
                  <c:v>12054</c:v>
                </c:pt>
                <c:pt idx="29">
                  <c:v>11987</c:v>
                </c:pt>
                <c:pt idx="30">
                  <c:v>12073</c:v>
                </c:pt>
                <c:pt idx="31">
                  <c:v>12134</c:v>
                </c:pt>
                <c:pt idx="32">
                  <c:v>12121</c:v>
                </c:pt>
                <c:pt idx="33">
                  <c:v>12241</c:v>
                </c:pt>
                <c:pt idx="34">
                  <c:v>12496</c:v>
                </c:pt>
                <c:pt idx="35">
                  <c:v>12673</c:v>
                </c:pt>
                <c:pt idx="36">
                  <c:v>12707</c:v>
                </c:pt>
                <c:pt idx="37">
                  <c:v>12708</c:v>
                </c:pt>
                <c:pt idx="38">
                  <c:v>12673</c:v>
                </c:pt>
                <c:pt idx="39">
                  <c:v>12683</c:v>
                </c:pt>
                <c:pt idx="40">
                  <c:v>12917</c:v>
                </c:pt>
                <c:pt idx="41">
                  <c:v>13292</c:v>
                </c:pt>
                <c:pt idx="42">
                  <c:v>13489</c:v>
                </c:pt>
                <c:pt idx="43">
                  <c:v>13758</c:v>
                </c:pt>
                <c:pt idx="44">
                  <c:v>14169</c:v>
                </c:pt>
                <c:pt idx="45">
                  <c:v>14382</c:v>
                </c:pt>
                <c:pt idx="46">
                  <c:v>14424</c:v>
                </c:pt>
                <c:pt idx="47">
                  <c:v>14826</c:v>
                </c:pt>
                <c:pt idx="48">
                  <c:v>15029</c:v>
                </c:pt>
                <c:pt idx="49">
                  <c:v>15029</c:v>
                </c:pt>
                <c:pt idx="50">
                  <c:v>14941</c:v>
                </c:pt>
                <c:pt idx="51">
                  <c:v>17780</c:v>
                </c:pt>
              </c:numCache>
            </c:numRef>
          </c:val>
          <c:extLst>
            <c:ext xmlns:c16="http://schemas.microsoft.com/office/drawing/2014/chart" uri="{C3380CC4-5D6E-409C-BE32-E72D297353CC}">
              <c16:uniqueId val="{00000000-B019-A943-8744-8A1E7CF5CA47}"/>
            </c:ext>
          </c:extLst>
        </c:ser>
        <c:ser>
          <c:idx val="1"/>
          <c:order val="1"/>
          <c:tx>
            <c:strRef>
              <c:f>FIDWIG!$C$1</c:f>
              <c:strCache>
                <c:ptCount val="1"/>
                <c:pt idx="0">
                  <c:v>Federal PPE </c:v>
                </c:pt>
              </c:strCache>
            </c:strRef>
          </c:tx>
          <c:spPr>
            <a:solidFill>
              <a:srgbClr val="FFC000"/>
            </a:solidFill>
            <a:ln>
              <a:noFill/>
            </a:ln>
            <a:effectLst/>
          </c:spPr>
          <c:invertIfNegative val="0"/>
          <c:dLbls>
            <c:delete val="1"/>
          </c:dLbls>
          <c:cat>
            <c:strRef>
              <c:f>FIDWIG!$A$2:$A$53</c:f>
              <c:strCache>
                <c:ptCount val="52"/>
                <c:pt idx="0">
                  <c:v>School 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pt idx="26">
                  <c:v>AA</c:v>
                </c:pt>
                <c:pt idx="27">
                  <c:v>BB</c:v>
                </c:pt>
                <c:pt idx="28">
                  <c:v>CC</c:v>
                </c:pt>
                <c:pt idx="29">
                  <c:v>DD</c:v>
                </c:pt>
                <c:pt idx="30">
                  <c:v>EE</c:v>
                </c:pt>
                <c:pt idx="31">
                  <c:v>FF</c:v>
                </c:pt>
                <c:pt idx="32">
                  <c:v>GG</c:v>
                </c:pt>
                <c:pt idx="33">
                  <c:v>HH</c:v>
                </c:pt>
                <c:pt idx="34">
                  <c:v>II</c:v>
                </c:pt>
                <c:pt idx="35">
                  <c:v>JJ</c:v>
                </c:pt>
                <c:pt idx="36">
                  <c:v>KK</c:v>
                </c:pt>
                <c:pt idx="37">
                  <c:v>LL</c:v>
                </c:pt>
                <c:pt idx="38">
                  <c:v>MM</c:v>
                </c:pt>
                <c:pt idx="39">
                  <c:v>NN</c:v>
                </c:pt>
                <c:pt idx="40">
                  <c:v>OO</c:v>
                </c:pt>
                <c:pt idx="41">
                  <c:v>PP</c:v>
                </c:pt>
                <c:pt idx="42">
                  <c:v>QQ</c:v>
                </c:pt>
                <c:pt idx="43">
                  <c:v>RR</c:v>
                </c:pt>
                <c:pt idx="44">
                  <c:v>SS</c:v>
                </c:pt>
                <c:pt idx="45">
                  <c:v>TT</c:v>
                </c:pt>
                <c:pt idx="46">
                  <c:v>UU</c:v>
                </c:pt>
                <c:pt idx="47">
                  <c:v>VV</c:v>
                </c:pt>
                <c:pt idx="48">
                  <c:v>WW</c:v>
                </c:pt>
                <c:pt idx="49">
                  <c:v>XX</c:v>
                </c:pt>
                <c:pt idx="50">
                  <c:v>YY</c:v>
                </c:pt>
                <c:pt idx="51">
                  <c:v>ZZ</c:v>
                </c:pt>
              </c:strCache>
            </c:strRef>
          </c:cat>
          <c:val>
            <c:numRef>
              <c:f>FIDWIG!$C$2:$C$53</c:f>
              <c:numCache>
                <c:formatCode>"$"#,##0_);[Red]\("$"#,##0\)</c:formatCode>
                <c:ptCount val="52"/>
                <c:pt idx="0">
                  <c:v>1125</c:v>
                </c:pt>
                <c:pt idx="1">
                  <c:v>1033</c:v>
                </c:pt>
                <c:pt idx="2">
                  <c:v>1104</c:v>
                </c:pt>
                <c:pt idx="3">
                  <c:v>1049</c:v>
                </c:pt>
                <c:pt idx="4">
                  <c:v>1034</c:v>
                </c:pt>
                <c:pt idx="5">
                  <c:v>1030</c:v>
                </c:pt>
                <c:pt idx="6">
                  <c:v>1017</c:v>
                </c:pt>
                <c:pt idx="7">
                  <c:v>1037</c:v>
                </c:pt>
                <c:pt idx="8">
                  <c:v>1069</c:v>
                </c:pt>
                <c:pt idx="9">
                  <c:v>1100</c:v>
                </c:pt>
                <c:pt idx="10">
                  <c:v>1076</c:v>
                </c:pt>
                <c:pt idx="11">
                  <c:v>1093</c:v>
                </c:pt>
                <c:pt idx="12">
                  <c:v>1164</c:v>
                </c:pt>
                <c:pt idx="13">
                  <c:v>1160</c:v>
                </c:pt>
                <c:pt idx="14">
                  <c:v>1138</c:v>
                </c:pt>
                <c:pt idx="15">
                  <c:v>1163</c:v>
                </c:pt>
                <c:pt idx="16">
                  <c:v>1097</c:v>
                </c:pt>
                <c:pt idx="17">
                  <c:v>1130</c:v>
                </c:pt>
                <c:pt idx="18">
                  <c:v>1136</c:v>
                </c:pt>
                <c:pt idx="19">
                  <c:v>1075</c:v>
                </c:pt>
                <c:pt idx="20">
                  <c:v>1155</c:v>
                </c:pt>
                <c:pt idx="21">
                  <c:v>1072</c:v>
                </c:pt>
                <c:pt idx="22">
                  <c:v>1016</c:v>
                </c:pt>
                <c:pt idx="23">
                  <c:v>1176</c:v>
                </c:pt>
                <c:pt idx="24">
                  <c:v>1200</c:v>
                </c:pt>
                <c:pt idx="25">
                  <c:v>1141</c:v>
                </c:pt>
                <c:pt idx="26">
                  <c:v>1238</c:v>
                </c:pt>
                <c:pt idx="27">
                  <c:v>1261</c:v>
                </c:pt>
                <c:pt idx="28">
                  <c:v>1166</c:v>
                </c:pt>
                <c:pt idx="29">
                  <c:v>1256</c:v>
                </c:pt>
                <c:pt idx="30">
                  <c:v>1184</c:v>
                </c:pt>
                <c:pt idx="31">
                  <c:v>1228</c:v>
                </c:pt>
                <c:pt idx="32">
                  <c:v>1251</c:v>
                </c:pt>
                <c:pt idx="33">
                  <c:v>1223</c:v>
                </c:pt>
                <c:pt idx="34">
                  <c:v>1190</c:v>
                </c:pt>
                <c:pt idx="35">
                  <c:v>1223</c:v>
                </c:pt>
                <c:pt idx="36">
                  <c:v>1198</c:v>
                </c:pt>
                <c:pt idx="37">
                  <c:v>1230</c:v>
                </c:pt>
                <c:pt idx="38">
                  <c:v>1297</c:v>
                </c:pt>
                <c:pt idx="39">
                  <c:v>1298</c:v>
                </c:pt>
                <c:pt idx="40">
                  <c:v>1224</c:v>
                </c:pt>
                <c:pt idx="41">
                  <c:v>1356</c:v>
                </c:pt>
                <c:pt idx="42">
                  <c:v>1419</c:v>
                </c:pt>
                <c:pt idx="43">
                  <c:v>1409</c:v>
                </c:pt>
                <c:pt idx="44">
                  <c:v>1358</c:v>
                </c:pt>
                <c:pt idx="45">
                  <c:v>1377</c:v>
                </c:pt>
                <c:pt idx="46">
                  <c:v>1345</c:v>
                </c:pt>
                <c:pt idx="47">
                  <c:v>1266</c:v>
                </c:pt>
                <c:pt idx="48">
                  <c:v>1349</c:v>
                </c:pt>
                <c:pt idx="49">
                  <c:v>1349</c:v>
                </c:pt>
                <c:pt idx="50">
                  <c:v>1670</c:v>
                </c:pt>
                <c:pt idx="51">
                  <c:v>1512</c:v>
                </c:pt>
              </c:numCache>
            </c:numRef>
          </c:val>
          <c:extLst>
            <c:ext xmlns:c16="http://schemas.microsoft.com/office/drawing/2014/chart" uri="{C3380CC4-5D6E-409C-BE32-E72D297353CC}">
              <c16:uniqueId val="{00000001-B019-A943-8744-8A1E7CF5CA47}"/>
            </c:ext>
          </c:extLst>
        </c:ser>
        <c:ser>
          <c:idx val="2"/>
          <c:order val="2"/>
          <c:tx>
            <c:strRef>
              <c:f>FIDWIG!$D$1</c:f>
              <c:strCache>
                <c:ptCount val="1"/>
                <c:pt idx="0">
                  <c:v>Total PPE</c:v>
                </c:pt>
              </c:strCache>
            </c:strRef>
          </c:tx>
          <c:spPr>
            <a:noFill/>
            <a:ln>
              <a:noFill/>
            </a:ln>
            <a:effectLst/>
          </c:spPr>
          <c:invertIfNegative val="0"/>
          <c:dLbls>
            <c:dLbl>
              <c:idx val="41"/>
              <c:spPr>
                <a:noFill/>
                <a:ln>
                  <a:noFill/>
                </a:ln>
                <a:effectLst/>
              </c:spPr>
              <c:txPr>
                <a:bodyPr rot="-5400000" spcFirstLastPara="1" vertOverflow="ellipsis" wrap="square" lIns="38100" tIns="19050" rIns="38100" bIns="19050" anchor="b"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5F6C-6E44-A0FF-2F7533DB3713}"/>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FIDWIG!$A$2:$A$53</c:f>
              <c:strCache>
                <c:ptCount val="52"/>
                <c:pt idx="0">
                  <c:v>School 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U</c:v>
                </c:pt>
                <c:pt idx="21">
                  <c:v>V</c:v>
                </c:pt>
                <c:pt idx="22">
                  <c:v>W</c:v>
                </c:pt>
                <c:pt idx="23">
                  <c:v>X</c:v>
                </c:pt>
                <c:pt idx="24">
                  <c:v>Y</c:v>
                </c:pt>
                <c:pt idx="25">
                  <c:v>Z</c:v>
                </c:pt>
                <c:pt idx="26">
                  <c:v>AA</c:v>
                </c:pt>
                <c:pt idx="27">
                  <c:v>BB</c:v>
                </c:pt>
                <c:pt idx="28">
                  <c:v>CC</c:v>
                </c:pt>
                <c:pt idx="29">
                  <c:v>DD</c:v>
                </c:pt>
                <c:pt idx="30">
                  <c:v>EE</c:v>
                </c:pt>
                <c:pt idx="31">
                  <c:v>FF</c:v>
                </c:pt>
                <c:pt idx="32">
                  <c:v>GG</c:v>
                </c:pt>
                <c:pt idx="33">
                  <c:v>HH</c:v>
                </c:pt>
                <c:pt idx="34">
                  <c:v>II</c:v>
                </c:pt>
                <c:pt idx="35">
                  <c:v>JJ</c:v>
                </c:pt>
                <c:pt idx="36">
                  <c:v>KK</c:v>
                </c:pt>
                <c:pt idx="37">
                  <c:v>LL</c:v>
                </c:pt>
                <c:pt idx="38">
                  <c:v>MM</c:v>
                </c:pt>
                <c:pt idx="39">
                  <c:v>NN</c:v>
                </c:pt>
                <c:pt idx="40">
                  <c:v>OO</c:v>
                </c:pt>
                <c:pt idx="41">
                  <c:v>PP</c:v>
                </c:pt>
                <c:pt idx="42">
                  <c:v>QQ</c:v>
                </c:pt>
                <c:pt idx="43">
                  <c:v>RR</c:v>
                </c:pt>
                <c:pt idx="44">
                  <c:v>SS</c:v>
                </c:pt>
                <c:pt idx="45">
                  <c:v>TT</c:v>
                </c:pt>
                <c:pt idx="46">
                  <c:v>UU</c:v>
                </c:pt>
                <c:pt idx="47">
                  <c:v>VV</c:v>
                </c:pt>
                <c:pt idx="48">
                  <c:v>WW</c:v>
                </c:pt>
                <c:pt idx="49">
                  <c:v>XX</c:v>
                </c:pt>
                <c:pt idx="50">
                  <c:v>YY</c:v>
                </c:pt>
                <c:pt idx="51">
                  <c:v>ZZ</c:v>
                </c:pt>
              </c:strCache>
            </c:strRef>
          </c:cat>
          <c:val>
            <c:numRef>
              <c:f>FIDWIG!$D$2:$D$53</c:f>
              <c:numCache>
                <c:formatCode>"$"#,##0</c:formatCode>
                <c:ptCount val="52"/>
                <c:pt idx="0">
                  <c:v>10129</c:v>
                </c:pt>
                <c:pt idx="1">
                  <c:v>10557</c:v>
                </c:pt>
                <c:pt idx="2">
                  <c:v>11081</c:v>
                </c:pt>
                <c:pt idx="3">
                  <c:v>11311</c:v>
                </c:pt>
                <c:pt idx="4">
                  <c:v>11404</c:v>
                </c:pt>
                <c:pt idx="5">
                  <c:v>11604</c:v>
                </c:pt>
                <c:pt idx="6">
                  <c:v>11614</c:v>
                </c:pt>
                <c:pt idx="7">
                  <c:v>11657</c:v>
                </c:pt>
                <c:pt idx="8">
                  <c:v>11722</c:v>
                </c:pt>
                <c:pt idx="9">
                  <c:v>11778</c:v>
                </c:pt>
                <c:pt idx="10">
                  <c:v>11872</c:v>
                </c:pt>
                <c:pt idx="11">
                  <c:v>11919</c:v>
                </c:pt>
                <c:pt idx="12">
                  <c:v>12076</c:v>
                </c:pt>
                <c:pt idx="13">
                  <c:v>12089</c:v>
                </c:pt>
                <c:pt idx="14">
                  <c:v>12113</c:v>
                </c:pt>
                <c:pt idx="15">
                  <c:v>12163</c:v>
                </c:pt>
                <c:pt idx="16">
                  <c:v>12352</c:v>
                </c:pt>
                <c:pt idx="17">
                  <c:v>12387</c:v>
                </c:pt>
                <c:pt idx="18">
                  <c:v>12438</c:v>
                </c:pt>
                <c:pt idx="19">
                  <c:v>12470</c:v>
                </c:pt>
                <c:pt idx="20">
                  <c:v>12549</c:v>
                </c:pt>
                <c:pt idx="21">
                  <c:v>12654</c:v>
                </c:pt>
                <c:pt idx="22">
                  <c:v>12722</c:v>
                </c:pt>
                <c:pt idx="23">
                  <c:v>13033</c:v>
                </c:pt>
                <c:pt idx="24">
                  <c:v>13059</c:v>
                </c:pt>
                <c:pt idx="25">
                  <c:v>13063</c:v>
                </c:pt>
                <c:pt idx="26">
                  <c:v>13120</c:v>
                </c:pt>
                <c:pt idx="27">
                  <c:v>13164</c:v>
                </c:pt>
                <c:pt idx="28">
                  <c:v>13220</c:v>
                </c:pt>
                <c:pt idx="29">
                  <c:v>13242</c:v>
                </c:pt>
                <c:pt idx="30">
                  <c:v>13256</c:v>
                </c:pt>
                <c:pt idx="31">
                  <c:v>13363</c:v>
                </c:pt>
                <c:pt idx="32">
                  <c:v>13372</c:v>
                </c:pt>
                <c:pt idx="33">
                  <c:v>13463</c:v>
                </c:pt>
                <c:pt idx="34">
                  <c:v>13686</c:v>
                </c:pt>
                <c:pt idx="35">
                  <c:v>13896</c:v>
                </c:pt>
                <c:pt idx="36">
                  <c:v>13905</c:v>
                </c:pt>
                <c:pt idx="37">
                  <c:v>13938</c:v>
                </c:pt>
                <c:pt idx="38">
                  <c:v>13969</c:v>
                </c:pt>
                <c:pt idx="39">
                  <c:v>13981</c:v>
                </c:pt>
                <c:pt idx="40">
                  <c:v>14141</c:v>
                </c:pt>
                <c:pt idx="41">
                  <c:v>14648</c:v>
                </c:pt>
                <c:pt idx="42">
                  <c:v>14908</c:v>
                </c:pt>
                <c:pt idx="43">
                  <c:v>15168</c:v>
                </c:pt>
                <c:pt idx="44">
                  <c:v>15527</c:v>
                </c:pt>
                <c:pt idx="45">
                  <c:v>15760</c:v>
                </c:pt>
                <c:pt idx="46">
                  <c:v>15770</c:v>
                </c:pt>
                <c:pt idx="47">
                  <c:v>16092</c:v>
                </c:pt>
                <c:pt idx="48">
                  <c:v>16378</c:v>
                </c:pt>
                <c:pt idx="49">
                  <c:v>16378</c:v>
                </c:pt>
                <c:pt idx="50">
                  <c:v>16611</c:v>
                </c:pt>
                <c:pt idx="51">
                  <c:v>19292</c:v>
                </c:pt>
              </c:numCache>
            </c:numRef>
          </c:val>
          <c:extLst>
            <c:ext xmlns:c16="http://schemas.microsoft.com/office/drawing/2014/chart" uri="{C3380CC4-5D6E-409C-BE32-E72D297353CC}">
              <c16:uniqueId val="{00000003-B019-A943-8744-8A1E7CF5CA47}"/>
            </c:ext>
          </c:extLst>
        </c:ser>
        <c:dLbls>
          <c:dLblPos val="inBase"/>
          <c:showLegendKey val="0"/>
          <c:showVal val="1"/>
          <c:showCatName val="0"/>
          <c:showSerName val="0"/>
          <c:showPercent val="0"/>
          <c:showBubbleSize val="0"/>
        </c:dLbls>
        <c:gapWidth val="150"/>
        <c:overlap val="100"/>
        <c:axId val="1860634256"/>
        <c:axId val="1214292976"/>
      </c:barChart>
      <c:catAx>
        <c:axId val="186063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6"/>
                </a:solidFill>
                <a:latin typeface="+mn-lt"/>
                <a:ea typeface="+mn-ea"/>
                <a:cs typeface="+mn-cs"/>
              </a:defRPr>
            </a:pPr>
            <a:endParaRPr lang="en-US"/>
          </a:p>
        </c:txPr>
        <c:crossAx val="1214292976"/>
        <c:crosses val="autoZero"/>
        <c:auto val="1"/>
        <c:lblAlgn val="ctr"/>
        <c:lblOffset val="100"/>
        <c:noMultiLvlLbl val="0"/>
      </c:catAx>
      <c:valAx>
        <c:axId val="1214292976"/>
        <c:scaling>
          <c:orientation val="minMax"/>
          <c:max val="20000"/>
          <c:min val="7000"/>
        </c:scaling>
        <c:delete val="1"/>
        <c:axPos val="l"/>
        <c:numFmt formatCode="&quot;$&quot;#,##0_);[Red]\(&quot;$&quot;#,##0\)" sourceLinked="1"/>
        <c:majorTickMark val="out"/>
        <c:minorTickMark val="none"/>
        <c:tickLblPos val="nextTo"/>
        <c:crossAx val="18606342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504429133858E-2"/>
          <c:y val="0.117155962122382"/>
          <c:w val="0.95507256816818398"/>
          <c:h val="0.80182453296279099"/>
        </c:manualLayout>
      </c:layout>
      <c:barChart>
        <c:barDir val="col"/>
        <c:grouping val="clustered"/>
        <c:varyColors val="0"/>
        <c:ser>
          <c:idx val="0"/>
          <c:order val="0"/>
          <c:spPr>
            <a:solidFill>
              <a:srgbClr val="386EA4"/>
            </a:solidFill>
            <a:ln>
              <a:noFill/>
            </a:ln>
            <a:effectLst/>
          </c:spPr>
          <c:invertIfNegative val="0"/>
          <c:dPt>
            <c:idx val="1"/>
            <c:invertIfNegative val="0"/>
            <c:bubble3D val="0"/>
            <c:spPr>
              <a:solidFill>
                <a:srgbClr val="386EA4"/>
              </a:solidFill>
              <a:ln>
                <a:noFill/>
              </a:ln>
              <a:effectLst/>
            </c:spPr>
            <c:extLst>
              <c:ext xmlns:c16="http://schemas.microsoft.com/office/drawing/2014/chart" uri="{C3380CC4-5D6E-409C-BE32-E72D297353CC}">
                <c16:uniqueId val="{00000009-22EF-1942-AF53-7968D0B50C29}"/>
              </c:ext>
            </c:extLst>
          </c:dPt>
          <c:dPt>
            <c:idx val="2"/>
            <c:invertIfNegative val="0"/>
            <c:bubble3D val="0"/>
            <c:spPr>
              <a:solidFill>
                <a:srgbClr val="386EA4"/>
              </a:solidFill>
              <a:ln>
                <a:noFill/>
              </a:ln>
              <a:effectLst/>
            </c:spPr>
            <c:extLst>
              <c:ext xmlns:c16="http://schemas.microsoft.com/office/drawing/2014/chart" uri="{C3380CC4-5D6E-409C-BE32-E72D297353CC}">
                <c16:uniqueId val="{00000001-22EF-1942-AF53-7968D0B50C29}"/>
              </c:ext>
            </c:extLst>
          </c:dPt>
          <c:dPt>
            <c:idx val="3"/>
            <c:invertIfNegative val="0"/>
            <c:bubble3D val="0"/>
            <c:spPr>
              <a:solidFill>
                <a:srgbClr val="386EA4"/>
              </a:solidFill>
              <a:ln>
                <a:noFill/>
              </a:ln>
              <a:effectLst/>
            </c:spPr>
            <c:extLst>
              <c:ext xmlns:c16="http://schemas.microsoft.com/office/drawing/2014/chart" uri="{C3380CC4-5D6E-409C-BE32-E72D297353CC}">
                <c16:uniqueId val="{00000008-22EF-1942-AF53-7968D0B50C29}"/>
              </c:ext>
            </c:extLst>
          </c:dPt>
          <c:dPt>
            <c:idx val="4"/>
            <c:invertIfNegative val="0"/>
            <c:bubble3D val="0"/>
            <c:spPr>
              <a:solidFill>
                <a:srgbClr val="386EA4"/>
              </a:solidFill>
              <a:ln>
                <a:noFill/>
              </a:ln>
              <a:effectLst/>
            </c:spPr>
            <c:extLst>
              <c:ext xmlns:c16="http://schemas.microsoft.com/office/drawing/2014/chart" uri="{C3380CC4-5D6E-409C-BE32-E72D297353CC}">
                <c16:uniqueId val="{00000006-22EF-1942-AF53-7968D0B50C29}"/>
              </c:ext>
            </c:extLst>
          </c:dPt>
          <c:dPt>
            <c:idx val="5"/>
            <c:invertIfNegative val="0"/>
            <c:bubble3D val="0"/>
            <c:spPr>
              <a:solidFill>
                <a:srgbClr val="386EA4"/>
              </a:solidFill>
              <a:ln>
                <a:noFill/>
              </a:ln>
              <a:effectLst/>
            </c:spPr>
            <c:extLst>
              <c:ext xmlns:c16="http://schemas.microsoft.com/office/drawing/2014/chart" uri="{C3380CC4-5D6E-409C-BE32-E72D297353CC}">
                <c16:uniqueId val="{00000007-22EF-1942-AF53-7968D0B50C29}"/>
              </c:ext>
            </c:extLst>
          </c:dPt>
          <c:dPt>
            <c:idx val="6"/>
            <c:invertIfNegative val="0"/>
            <c:bubble3D val="0"/>
            <c:spPr>
              <a:solidFill>
                <a:srgbClr val="386EA4"/>
              </a:solidFill>
              <a:ln>
                <a:noFill/>
              </a:ln>
              <a:effectLst/>
            </c:spPr>
            <c:extLst>
              <c:ext xmlns:c16="http://schemas.microsoft.com/office/drawing/2014/chart" uri="{C3380CC4-5D6E-409C-BE32-E72D297353CC}">
                <c16:uniqueId val="{00000000-22EF-1942-AF53-7968D0B50C29}"/>
              </c:ext>
            </c:extLst>
          </c:dPt>
          <c:dPt>
            <c:idx val="7"/>
            <c:invertIfNegative val="0"/>
            <c:bubble3D val="0"/>
            <c:spPr>
              <a:solidFill>
                <a:srgbClr val="386EA4"/>
              </a:solidFill>
              <a:ln>
                <a:noFill/>
              </a:ln>
              <a:effectLst/>
            </c:spPr>
            <c:extLst>
              <c:ext xmlns:c16="http://schemas.microsoft.com/office/drawing/2014/chart" uri="{C3380CC4-5D6E-409C-BE32-E72D297353CC}">
                <c16:uniqueId val="{00000005-22EF-1942-AF53-7968D0B50C29}"/>
              </c:ext>
            </c:extLst>
          </c:dPt>
          <c:dPt>
            <c:idx val="8"/>
            <c:invertIfNegative val="0"/>
            <c:bubble3D val="0"/>
            <c:spPr>
              <a:solidFill>
                <a:srgbClr val="386EA4"/>
              </a:solidFill>
              <a:ln>
                <a:noFill/>
              </a:ln>
              <a:effectLst/>
            </c:spPr>
            <c:extLst>
              <c:ext xmlns:c16="http://schemas.microsoft.com/office/drawing/2014/chart" uri="{C3380CC4-5D6E-409C-BE32-E72D297353CC}">
                <c16:uniqueId val="{00000004-22EF-1942-AF53-7968D0B50C29}"/>
              </c:ext>
            </c:extLst>
          </c:dPt>
          <c:dPt>
            <c:idx val="9"/>
            <c:invertIfNegative val="0"/>
            <c:bubble3D val="0"/>
            <c:spPr>
              <a:solidFill>
                <a:srgbClr val="386EA4"/>
              </a:solidFill>
              <a:ln>
                <a:noFill/>
              </a:ln>
              <a:effectLst/>
            </c:spPr>
            <c:extLst>
              <c:ext xmlns:c16="http://schemas.microsoft.com/office/drawing/2014/chart" uri="{C3380CC4-5D6E-409C-BE32-E72D297353CC}">
                <c16:uniqueId val="{00000003-22EF-1942-AF53-7968D0B50C29}"/>
              </c:ext>
            </c:extLst>
          </c:dPt>
          <c:dPt>
            <c:idx val="10"/>
            <c:invertIfNegative val="0"/>
            <c:bubble3D val="0"/>
            <c:spPr>
              <a:solidFill>
                <a:srgbClr val="386EA4"/>
              </a:solidFill>
              <a:ln>
                <a:noFill/>
              </a:ln>
              <a:effectLst/>
            </c:spPr>
            <c:extLst>
              <c:ext xmlns:c16="http://schemas.microsoft.com/office/drawing/2014/chart" uri="{C3380CC4-5D6E-409C-BE32-E72D297353CC}">
                <c16:uniqueId val="{00000002-22EF-1942-AF53-7968D0B50C29}"/>
              </c:ext>
            </c:extLst>
          </c:dPt>
          <c:dLbls>
            <c:dLbl>
              <c:idx val="0"/>
              <c:layout>
                <c:manualLayout>
                  <c:x val="-2.0833333333333298E-3"/>
                  <c:y val="-4.4183101790939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EF-1942-AF53-7968D0B50C29}"/>
                </c:ext>
              </c:extLst>
            </c:dLbl>
            <c:dLbl>
              <c:idx val="1"/>
              <c:layout>
                <c:manualLayout>
                  <c:x val="-2.0833333333333298E-3"/>
                  <c:y val="-4.41831017909394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EF-1942-AF53-7968D0B50C29}"/>
                </c:ext>
              </c:extLst>
            </c:dLbl>
            <c:dLbl>
              <c:idx val="2"/>
              <c:layout>
                <c:manualLayout>
                  <c:x val="3.1250000000000002E-3"/>
                  <c:y val="9.86332363981494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EF-1942-AF53-7968D0B50C29}"/>
                </c:ext>
              </c:extLst>
            </c:dLbl>
            <c:dLbl>
              <c:idx val="3"/>
              <c:layout>
                <c:manualLayout>
                  <c:x val="0"/>
                  <c:y val="9.373025029968940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EF-1942-AF53-7968D0B50C29}"/>
                </c:ext>
              </c:extLst>
            </c:dLbl>
            <c:dLbl>
              <c:idx val="4"/>
              <c:layout>
                <c:manualLayout>
                  <c:x val="0"/>
                  <c:y val="-4.41831017909394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EF-1942-AF53-7968D0B50C29}"/>
                </c:ext>
              </c:extLst>
            </c:dLbl>
            <c:dLbl>
              <c:idx val="5"/>
              <c:layout>
                <c:manualLayout>
                  <c:x val="-3.12500000000008E-3"/>
                  <c:y val="2.722506730360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EF-1942-AF53-7968D0B50C29}"/>
                </c:ext>
              </c:extLst>
            </c:dLbl>
            <c:dLbl>
              <c:idx val="6"/>
              <c:layout>
                <c:manualLayout>
                  <c:x val="-1.0416666666667399E-3"/>
                  <c:y val="6.29291518508768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EF-1942-AF53-7968D0B50C29}"/>
                </c:ext>
              </c:extLst>
            </c:dLbl>
            <c:dLbl>
              <c:idx val="7"/>
              <c:layout>
                <c:manualLayout>
                  <c:x val="3.1250000000000002E-3"/>
                  <c:y val="-8.479017243667489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F-1942-AF53-7968D0B50C29}"/>
                </c:ext>
              </c:extLst>
            </c:dLbl>
            <c:dLbl>
              <c:idx val="8"/>
              <c:layout>
                <c:manualLayout>
                  <c:x val="-4.1666666666666701E-3"/>
                  <c:y val="-8.4790172436671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EF-1942-AF53-7968D0B50C29}"/>
                </c:ext>
              </c:extLst>
            </c:dLbl>
            <c:dLbl>
              <c:idx val="9"/>
              <c:layout>
                <c:manualLayout>
                  <c:x val="-1.0416666666666699E-3"/>
                  <c:y val="9.373025029968609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F-1942-AF53-7968D0B50C29}"/>
                </c:ext>
              </c:extLst>
            </c:dLbl>
            <c:dLbl>
              <c:idx val="10"/>
              <c:layout>
                <c:manualLayout>
                  <c:x val="-2.0833333333334899E-3"/>
                  <c:y val="9.373025029968940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EF-1942-AF53-7968D0B50C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Sheet1!$A$1:$A$11</c:f>
              <c:strCache>
                <c:ptCount val="11"/>
                <c:pt idx="0">
                  <c:v>South Lawrence East</c:v>
                </c:pt>
                <c:pt idx="1">
                  <c:v>Frost</c:v>
                </c:pt>
                <c:pt idx="2">
                  <c:v>Parthum </c:v>
                </c:pt>
                <c:pt idx="3">
                  <c:v>Wetherbee</c:v>
                </c:pt>
                <c:pt idx="4">
                  <c:v>Hennessey</c:v>
                </c:pt>
                <c:pt idx="5">
                  <c:v>Tarbox</c:v>
                </c:pt>
                <c:pt idx="6">
                  <c:v>Oliver Partnership</c:v>
                </c:pt>
                <c:pt idx="7">
                  <c:v>Leahy</c:v>
                </c:pt>
                <c:pt idx="8">
                  <c:v>Guilmette</c:v>
                </c:pt>
                <c:pt idx="9">
                  <c:v>Bruce</c:v>
                </c:pt>
                <c:pt idx="10">
                  <c:v>Comm Day Arlington</c:v>
                </c:pt>
              </c:strCache>
            </c:strRef>
          </c:cat>
          <c:val>
            <c:numRef>
              <c:f>Sheet1!$B$1:$B$11</c:f>
              <c:numCache>
                <c:formatCode>_("$"* #,##0_);_("$"* \(#,##0\);_("$"* "-"??_);_(@_)</c:formatCode>
                <c:ptCount val="11"/>
                <c:pt idx="0">
                  <c:v>12346</c:v>
                </c:pt>
                <c:pt idx="1">
                  <c:v>12976</c:v>
                </c:pt>
                <c:pt idx="2">
                  <c:v>13248</c:v>
                </c:pt>
                <c:pt idx="3">
                  <c:v>13539</c:v>
                </c:pt>
                <c:pt idx="4">
                  <c:v>13755</c:v>
                </c:pt>
                <c:pt idx="5">
                  <c:v>13891</c:v>
                </c:pt>
                <c:pt idx="6">
                  <c:v>13926</c:v>
                </c:pt>
                <c:pt idx="7">
                  <c:v>14135</c:v>
                </c:pt>
                <c:pt idx="8">
                  <c:v>14137</c:v>
                </c:pt>
                <c:pt idx="9">
                  <c:v>14605</c:v>
                </c:pt>
                <c:pt idx="10">
                  <c:v>15511</c:v>
                </c:pt>
              </c:numCache>
            </c:numRef>
          </c:val>
          <c:extLst>
            <c:ext xmlns:c16="http://schemas.microsoft.com/office/drawing/2014/chart" uri="{C3380CC4-5D6E-409C-BE32-E72D297353CC}">
              <c16:uniqueId val="{00000000-7458-4578-B413-A88FF6D51DFC}"/>
            </c:ext>
          </c:extLst>
        </c:ser>
        <c:dLbls>
          <c:showLegendKey val="0"/>
          <c:showVal val="0"/>
          <c:showCatName val="0"/>
          <c:showSerName val="0"/>
          <c:showPercent val="0"/>
          <c:showBubbleSize val="0"/>
        </c:dLbls>
        <c:gapWidth val="219"/>
        <c:axId val="-2008546416"/>
        <c:axId val="-2008655168"/>
      </c:barChart>
      <c:catAx>
        <c:axId val="-20085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2008655168"/>
        <c:crosses val="autoZero"/>
        <c:auto val="1"/>
        <c:lblAlgn val="ctr"/>
        <c:lblOffset val="100"/>
        <c:noMultiLvlLbl val="0"/>
      </c:catAx>
      <c:valAx>
        <c:axId val="-2008655168"/>
        <c:scaling>
          <c:orientation val="minMax"/>
          <c:max val="16000"/>
          <c:min val="4000"/>
        </c:scaling>
        <c:delete val="1"/>
        <c:axPos val="l"/>
        <c:numFmt formatCode="_(&quot;$&quot;* #,##0_);_(&quot;$&quot;* \(#,##0\);_(&quot;$&quot;* &quot;-&quot;??_);_(@_)" sourceLinked="1"/>
        <c:majorTickMark val="none"/>
        <c:minorTickMark val="none"/>
        <c:tickLblPos val="nextTo"/>
        <c:crossAx val="-2008546416"/>
        <c:crosses val="autoZero"/>
        <c:crossBetween val="between"/>
        <c:majorUnit val="4000"/>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0.86331</cdr:y>
    </cdr:from>
    <cdr:to>
      <cdr:x>0.04912</cdr:x>
      <cdr:y>0.9</cdr:y>
    </cdr:to>
    <cdr:sp macro="" textlink="">
      <cdr:nvSpPr>
        <cdr:cNvPr id="2" name="TextBox 1">
          <a:extLst xmlns:a="http://schemas.openxmlformats.org/drawingml/2006/main">
            <a:ext uri="{FF2B5EF4-FFF2-40B4-BE49-F238E27FC236}">
              <a16:creationId xmlns:a16="http://schemas.microsoft.com/office/drawing/2014/main" id="{7B63BFE0-A556-E14B-8149-87558447C93F}"/>
            </a:ext>
          </a:extLst>
        </cdr:cNvPr>
        <cdr:cNvSpPr txBox="1"/>
      </cdr:nvSpPr>
      <cdr:spPr>
        <a:xfrm xmlns:a="http://schemas.openxmlformats.org/drawingml/2006/main">
          <a:off x="0" y="5920602"/>
          <a:ext cx="598915" cy="251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$7,000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1CD34AB-63EF-3043-B69D-A51AAA5831AD}" type="datetimeFigureOut">
              <a:rPr lang="en-US" smtClean="0"/>
              <a:t>11/6/20</a:t>
            </a:fld>
            <a:endParaRPr lang="en-US"/>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96C369-0677-CA49-B568-BC23B6DB990D}" type="datetimeFigureOut">
              <a:rPr lang="en-US" smtClean="0"/>
              <a:t>11/6/20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a:t>
            </a:fld>
            <a:endParaRPr lang="en-US"/>
          </a:p>
        </p:txBody>
      </p:sp>
    </p:spTree>
    <p:extLst>
      <p:ext uri="{BB962C8B-B14F-4D97-AF65-F5344CB8AC3E}">
        <p14:creationId xmlns:p14="http://schemas.microsoft.com/office/powerpoint/2010/main" val="393867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ED5B1B5-FE79-194A-B044-878094A079E9}" type="slidenum">
              <a:rPr lang="en-US" smtClean="0"/>
              <a:t>11</a:t>
            </a:fld>
            <a:endParaRPr lang="en-US"/>
          </a:p>
        </p:txBody>
      </p:sp>
    </p:spTree>
    <p:extLst>
      <p:ext uri="{BB962C8B-B14F-4D97-AF65-F5344CB8AC3E}">
        <p14:creationId xmlns:p14="http://schemas.microsoft.com/office/powerpoint/2010/main" val="12238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ED5B1B5-FE79-194A-B044-878094A079E9}" type="slidenum">
              <a:rPr lang="en-US" smtClean="0"/>
              <a:t>12</a:t>
            </a:fld>
            <a:endParaRPr lang="en-US"/>
          </a:p>
        </p:txBody>
      </p:sp>
    </p:spTree>
    <p:extLst>
      <p:ext uri="{BB962C8B-B14F-4D97-AF65-F5344CB8AC3E}">
        <p14:creationId xmlns:p14="http://schemas.microsoft.com/office/powerpoint/2010/main" val="274322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13</a:t>
            </a:fld>
            <a:endParaRPr lang="en-US"/>
          </a:p>
        </p:txBody>
      </p:sp>
    </p:spTree>
    <p:extLst>
      <p:ext uri="{BB962C8B-B14F-4D97-AF65-F5344CB8AC3E}">
        <p14:creationId xmlns:p14="http://schemas.microsoft.com/office/powerpoint/2010/main" val="127074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ED5B1B5-FE79-194A-B044-878094A079E9}" type="slidenum">
              <a:rPr lang="en-US" smtClean="0"/>
              <a:t>14</a:t>
            </a:fld>
            <a:endParaRPr lang="en-US"/>
          </a:p>
        </p:txBody>
      </p:sp>
    </p:spTree>
    <p:extLst>
      <p:ext uri="{BB962C8B-B14F-4D97-AF65-F5344CB8AC3E}">
        <p14:creationId xmlns:p14="http://schemas.microsoft.com/office/powerpoint/2010/main" val="381017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15</a:t>
            </a:fld>
            <a:endParaRPr lang="en-US"/>
          </a:p>
        </p:txBody>
      </p:sp>
    </p:spTree>
    <p:extLst>
      <p:ext uri="{BB962C8B-B14F-4D97-AF65-F5344CB8AC3E}">
        <p14:creationId xmlns:p14="http://schemas.microsoft.com/office/powerpoint/2010/main" val="407597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16</a:t>
            </a:fld>
            <a:endParaRPr lang="en-US"/>
          </a:p>
        </p:txBody>
      </p:sp>
    </p:spTree>
    <p:extLst>
      <p:ext uri="{BB962C8B-B14F-4D97-AF65-F5344CB8AC3E}">
        <p14:creationId xmlns:p14="http://schemas.microsoft.com/office/powerpoint/2010/main" val="185960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18</a:t>
            </a:fld>
            <a:endParaRPr lang="en-US"/>
          </a:p>
        </p:txBody>
      </p:sp>
    </p:spTree>
    <p:extLst>
      <p:ext uri="{BB962C8B-B14F-4D97-AF65-F5344CB8AC3E}">
        <p14:creationId xmlns:p14="http://schemas.microsoft.com/office/powerpoint/2010/main" val="126603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2</a:t>
            </a:fld>
            <a:endParaRPr lang="en-US"/>
          </a:p>
        </p:txBody>
      </p:sp>
    </p:spTree>
    <p:extLst>
      <p:ext uri="{BB962C8B-B14F-4D97-AF65-F5344CB8AC3E}">
        <p14:creationId xmlns:p14="http://schemas.microsoft.com/office/powerpoint/2010/main" val="275069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a:t>
            </a:fld>
            <a:endParaRPr lang="en-US"/>
          </a:p>
        </p:txBody>
      </p:sp>
    </p:spTree>
    <p:extLst>
      <p:ext uri="{BB962C8B-B14F-4D97-AF65-F5344CB8AC3E}">
        <p14:creationId xmlns:p14="http://schemas.microsoft.com/office/powerpoint/2010/main" val="339163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5</a:t>
            </a:fld>
            <a:endParaRPr lang="en-US"/>
          </a:p>
        </p:txBody>
      </p:sp>
    </p:spTree>
    <p:extLst>
      <p:ext uri="{BB962C8B-B14F-4D97-AF65-F5344CB8AC3E}">
        <p14:creationId xmlns:p14="http://schemas.microsoft.com/office/powerpoint/2010/main" val="133315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6</a:t>
            </a:fld>
            <a:endParaRPr lang="en-US"/>
          </a:p>
        </p:txBody>
      </p:sp>
    </p:spTree>
    <p:extLst>
      <p:ext uri="{BB962C8B-B14F-4D97-AF65-F5344CB8AC3E}">
        <p14:creationId xmlns:p14="http://schemas.microsoft.com/office/powerpoint/2010/main" val="301568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D9E03-1367-7747-9295-AA734691D3DE}" type="slidenum">
              <a:rPr lang="en-US" smtClean="0"/>
              <a:t>7</a:t>
            </a:fld>
            <a:endParaRPr lang="en-US" dirty="0"/>
          </a:p>
        </p:txBody>
      </p:sp>
    </p:spTree>
    <p:extLst>
      <p:ext uri="{BB962C8B-B14F-4D97-AF65-F5344CB8AC3E}">
        <p14:creationId xmlns:p14="http://schemas.microsoft.com/office/powerpoint/2010/main" val="373658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8</a:t>
            </a:fld>
            <a:endParaRPr lang="en-US"/>
          </a:p>
        </p:txBody>
      </p:sp>
    </p:spTree>
    <p:extLst>
      <p:ext uri="{BB962C8B-B14F-4D97-AF65-F5344CB8AC3E}">
        <p14:creationId xmlns:p14="http://schemas.microsoft.com/office/powerpoint/2010/main" val="1936869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A438C-2BE7-B14C-9724-F893F2735F48}" type="slidenum">
              <a:rPr lang="en-US" smtClean="0"/>
              <a:t>9</a:t>
            </a:fld>
            <a:endParaRPr lang="en-US" dirty="0"/>
          </a:p>
        </p:txBody>
      </p:sp>
    </p:spTree>
    <p:extLst>
      <p:ext uri="{BB962C8B-B14F-4D97-AF65-F5344CB8AC3E}">
        <p14:creationId xmlns:p14="http://schemas.microsoft.com/office/powerpoint/2010/main" val="182814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p:txBody>
      </p:sp>
      <p:sp>
        <p:nvSpPr>
          <p:cNvPr id="4" name="Slide Number Placeholder 3"/>
          <p:cNvSpPr>
            <a:spLocks noGrp="1"/>
          </p:cNvSpPr>
          <p:nvPr>
            <p:ph type="sldNum" sz="quarter" idx="5"/>
          </p:nvPr>
        </p:nvSpPr>
        <p:spPr/>
        <p:txBody>
          <a:bodyPr/>
          <a:lstStyle/>
          <a:p>
            <a:fld id="{5ED5B1B5-FE79-194A-B044-878094A079E9}" type="slidenum">
              <a:rPr lang="en-US" smtClean="0"/>
              <a:t>10</a:t>
            </a:fld>
            <a:endParaRPr lang="en-US"/>
          </a:p>
        </p:txBody>
      </p:sp>
    </p:spTree>
    <p:extLst>
      <p:ext uri="{BB962C8B-B14F-4D97-AF65-F5344CB8AC3E}">
        <p14:creationId xmlns:p14="http://schemas.microsoft.com/office/powerpoint/2010/main" val="2395331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4B3E425-E99D-3940-894E-18AD49986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8"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0FCD820A-F8D3-5D42-9095-8180FD5D506C}"/>
              </a:ext>
            </a:extLst>
          </p:cNvPr>
          <p:cNvSpPr/>
          <p:nvPr userDrawn="1"/>
        </p:nvSpPr>
        <p:spPr>
          <a:xfrm>
            <a:off x="5516368"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alpha val="91998"/>
            </a:srgbClr>
          </a:solidFill>
        </p:spPr>
        <p:txBody>
          <a:bodyPr wrap="square" lIns="0" tIns="0" rIns="0" bIns="0" rtlCol="0"/>
          <a:lstStyle/>
          <a:p>
            <a:endParaRPr/>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3"/>
          </a:solidFill>
        </p:spPr>
        <p:txBody>
          <a:bodyPr wrap="square" lIns="0" tIns="0" rIns="0" bIns="0" rtlCol="0"/>
          <a:lstStyle/>
          <a:p>
            <a:endParaRPr/>
          </a:p>
        </p:txBody>
      </p:sp>
      <p:sp>
        <p:nvSpPr>
          <p:cNvPr id="27" name="object 22">
            <a:extLst>
              <a:ext uri="{FF2B5EF4-FFF2-40B4-BE49-F238E27FC236}">
                <a16:creationId xmlns:a16="http://schemas.microsoft.com/office/drawing/2014/main" id="{E5BA08BA-3C0E-9F4F-9BB8-436CE1C47BB0}"/>
              </a:ext>
            </a:extLst>
          </p:cNvPr>
          <p:cNvSpPr txBox="1"/>
          <p:nvPr userDrawn="1"/>
        </p:nvSpPr>
        <p:spPr>
          <a:xfrm>
            <a:off x="8635181" y="6058061"/>
            <a:ext cx="2666999" cy="408445"/>
          </a:xfrm>
          <a:prstGeom prst="rect">
            <a:avLst/>
          </a:prstGeom>
        </p:spPr>
        <p:txBody>
          <a:bodyPr vert="horz" wrap="square" lIns="0" tIns="0" rIns="0" bIns="0" rtlCol="0">
            <a:noAutofit/>
          </a:bodyPr>
          <a:lstStyle/>
          <a:p>
            <a:pPr marL="12700" marR="5080" indent="436880" algn="r">
              <a:lnSpc>
                <a:spcPct val="121300"/>
              </a:lnSpc>
              <a:spcBef>
                <a:spcPts val="100"/>
              </a:spcBef>
            </a:pPr>
            <a:r>
              <a:rPr sz="1100" b="0" i="0" spc="0" baseline="0" dirty="0">
                <a:solidFill>
                  <a:srgbClr val="386EA3"/>
                </a:solidFill>
                <a:latin typeface="Calibri" panose="020F0502020204030204" pitchFamily="34" charset="0"/>
                <a:cs typeface="Calibri" panose="020F0502020204030204" pitchFamily="34" charset="0"/>
              </a:rPr>
              <a:t>Photo is for illustrative purposes only.  </a:t>
            </a:r>
            <a:br>
              <a:rPr lang="en-US" sz="1100" b="0" i="0" spc="0" baseline="0" dirty="0">
                <a:solidFill>
                  <a:srgbClr val="386EA3"/>
                </a:solidFill>
                <a:latin typeface="Calibri" panose="020F0502020204030204" pitchFamily="34" charset="0"/>
                <a:cs typeface="Calibri" panose="020F0502020204030204" pitchFamily="34" charset="0"/>
              </a:rPr>
            </a:br>
            <a:r>
              <a:rPr sz="1100" b="0" i="0" spc="0" baseline="0" dirty="0">
                <a:solidFill>
                  <a:srgbClr val="386EA3"/>
                </a:solidFill>
                <a:latin typeface="Calibri" panose="020F0502020204030204" pitchFamily="34" charset="0"/>
                <a:cs typeface="Calibri" panose="020F0502020204030204" pitchFamily="34" charset="0"/>
              </a:rPr>
              <a:t>Any person depicted in the photo is a model.</a:t>
            </a:r>
            <a:endParaRPr sz="1100" b="0" i="0" spc="0" baseline="0" dirty="0">
              <a:latin typeface="Calibri" panose="020F0502020204030204" pitchFamily="34" charset="0"/>
              <a:cs typeface="Calibri" panose="020F0502020204030204" pitchFamily="34" charset="0"/>
            </a:endParaRPr>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391400" y="1948457"/>
            <a:ext cx="3886199" cy="894878"/>
          </a:xfrm>
          <a:prstGeom prst="rect">
            <a:avLst/>
          </a:prstGeom>
        </p:spPr>
        <p:txBody>
          <a:bodyPr wrap="square" anchor="t" anchorCtr="0">
            <a:noAutofit/>
          </a:bodyPr>
          <a:lstStyle>
            <a:lvl1pPr algn="r">
              <a:defRPr sz="3200" b="1">
                <a:solidFill>
                  <a:srgbClr val="386EA4"/>
                </a:solidFill>
              </a:defRPr>
            </a:lvl1pPr>
          </a:lstStyle>
          <a:p>
            <a:endParaRPr lang="en-US" dirty="0"/>
          </a:p>
        </p:txBody>
      </p:sp>
      <p:pic>
        <p:nvPicPr>
          <p:cNvPr id="29" name="Picture 28">
            <a:extLst>
              <a:ext uri="{FF2B5EF4-FFF2-40B4-BE49-F238E27FC236}">
                <a16:creationId xmlns:a16="http://schemas.microsoft.com/office/drawing/2014/main" id="{F4FD3F5E-F310-AC4E-B9A1-F241B241B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711" y="554734"/>
            <a:ext cx="2788889" cy="677225"/>
          </a:xfrm>
          <a:prstGeom prst="rect">
            <a:avLst/>
          </a:prstGeom>
        </p:spPr>
      </p:pic>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391400" y="3021441"/>
            <a:ext cx="3886199" cy="712359"/>
          </a:xfrm>
        </p:spPr>
        <p:txBody>
          <a:bodyPr anchor="t" anchorCtr="0">
            <a:noAutofit/>
          </a:bodyPr>
          <a:lstStyle>
            <a:lvl1pPr marL="0" indent="0" algn="r">
              <a:buNone/>
              <a:defRPr sz="2600">
                <a:latin typeface="Cambria" panose="02040503050406030204" pitchFamily="18" charset="0"/>
              </a:defRPr>
            </a:lvl1pPr>
          </a:lstStyle>
          <a:p>
            <a:pPr lvl="0"/>
            <a:endParaRPr lang="en-US" dirty="0"/>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391400" y="4953000"/>
            <a:ext cx="3886199" cy="802129"/>
          </a:xfrm>
        </p:spPr>
        <p:txBody>
          <a:bodyPr>
            <a:normAutofit/>
          </a:bodyPr>
          <a:lstStyle>
            <a:lvl1pPr marL="0" indent="0" algn="r">
              <a:spcAft>
                <a:spcPts val="300"/>
              </a:spcAft>
              <a:buNone/>
              <a:defRPr sz="2000">
                <a:latin typeface="Calibri" panose="020F0502020204030204" pitchFamily="34" charset="0"/>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p:nvPr>
        </p:nvSpPr>
        <p:spPr>
          <a:xfrm>
            <a:off x="7391400" y="4493903"/>
            <a:ext cx="3886199" cy="381000"/>
          </a:xfrm>
        </p:spPr>
        <p:txBody>
          <a:bodyPr anchor="ctr" anchorCtr="0">
            <a:noAutofit/>
          </a:bodyPr>
          <a:lstStyle>
            <a:lvl1pPr marL="0" indent="0" algn="r">
              <a:buNone/>
              <a:defRPr sz="2000" b="1">
                <a:latin typeface="Calibri" panose="020F0502020204030204" pitchFamily="34" charset="0"/>
                <a:cs typeface="Calibri" panose="020F0502020204030204" pitchFamily="34" charset="0"/>
              </a:defRPr>
            </a:lvl1pPr>
          </a:lstStyle>
          <a:p>
            <a:pPr lvl="0"/>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E05E9524-B50B-E241-842C-9C0E6AC8070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p:spTree>
      <p:nvGrpSpPr>
        <p:cNvPr id="1" name=""/>
        <p:cNvGrpSpPr/>
        <p:nvPr/>
      </p:nvGrpSpPr>
      <p:grpSpPr>
        <a:xfrm>
          <a:off x="0" y="0"/>
          <a:ext cx="0" cy="0"/>
          <a:chOff x="0" y="0"/>
          <a:chExt cx="0" cy="0"/>
        </a:xfrm>
      </p:grpSpPr>
      <p:sp>
        <p:nvSpPr>
          <p:cNvPr id="20" name="object 5">
            <a:extLst>
              <a:ext uri="{FF2B5EF4-FFF2-40B4-BE49-F238E27FC236}">
                <a16:creationId xmlns:a16="http://schemas.microsoft.com/office/drawing/2014/main" id="{358CBED9-3D97-5A47-AEF4-8EB78B10ED2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8" name="Holder 2">
            <a:extLst>
              <a:ext uri="{FF2B5EF4-FFF2-40B4-BE49-F238E27FC236}">
                <a16:creationId xmlns:a16="http://schemas.microsoft.com/office/drawing/2014/main" id="{AE705071-D838-2648-B020-378EF58C3A0A}"/>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sp>
        <p:nvSpPr>
          <p:cNvPr id="9" name="Text Placeholder 4">
            <a:extLst>
              <a:ext uri="{FF2B5EF4-FFF2-40B4-BE49-F238E27FC236}">
                <a16:creationId xmlns:a16="http://schemas.microsoft.com/office/drawing/2014/main" id="{ACBC0354-EE4A-B643-9B2D-B2558DAE8674}"/>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1" name="Text Placeholder 4">
            <a:extLst>
              <a:ext uri="{FF2B5EF4-FFF2-40B4-BE49-F238E27FC236}">
                <a16:creationId xmlns:a16="http://schemas.microsoft.com/office/drawing/2014/main" id="{A15DC065-B78D-0D48-84F3-161C5D060B78}"/>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2" name="Content Placeholder 11">
            <a:extLst>
              <a:ext uri="{FF2B5EF4-FFF2-40B4-BE49-F238E27FC236}">
                <a16:creationId xmlns:a16="http://schemas.microsoft.com/office/drawing/2014/main" id="{299C45AF-E689-004F-ABBB-A93531768696}"/>
              </a:ext>
            </a:extLst>
          </p:cNvPr>
          <p:cNvSpPr>
            <a:spLocks noGrp="1"/>
          </p:cNvSpPr>
          <p:nvPr>
            <p:ph sz="quarter" idx="14"/>
          </p:nvPr>
        </p:nvSpPr>
        <p:spPr>
          <a:xfrm>
            <a:off x="479425" y="2030613"/>
            <a:ext cx="4244975" cy="376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B35E8E5D-3997-5C48-8C24-5CF462F51BDA}"/>
              </a:ext>
            </a:extLst>
          </p:cNvPr>
          <p:cNvSpPr>
            <a:spLocks noGrp="1"/>
          </p:cNvSpPr>
          <p:nvPr>
            <p:ph sz="quarter" idx="15"/>
          </p:nvPr>
        </p:nvSpPr>
        <p:spPr>
          <a:xfrm>
            <a:off x="5061585" y="2030613"/>
            <a:ext cx="4244975" cy="37605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72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F30E190B-DB46-C74B-B090-C2854C7072DF}"/>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0" name="object 4">
            <a:extLst>
              <a:ext uri="{FF2B5EF4-FFF2-40B4-BE49-F238E27FC236}">
                <a16:creationId xmlns:a16="http://schemas.microsoft.com/office/drawing/2014/main" id="{8631AE6B-084D-2449-B0C5-67EDFE3F2B6C}"/>
              </a:ext>
            </a:extLst>
          </p:cNvPr>
          <p:cNvSpPr/>
          <p:nvPr userDrawn="1"/>
        </p:nvSpPr>
        <p:spPr>
          <a:xfrm>
            <a:off x="0" y="0"/>
            <a:ext cx="8905240" cy="6858000"/>
          </a:xfrm>
          <a:custGeom>
            <a:avLst/>
            <a:gdLst/>
            <a:ahLst/>
            <a:cxnLst/>
            <a:rect l="l" t="t" r="r" b="b"/>
            <a:pathLst>
              <a:path w="8905240" h="6858000">
                <a:moveTo>
                  <a:pt x="7240837" y="0"/>
                </a:moveTo>
                <a:lnTo>
                  <a:pt x="0" y="0"/>
                </a:lnTo>
                <a:lnTo>
                  <a:pt x="0" y="6858000"/>
                </a:lnTo>
                <a:lnTo>
                  <a:pt x="7240836" y="6858000"/>
                </a:lnTo>
                <a:lnTo>
                  <a:pt x="8905045" y="3429005"/>
                </a:lnTo>
                <a:lnTo>
                  <a:pt x="7240837" y="0"/>
                </a:lnTo>
                <a:close/>
              </a:path>
            </a:pathLst>
          </a:custGeom>
          <a:solidFill>
            <a:srgbClr val="FFFFFF">
              <a:alpha val="91998"/>
            </a:srgbClr>
          </a:solidFill>
        </p:spPr>
        <p:txBody>
          <a:bodyPr wrap="square" lIns="0" tIns="0" rIns="0" bIns="0" rtlCol="0"/>
          <a:lstStyle/>
          <a:p>
            <a:endParaRPr/>
          </a:p>
        </p:txBody>
      </p:sp>
      <p:sp>
        <p:nvSpPr>
          <p:cNvPr id="13" name="object 3">
            <a:extLst>
              <a:ext uri="{FF2B5EF4-FFF2-40B4-BE49-F238E27FC236}">
                <a16:creationId xmlns:a16="http://schemas.microsoft.com/office/drawing/2014/main" id="{13EC9258-255B-A341-9104-13B1F083997C}"/>
              </a:ext>
            </a:extLst>
          </p:cNvPr>
          <p:cNvSpPr/>
          <p:nvPr userDrawn="1"/>
        </p:nvSpPr>
        <p:spPr>
          <a:xfrm>
            <a:off x="7528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0" name="Holder 2">
            <a:extLst>
              <a:ext uri="{FF2B5EF4-FFF2-40B4-BE49-F238E27FC236}">
                <a16:creationId xmlns:a16="http://schemas.microsoft.com/office/drawing/2014/main" id="{F8673C9D-3B52-4A4B-9295-9F2B05D5E110}"/>
              </a:ext>
            </a:extLst>
          </p:cNvPr>
          <p:cNvSpPr>
            <a:spLocks noGrp="1"/>
          </p:cNvSpPr>
          <p:nvPr>
            <p:ph type="title"/>
          </p:nvPr>
        </p:nvSpPr>
        <p:spPr>
          <a:xfrm>
            <a:off x="480153" y="603169"/>
            <a:ext cx="704727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26" name="Picture 25">
            <a:extLst>
              <a:ext uri="{FF2B5EF4-FFF2-40B4-BE49-F238E27FC236}">
                <a16:creationId xmlns:a16="http://schemas.microsoft.com/office/drawing/2014/main" id="{11A6EF11-8940-0D46-B93A-2B044D70FC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4" name="Holder 4">
            <a:extLst>
              <a:ext uri="{FF2B5EF4-FFF2-40B4-BE49-F238E27FC236}">
                <a16:creationId xmlns:a16="http://schemas.microsoft.com/office/drawing/2014/main" id="{B3895AF8-3E6C-9242-A74A-7CA7C960469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6" name="Content Placeholder 11">
            <a:extLst>
              <a:ext uri="{FF2B5EF4-FFF2-40B4-BE49-F238E27FC236}">
                <a16:creationId xmlns:a16="http://schemas.microsoft.com/office/drawing/2014/main" id="{1A7E3C62-430C-F543-B406-EC702178F8F2}"/>
              </a:ext>
            </a:extLst>
          </p:cNvPr>
          <p:cNvSpPr>
            <a:spLocks noGrp="1"/>
          </p:cNvSpPr>
          <p:nvPr>
            <p:ph sz="quarter" idx="14"/>
          </p:nvPr>
        </p:nvSpPr>
        <p:spPr>
          <a:xfrm>
            <a:off x="479425" y="1527605"/>
            <a:ext cx="7048000"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697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7CE8-70B9-7C43-BA86-E685606E13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8949" cy="6858000"/>
          </a:xfrm>
          <a:prstGeom prst="rect">
            <a:avLst/>
          </a:prstGeom>
        </p:spPr>
      </p:pic>
      <p:sp>
        <p:nvSpPr>
          <p:cNvPr id="12" name="object 3">
            <a:extLst>
              <a:ext uri="{FF2B5EF4-FFF2-40B4-BE49-F238E27FC236}">
                <a16:creationId xmlns:a16="http://schemas.microsoft.com/office/drawing/2014/main" id="{06E7C654-6726-3148-BD63-7DBE320DA2E6}"/>
              </a:ext>
            </a:extLst>
          </p:cNvPr>
          <p:cNvSpPr/>
          <p:nvPr userDrawn="1"/>
        </p:nvSpPr>
        <p:spPr>
          <a:xfrm>
            <a:off x="3898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8F3E2E0A-B839-1547-A453-8B3DE9B290A3}"/>
              </a:ext>
            </a:extLst>
          </p:cNvPr>
          <p:cNvSpPr/>
          <p:nvPr userDrawn="1"/>
        </p:nvSpPr>
        <p:spPr>
          <a:xfrm>
            <a:off x="4627368" y="0"/>
            <a:ext cx="7561580" cy="6858000"/>
          </a:xfrm>
          <a:custGeom>
            <a:avLst/>
            <a:gdLst/>
            <a:ahLst/>
            <a:cxnLst/>
            <a:rect l="l" t="t" r="r" b="b"/>
            <a:pathLst>
              <a:path w="7561580" h="6858000">
                <a:moveTo>
                  <a:pt x="7561583" y="0"/>
                </a:moveTo>
                <a:lnTo>
                  <a:pt x="0" y="0"/>
                </a:lnTo>
                <a:lnTo>
                  <a:pt x="1665935" y="3429000"/>
                </a:lnTo>
                <a:lnTo>
                  <a:pt x="0" y="6858000"/>
                </a:lnTo>
                <a:lnTo>
                  <a:pt x="7561583" y="6858000"/>
                </a:lnTo>
                <a:lnTo>
                  <a:pt x="7561583"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2027B6F8-11B4-5B4C-99DA-0AE16CEF8466}"/>
              </a:ext>
            </a:extLst>
          </p:cNvPr>
          <p:cNvSpPr>
            <a:spLocks noGrp="1"/>
          </p:cNvSpPr>
          <p:nvPr>
            <p:ph type="title"/>
          </p:nvPr>
        </p:nvSpPr>
        <p:spPr>
          <a:xfrm>
            <a:off x="6553889" y="603169"/>
            <a:ext cx="495231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24" name="Picture 23">
            <a:extLst>
              <a:ext uri="{FF2B5EF4-FFF2-40B4-BE49-F238E27FC236}">
                <a16:creationId xmlns:a16="http://schemas.microsoft.com/office/drawing/2014/main" id="{FF4ABDBC-3555-5543-B31F-9C05E997F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6" name="Content Placeholder 11">
            <a:extLst>
              <a:ext uri="{FF2B5EF4-FFF2-40B4-BE49-F238E27FC236}">
                <a16:creationId xmlns:a16="http://schemas.microsoft.com/office/drawing/2014/main" id="{D25723E2-79DA-0642-9B17-53808C97B9AF}"/>
              </a:ext>
            </a:extLst>
          </p:cNvPr>
          <p:cNvSpPr>
            <a:spLocks noGrp="1"/>
          </p:cNvSpPr>
          <p:nvPr>
            <p:ph sz="quarter" idx="14"/>
          </p:nvPr>
        </p:nvSpPr>
        <p:spPr>
          <a:xfrm>
            <a:off x="6553889" y="1527605"/>
            <a:ext cx="4952312"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bject 5">
            <a:extLst>
              <a:ext uri="{FF2B5EF4-FFF2-40B4-BE49-F238E27FC236}">
                <a16:creationId xmlns:a16="http://schemas.microsoft.com/office/drawing/2014/main" id="{685D5ECE-80F5-E648-8407-680F84D85048}"/>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5" name="Holder 4">
            <a:extLst>
              <a:ext uri="{FF2B5EF4-FFF2-40B4-BE49-F238E27FC236}">
                <a16:creationId xmlns:a16="http://schemas.microsoft.com/office/drawing/2014/main" id="{A596E9F9-E94F-214E-806B-C369F41D684C}"/>
              </a:ext>
            </a:extLst>
          </p:cNvPr>
          <p:cNvSpPr>
            <a:spLocks noGrp="1"/>
          </p:cNvSpPr>
          <p:nvPr>
            <p:ph type="sldNum" sz="quarter" idx="7"/>
          </p:nvPr>
        </p:nvSpPr>
        <p:spPr>
          <a:xfrm>
            <a:off x="11461116" y="6172200"/>
            <a:ext cx="426084"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335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11948-ABC8-854C-996B-135163ADB5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object 3">
            <a:extLst>
              <a:ext uri="{FF2B5EF4-FFF2-40B4-BE49-F238E27FC236}">
                <a16:creationId xmlns:a16="http://schemas.microsoft.com/office/drawing/2014/main" id="{040024F8-0D37-CD4F-B791-95EE36462CA7}"/>
              </a:ext>
            </a:extLst>
          </p:cNvPr>
          <p:cNvSpPr/>
          <p:nvPr userDrawn="1"/>
        </p:nvSpPr>
        <p:spPr>
          <a:xfrm>
            <a:off x="4861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3F90541A-0E84-B140-93DF-ED35681B0CCC}"/>
              </a:ext>
            </a:extLst>
          </p:cNvPr>
          <p:cNvSpPr/>
          <p:nvPr userDrawn="1"/>
        </p:nvSpPr>
        <p:spPr>
          <a:xfrm>
            <a:off x="0" y="0"/>
            <a:ext cx="6238240" cy="6858000"/>
          </a:xfrm>
          <a:custGeom>
            <a:avLst/>
            <a:gdLst/>
            <a:ahLst/>
            <a:cxnLst/>
            <a:rect l="l" t="t" r="r" b="b"/>
            <a:pathLst>
              <a:path w="6238240" h="6858000">
                <a:moveTo>
                  <a:pt x="4573838" y="0"/>
                </a:moveTo>
                <a:lnTo>
                  <a:pt x="0" y="0"/>
                </a:lnTo>
                <a:lnTo>
                  <a:pt x="0" y="6858000"/>
                </a:lnTo>
                <a:lnTo>
                  <a:pt x="4573838" y="6858000"/>
                </a:lnTo>
                <a:lnTo>
                  <a:pt x="6238058" y="3429005"/>
                </a:lnTo>
                <a:lnTo>
                  <a:pt x="4573838"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DA4ECA2B-50A8-E248-9B86-7FCCF32DC7F6}"/>
              </a:ext>
            </a:extLst>
          </p:cNvPr>
          <p:cNvSpPr>
            <a:spLocks noGrp="1"/>
          </p:cNvSpPr>
          <p:nvPr>
            <p:ph type="title"/>
          </p:nvPr>
        </p:nvSpPr>
        <p:spPr>
          <a:xfrm>
            <a:off x="480152" y="603169"/>
            <a:ext cx="4380618"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4" name="Picture 13">
            <a:extLst>
              <a:ext uri="{FF2B5EF4-FFF2-40B4-BE49-F238E27FC236}">
                <a16:creationId xmlns:a16="http://schemas.microsoft.com/office/drawing/2014/main" id="{EB563779-D34E-0E41-9A5B-4D33016707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bject 5">
            <a:extLst>
              <a:ext uri="{FF2B5EF4-FFF2-40B4-BE49-F238E27FC236}">
                <a16:creationId xmlns:a16="http://schemas.microsoft.com/office/drawing/2014/main" id="{06BF27F3-B79F-8245-AA8B-CF0CB0FDBB03}"/>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641F5FC3-901B-9143-905D-5E0299B4AC4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435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4">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2822C88-E074-8F4A-AFE2-6D1150149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3" name="Picture 12">
            <a:extLst>
              <a:ext uri="{FF2B5EF4-FFF2-40B4-BE49-F238E27FC236}">
                <a16:creationId xmlns:a16="http://schemas.microsoft.com/office/drawing/2014/main" id="{2878CDF7-F493-514C-82D6-0CE6F589FE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5" name="Table Placeholder 4">
            <a:extLst>
              <a:ext uri="{FF2B5EF4-FFF2-40B4-BE49-F238E27FC236}">
                <a16:creationId xmlns:a16="http://schemas.microsoft.com/office/drawing/2014/main" id="{71AFDC37-C077-8B4D-B2A1-56A5DB1F0369}"/>
              </a:ext>
            </a:extLst>
          </p:cNvPr>
          <p:cNvSpPr>
            <a:spLocks noGrp="1"/>
          </p:cNvSpPr>
          <p:nvPr>
            <p:ph type="tbl" sz="quarter" idx="10"/>
          </p:nvPr>
        </p:nvSpPr>
        <p:spPr>
          <a:xfrm>
            <a:off x="3887788" y="1524000"/>
            <a:ext cx="7149906" cy="4149725"/>
          </a:xfrm>
          <a:prstGeom prst="rect">
            <a:avLst/>
          </a:prstGeom>
        </p:spPr>
        <p:txBody>
          <a:bodyPr/>
          <a:lstStyle/>
          <a:p>
            <a:endParaRPr lang="en-US" dirty="0"/>
          </a:p>
        </p:txBody>
      </p:sp>
      <p:sp>
        <p:nvSpPr>
          <p:cNvPr id="14" name="object 5">
            <a:extLst>
              <a:ext uri="{FF2B5EF4-FFF2-40B4-BE49-F238E27FC236}">
                <a16:creationId xmlns:a16="http://schemas.microsoft.com/office/drawing/2014/main" id="{3E75A9D5-F9FF-AE4C-B901-7A93D36185A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8" name="Holder 4">
            <a:extLst>
              <a:ext uri="{FF2B5EF4-FFF2-40B4-BE49-F238E27FC236}">
                <a16:creationId xmlns:a16="http://schemas.microsoft.com/office/drawing/2014/main" id="{44111383-6363-FF4E-B1DC-18D0707D31E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Exampl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16388-927C-1E47-9F55-08E232353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graphicFrame>
        <p:nvGraphicFramePr>
          <p:cNvPr id="15" name="Table 14">
            <a:extLst>
              <a:ext uri="{FF2B5EF4-FFF2-40B4-BE49-F238E27FC236}">
                <a16:creationId xmlns:a16="http://schemas.microsoft.com/office/drawing/2014/main" id="{967DC734-BC56-3843-B0EE-BE1BE7BBF834}"/>
              </a:ext>
            </a:extLst>
          </p:cNvPr>
          <p:cNvGraphicFramePr>
            <a:graphicFrameLocks noGrp="1"/>
          </p:cNvGraphicFramePr>
          <p:nvPr userDrawn="1">
            <p:extLst>
              <p:ext uri="{D42A27DB-BD31-4B8C-83A1-F6EECF244321}">
                <p14:modId xmlns:p14="http://schemas.microsoft.com/office/powerpoint/2010/main" val="1180382196"/>
              </p:ext>
            </p:extLst>
          </p:nvPr>
        </p:nvGraphicFramePr>
        <p:xfrm>
          <a:off x="3868855" y="1399549"/>
          <a:ext cx="7169120" cy="4211450"/>
        </p:xfrm>
        <a:graphic>
          <a:graphicData uri="http://schemas.openxmlformats.org/drawingml/2006/table">
            <a:tbl>
              <a:tblPr firstRow="1" bandRow="1">
                <a:tableStyleId>{21E4AEA4-8DFA-4A89-87EB-49C32662AFE0}</a:tableStyleId>
              </a:tblPr>
              <a:tblGrid>
                <a:gridCol w="1792280">
                  <a:extLst>
                    <a:ext uri="{9D8B030D-6E8A-4147-A177-3AD203B41FA5}">
                      <a16:colId xmlns:a16="http://schemas.microsoft.com/office/drawing/2014/main" val="2253585679"/>
                    </a:ext>
                  </a:extLst>
                </a:gridCol>
                <a:gridCol w="1792280">
                  <a:extLst>
                    <a:ext uri="{9D8B030D-6E8A-4147-A177-3AD203B41FA5}">
                      <a16:colId xmlns:a16="http://schemas.microsoft.com/office/drawing/2014/main" val="2925526642"/>
                    </a:ext>
                  </a:extLst>
                </a:gridCol>
                <a:gridCol w="1792280">
                  <a:extLst>
                    <a:ext uri="{9D8B030D-6E8A-4147-A177-3AD203B41FA5}">
                      <a16:colId xmlns:a16="http://schemas.microsoft.com/office/drawing/2014/main" val="3406153499"/>
                    </a:ext>
                  </a:extLst>
                </a:gridCol>
                <a:gridCol w="1792280">
                  <a:extLst>
                    <a:ext uri="{9D8B030D-6E8A-4147-A177-3AD203B41FA5}">
                      <a16:colId xmlns:a16="http://schemas.microsoft.com/office/drawing/2014/main" val="3048078056"/>
                    </a:ext>
                  </a:extLst>
                </a:gridCol>
              </a:tblGrid>
              <a:tr h="421145">
                <a:tc>
                  <a:txBody>
                    <a:bodyPr/>
                    <a:lstStyle/>
                    <a:p>
                      <a:endParaRPr lang="en-US" dirty="0">
                        <a:latin typeface="Calibri" panose="020F0502020204030204" pitchFamily="34" charset="0"/>
                        <a:cs typeface="Calibri" panose="020F0502020204030204" pitchFamily="34" charset="0"/>
                      </a:endParaRPr>
                    </a:p>
                  </a:txBody>
                  <a:tcPr>
                    <a:lnB w="12700" cap="flat" cmpd="sng" algn="ctr">
                      <a:solidFill>
                        <a:srgbClr val="328612"/>
                      </a:solidFill>
                      <a:prstDash val="solid"/>
                      <a:round/>
                      <a:headEnd type="none" w="med" len="med"/>
                      <a:tailEnd type="none" w="med" len="med"/>
                    </a:lnB>
                    <a:noFill/>
                  </a:tcPr>
                </a:tc>
                <a:tc>
                  <a:txBody>
                    <a:bodyPr/>
                    <a:lstStyle/>
                    <a:p>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extLst>
                  <a:ext uri="{0D108BD9-81ED-4DB2-BD59-A6C34878D82A}">
                    <a16:rowId xmlns:a16="http://schemas.microsoft.com/office/drawing/2014/main" val="2573223070"/>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A</a:t>
                      </a:r>
                    </a:p>
                  </a:txBody>
                  <a:tcPr marL="182880" anchor="ctr">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T w="12700" cap="flat" cmpd="sng" algn="ctr">
                      <a:solidFill>
                        <a:srgbClr val="328612"/>
                      </a:solidFill>
                      <a:prstDash val="solid"/>
                      <a:round/>
                      <a:headEnd type="none" w="med" len="med"/>
                      <a:tailEnd type="none" w="med" len="med"/>
                    </a:lnT>
                    <a:solidFill>
                      <a:srgbClr val="328612">
                        <a:alpha val="10196"/>
                      </a:srgbClr>
                    </a:solidFill>
                  </a:tcPr>
                </a:tc>
                <a:extLst>
                  <a:ext uri="{0D108BD9-81ED-4DB2-BD59-A6C34878D82A}">
                    <a16:rowId xmlns:a16="http://schemas.microsoft.com/office/drawing/2014/main" val="3664596402"/>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B</a:t>
                      </a:r>
                    </a:p>
                  </a:txBody>
                  <a:tcPr marL="182880" anchor="ctr">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solidFill>
                  </a:tcPr>
                </a:tc>
                <a:extLst>
                  <a:ext uri="{0D108BD9-81ED-4DB2-BD59-A6C34878D82A}">
                    <a16:rowId xmlns:a16="http://schemas.microsoft.com/office/drawing/2014/main" val="1919126"/>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C</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97494553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D</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976334243"/>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E</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536580710"/>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F</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1275714988"/>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G</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150200641"/>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H</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16417881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I</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740313770"/>
                  </a:ext>
                </a:extLst>
              </a:tr>
            </a:tbl>
          </a:graphicData>
        </a:graphic>
      </p:graphicFrame>
      <p:pic>
        <p:nvPicPr>
          <p:cNvPr id="28" name="Picture 27">
            <a:extLst>
              <a:ext uri="{FF2B5EF4-FFF2-40B4-BE49-F238E27FC236}">
                <a16:creationId xmlns:a16="http://schemas.microsoft.com/office/drawing/2014/main" id="{C5057623-1802-BB4D-A3FA-51DF6A52AA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9" name="object 5">
            <a:extLst>
              <a:ext uri="{FF2B5EF4-FFF2-40B4-BE49-F238E27FC236}">
                <a16:creationId xmlns:a16="http://schemas.microsoft.com/office/drawing/2014/main" id="{8204008B-24D9-2140-AB1C-5B794CCFAD00}"/>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47BF9D73-D3E1-7440-8BCE-5944043CE9C4}"/>
              </a:ext>
            </a:extLst>
          </p:cNvPr>
          <p:cNvSpPr>
            <a:spLocks noGrp="1"/>
          </p:cNvSpPr>
          <p:nvPr>
            <p:ph type="sldNum" sz="quarter" idx="7"/>
          </p:nvPr>
        </p:nvSpPr>
        <p:spPr>
          <a:xfrm>
            <a:off x="11461116" y="6172200"/>
            <a:ext cx="426083"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8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A35A59-A7A0-3144-83B5-7189D87BB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644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laimer Slide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1" name="Holder 4">
            <a:extLst>
              <a:ext uri="{FF2B5EF4-FFF2-40B4-BE49-F238E27FC236}">
                <a16:creationId xmlns:a16="http://schemas.microsoft.com/office/drawing/2014/main" id="{2E7C7CBF-393F-6747-BC57-CDC7E074B8E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mbria" panose="0204050305040603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1060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44B5DB-885C-4566-806D-74B0C9C16AFE}"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588D3-7145-4E9D-9F1B-F3AE9B5286EB}" type="slidenum">
              <a:rPr lang="en-US" smtClean="0"/>
              <a:t>‹#›</a:t>
            </a:fld>
            <a:endParaRPr lang="en-US"/>
          </a:p>
        </p:txBody>
      </p:sp>
    </p:spTree>
    <p:extLst>
      <p:ext uri="{BB962C8B-B14F-4D97-AF65-F5344CB8AC3E}">
        <p14:creationId xmlns:p14="http://schemas.microsoft.com/office/powerpoint/2010/main" val="199555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37609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90000"/>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386EA3">
              <a:alpha val="92000"/>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1619CA04-4872-C942-A5B8-22BF41ABAE1A}"/>
              </a:ext>
            </a:extLst>
          </p:cNvPr>
          <p:cNvSpPr>
            <a:spLocks noGrp="1"/>
          </p:cNvSpPr>
          <p:nvPr>
            <p:ph type="body" idx="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3BD27B8E-B2E5-3941-B5F5-06F3861FA6AC}"/>
              </a:ext>
            </a:extLst>
          </p:cNvPr>
          <p:cNvSpPr>
            <a:spLocks noGrp="1"/>
          </p:cNvSpPr>
          <p:nvPr>
            <p:ph type="title"/>
          </p:nvPr>
        </p:nvSpPr>
        <p:spPr>
          <a:xfrm>
            <a:off x="480152" y="2730500"/>
            <a:ext cx="4307742" cy="1346200"/>
          </a:xfrm>
        </p:spPr>
        <p:txBody>
          <a:bodyPr anchor="ctr" anchorCtr="0"/>
          <a:lstStyle>
            <a:lvl1pPr>
              <a:defRPr sz="3200">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8E16474A-7FC8-FD4C-BB3B-1B6191551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4" name="Holder 4">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3944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AC08-CDF3-4032-8698-C2CE9A5B1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42B74-6618-4E9F-9B2A-636B329AF2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40AC7-E428-4067-ADBB-A266C9987284}"/>
              </a:ext>
            </a:extLst>
          </p:cNvPr>
          <p:cNvSpPr>
            <a:spLocks noGrp="1"/>
          </p:cNvSpPr>
          <p:nvPr>
            <p:ph type="dt" sz="half" idx="10"/>
          </p:nvPr>
        </p:nvSpPr>
        <p:spPr/>
        <p:txBody>
          <a:bodyPr/>
          <a:lstStyle/>
          <a:p>
            <a:fld id="{D2DC52A9-8076-4746-AE29-F4241887A1BF}" type="datetimeFigureOut">
              <a:rPr lang="en-US" smtClean="0"/>
              <a:t>11/6/20</a:t>
            </a:fld>
            <a:endParaRPr lang="en-US"/>
          </a:p>
        </p:txBody>
      </p:sp>
      <p:sp>
        <p:nvSpPr>
          <p:cNvPr id="5" name="Footer Placeholder 4">
            <a:extLst>
              <a:ext uri="{FF2B5EF4-FFF2-40B4-BE49-F238E27FC236}">
                <a16:creationId xmlns:a16="http://schemas.microsoft.com/office/drawing/2014/main" id="{DEB91261-5896-410B-B06C-E7B27BD11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776B2-53DB-4004-B991-189AE6B6215E}"/>
              </a:ext>
            </a:extLst>
          </p:cNvPr>
          <p:cNvSpPr>
            <a:spLocks noGrp="1"/>
          </p:cNvSpPr>
          <p:nvPr>
            <p:ph type="sldNum" sz="quarter" idx="12"/>
          </p:nvPr>
        </p:nvSpPr>
        <p:spPr/>
        <p:txBody>
          <a:bodyPr/>
          <a:lstStyle/>
          <a:p>
            <a:fld id="{33B3EA2F-CADB-4888-8951-7268F84849CF}" type="slidenum">
              <a:rPr lang="en-US" smtClean="0"/>
              <a:t>‹#›</a:t>
            </a:fld>
            <a:endParaRPr lang="en-US"/>
          </a:p>
        </p:txBody>
      </p:sp>
    </p:spTree>
    <p:extLst>
      <p:ext uri="{BB962C8B-B14F-4D97-AF65-F5344CB8AC3E}">
        <p14:creationId xmlns:p14="http://schemas.microsoft.com/office/powerpoint/2010/main" val="306684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B129FDEE-82BF-1A45-B0B3-D43F008D9F74}"/>
              </a:ext>
            </a:extLst>
          </p:cNvPr>
          <p:cNvSpPr/>
          <p:nvPr userDrawn="1"/>
        </p:nvSpPr>
        <p:spPr>
          <a:xfrm>
            <a:off x="0" y="0"/>
            <a:ext cx="5628640" cy="6858000"/>
          </a:xfrm>
          <a:custGeom>
            <a:avLst/>
            <a:gdLst/>
            <a:ahLst/>
            <a:cxnLst/>
            <a:rect l="l" t="t" r="r" b="b"/>
            <a:pathLst>
              <a:path w="5628640" h="6858000">
                <a:moveTo>
                  <a:pt x="3964238" y="0"/>
                </a:moveTo>
                <a:lnTo>
                  <a:pt x="0" y="0"/>
                </a:lnTo>
                <a:lnTo>
                  <a:pt x="0" y="6858000"/>
                </a:lnTo>
                <a:lnTo>
                  <a:pt x="3964238" y="6858000"/>
                </a:lnTo>
                <a:lnTo>
                  <a:pt x="5628458" y="3429005"/>
                </a:lnTo>
                <a:lnTo>
                  <a:pt x="3964238" y="0"/>
                </a:lnTo>
                <a:close/>
              </a:path>
            </a:pathLst>
          </a:custGeom>
          <a:solidFill>
            <a:srgbClr val="FFFFFF">
              <a:alpha val="91998"/>
            </a:srgbClr>
          </a:solidFill>
        </p:spPr>
        <p:txBody>
          <a:bodyPr wrap="square" lIns="0" tIns="0" rIns="0" bIns="0" rtlCol="0"/>
          <a:lstStyle/>
          <a:p>
            <a:endParaRPr/>
          </a:p>
        </p:txBody>
      </p:sp>
      <p:sp>
        <p:nvSpPr>
          <p:cNvPr id="27" name="object 4">
            <a:extLst>
              <a:ext uri="{FF2B5EF4-FFF2-40B4-BE49-F238E27FC236}">
                <a16:creationId xmlns:a16="http://schemas.microsoft.com/office/drawing/2014/main" id="{E88693D9-8BEF-DA4A-8B06-F68732520CA4}"/>
              </a:ext>
            </a:extLst>
          </p:cNvPr>
          <p:cNvSpPr/>
          <p:nvPr userDrawn="1"/>
        </p:nvSpPr>
        <p:spPr>
          <a:xfrm>
            <a:off x="42133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1" name="Title 10">
            <a:extLst>
              <a:ext uri="{FF2B5EF4-FFF2-40B4-BE49-F238E27FC236}">
                <a16:creationId xmlns:a16="http://schemas.microsoft.com/office/drawing/2014/main" id="{01A0899C-C3AB-F249-A6B3-0183E52D92FB}"/>
              </a:ext>
            </a:extLst>
          </p:cNvPr>
          <p:cNvSpPr>
            <a:spLocks noGrp="1"/>
          </p:cNvSpPr>
          <p:nvPr>
            <p:ph type="title"/>
          </p:nvPr>
        </p:nvSpPr>
        <p:spPr>
          <a:xfrm>
            <a:off x="480152" y="2974032"/>
            <a:ext cx="3253045" cy="912168"/>
          </a:xfrm>
          <a:prstGeom prst="rect">
            <a:avLst/>
          </a:prstGeom>
        </p:spPr>
        <p:txBody>
          <a:bodyPr/>
          <a:lstStyle>
            <a:lvl1pPr>
              <a:defRPr sz="3200"/>
            </a:lvl1pPr>
          </a:lstStyle>
          <a:p>
            <a:r>
              <a:rPr lang="en-US" dirty="0"/>
              <a:t>Click to edit Master title style</a:t>
            </a:r>
          </a:p>
        </p:txBody>
      </p:sp>
      <p:pic>
        <p:nvPicPr>
          <p:cNvPr id="9" name="Picture 8">
            <a:extLst>
              <a:ext uri="{FF2B5EF4-FFF2-40B4-BE49-F238E27FC236}">
                <a16:creationId xmlns:a16="http://schemas.microsoft.com/office/drawing/2014/main" id="{7B326435-9B1F-6043-B5C2-19C630A9EC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object 5">
            <a:extLst>
              <a:ext uri="{FF2B5EF4-FFF2-40B4-BE49-F238E27FC236}">
                <a16:creationId xmlns:a16="http://schemas.microsoft.com/office/drawing/2014/main" id="{4D11457E-B6B1-2840-95DC-2BC635056380}"/>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3" name="Holder 4">
            <a:extLst>
              <a:ext uri="{FF2B5EF4-FFF2-40B4-BE49-F238E27FC236}">
                <a16:creationId xmlns:a16="http://schemas.microsoft.com/office/drawing/2014/main" id="{FEA44E00-DD2E-F642-A740-936CE3206A4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53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D20B4F-AF9A-C441-A0CC-F153F7887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alpha val="91998"/>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8835708"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76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p>
            <a:pPr lvl="0"/>
            <a:endParaRPr lang="en-US" dirty="0"/>
          </a:p>
        </p:txBody>
      </p:sp>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1" name="Holder 4">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77B110D-3D75-284F-83C8-F4427170FF0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87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dirty="0"/>
              <a:t>Click to edit Master title style</a:t>
            </a:r>
          </a:p>
        </p:txBody>
      </p:sp>
      <p:sp>
        <p:nvSpPr>
          <p:cNvPr id="11" name="Holder 4">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7" r:id="rId3"/>
    <p:sldLayoutId id="2147483665" r:id="rId4"/>
    <p:sldLayoutId id="2147483673" r:id="rId5"/>
    <p:sldLayoutId id="2147483680" r:id="rId6"/>
    <p:sldLayoutId id="2147483674" r:id="rId7"/>
    <p:sldLayoutId id="2147483677" r:id="rId8"/>
    <p:sldLayoutId id="2147483675" r:id="rId9"/>
    <p:sldLayoutId id="2147483678" r:id="rId10"/>
    <p:sldLayoutId id="2147483681" r:id="rId11"/>
    <p:sldLayoutId id="2147483668" r:id="rId12"/>
    <p:sldLayoutId id="2147483670" r:id="rId13"/>
    <p:sldLayoutId id="2147483669" r:id="rId14"/>
    <p:sldLayoutId id="2147483662" r:id="rId15"/>
    <p:sldLayoutId id="2147483676" r:id="rId16"/>
    <p:sldLayoutId id="2147483671" r:id="rId17"/>
    <p:sldLayoutId id="2147483679" r:id="rId18"/>
    <p:sldLayoutId id="2147483682" r:id="rId19"/>
    <p:sldLayoutId id="2147483683" r:id="rId20"/>
  </p:sldLayoutIdLst>
  <p:hf hdr="0" ftr="0" dt="0"/>
  <p:txStyles>
    <p:titleStyle>
      <a:lvl1pPr>
        <a:defRPr sz="3200" b="1">
          <a:solidFill>
            <a:srgbClr val="386EA4"/>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www.pngall.com/under-construction-png"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hj254@georgetown.edu" TargetMode="External"/><Relationship Id="rId2" Type="http://schemas.openxmlformats.org/officeDocument/2006/relationships/hyperlink" Target="mailto:mr1170@Georgetown.edu" TargetMode="Externa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E081-9529-DD4E-B70C-88CBE6910F44}"/>
              </a:ext>
            </a:extLst>
          </p:cNvPr>
          <p:cNvSpPr>
            <a:spLocks noGrp="1"/>
          </p:cNvSpPr>
          <p:nvPr>
            <p:ph type="title"/>
          </p:nvPr>
        </p:nvSpPr>
        <p:spPr>
          <a:xfrm>
            <a:off x="7726680" y="1981200"/>
            <a:ext cx="3886199" cy="2133600"/>
          </a:xfrm>
        </p:spPr>
        <p:txBody>
          <a:bodyPr/>
          <a:lstStyle/>
          <a:p>
            <a:r>
              <a:rPr lang="en-US" dirty="0"/>
              <a:t>Financial Decision-Making: Exploring Resource Allocation Across Schools</a:t>
            </a:r>
            <a:br>
              <a:rPr lang="en-US" dirty="0"/>
            </a:br>
            <a:endParaRPr lang="en-US" dirty="0"/>
          </a:p>
        </p:txBody>
      </p:sp>
      <p:sp>
        <p:nvSpPr>
          <p:cNvPr id="11" name="Text Placeholder 10">
            <a:extLst>
              <a:ext uri="{FF2B5EF4-FFF2-40B4-BE49-F238E27FC236}">
                <a16:creationId xmlns:a16="http://schemas.microsoft.com/office/drawing/2014/main" id="{06936EF4-344A-C648-BF67-7D9AEE82D37C}"/>
              </a:ext>
            </a:extLst>
          </p:cNvPr>
          <p:cNvSpPr>
            <a:spLocks noGrp="1"/>
          </p:cNvSpPr>
          <p:nvPr>
            <p:ph type="body" sz="quarter" idx="11"/>
          </p:nvPr>
        </p:nvSpPr>
        <p:spPr/>
        <p:txBody>
          <a:bodyPr/>
          <a:lstStyle/>
          <a:p>
            <a:r>
              <a:rPr lang="en-US" dirty="0"/>
              <a:t>Marguerite </a:t>
            </a:r>
            <a:r>
              <a:rPr lang="en-US" dirty="0" err="1"/>
              <a:t>Roza</a:t>
            </a:r>
            <a:endParaRPr lang="en-US" dirty="0"/>
          </a:p>
          <a:p>
            <a:r>
              <a:rPr lang="en-US" dirty="0"/>
              <a:t>Hannah Jarmolowski</a:t>
            </a:r>
          </a:p>
        </p:txBody>
      </p:sp>
      <p:sp>
        <p:nvSpPr>
          <p:cNvPr id="9" name="Text Placeholder 8">
            <a:extLst>
              <a:ext uri="{FF2B5EF4-FFF2-40B4-BE49-F238E27FC236}">
                <a16:creationId xmlns:a16="http://schemas.microsoft.com/office/drawing/2014/main" id="{AA65F3EE-6191-B94F-9F9F-40B5E867432B}"/>
              </a:ext>
            </a:extLst>
          </p:cNvPr>
          <p:cNvSpPr>
            <a:spLocks noGrp="1"/>
          </p:cNvSpPr>
          <p:nvPr>
            <p:ph type="body" sz="quarter" idx="12"/>
          </p:nvPr>
        </p:nvSpPr>
        <p:spPr/>
        <p:txBody>
          <a:bodyPr/>
          <a:lstStyle/>
          <a:p>
            <a:r>
              <a:rPr lang="en-US" dirty="0"/>
              <a:t>September 25, 2020</a:t>
            </a:r>
          </a:p>
        </p:txBody>
      </p:sp>
    </p:spTree>
    <p:extLst>
      <p:ext uri="{BB962C8B-B14F-4D97-AF65-F5344CB8AC3E}">
        <p14:creationId xmlns:p14="http://schemas.microsoft.com/office/powerpoint/2010/main" val="43786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FFD6E-8238-B142-93C6-C0DD7854A8AA}"/>
              </a:ext>
            </a:extLst>
          </p:cNvPr>
          <p:cNvSpPr>
            <a:spLocks noGrp="1"/>
          </p:cNvSpPr>
          <p:nvPr>
            <p:ph sz="quarter" idx="14"/>
          </p:nvPr>
        </p:nvSpPr>
        <p:spPr/>
        <p:txBody>
          <a:bodyPr/>
          <a:lstStyle/>
          <a:p>
            <a:endParaRPr lang="en-US"/>
          </a:p>
        </p:txBody>
      </p:sp>
      <p:sp>
        <p:nvSpPr>
          <p:cNvPr id="4" name="Slide Number Placeholder 3">
            <a:extLst>
              <a:ext uri="{FF2B5EF4-FFF2-40B4-BE49-F238E27FC236}">
                <a16:creationId xmlns:a16="http://schemas.microsoft.com/office/drawing/2014/main" id="{C5A932C5-AEE5-E241-AFC9-A104C3B4577C}"/>
              </a:ext>
            </a:extLst>
          </p:cNvPr>
          <p:cNvSpPr>
            <a:spLocks noGrp="1"/>
          </p:cNvSpPr>
          <p:nvPr>
            <p:ph type="sldNum" sz="quarter" idx="7"/>
          </p:nvPr>
        </p:nvSpPr>
        <p:spPr/>
        <p:txBody>
          <a:bodyPr/>
          <a:lstStyle/>
          <a:p>
            <a:fld id="{B6F15528-21DE-4FAA-801E-634DDDAF4B2B}" type="slidenum">
              <a:rPr lang="en-US" smtClean="0"/>
              <a:pPr/>
              <a:t>10</a:t>
            </a:fld>
            <a:endParaRPr lang="en-US" dirty="0"/>
          </a:p>
        </p:txBody>
      </p:sp>
      <p:pic>
        <p:nvPicPr>
          <p:cNvPr id="5" name="Picture 4">
            <a:extLst>
              <a:ext uri="{FF2B5EF4-FFF2-40B4-BE49-F238E27FC236}">
                <a16:creationId xmlns:a16="http://schemas.microsoft.com/office/drawing/2014/main" id="{BB966419-722A-9641-AC5F-8E9B7E8CDE17}"/>
              </a:ext>
            </a:extLst>
          </p:cNvPr>
          <p:cNvPicPr>
            <a:picLocks noChangeAspect="1"/>
          </p:cNvPicPr>
          <p:nvPr/>
        </p:nvPicPr>
        <p:blipFill rotWithShape="1">
          <a:blip r:embed="rId3"/>
          <a:srcRect r="7635" b="17380"/>
          <a:stretch/>
        </p:blipFill>
        <p:spPr>
          <a:xfrm>
            <a:off x="-1665" y="244772"/>
            <a:ext cx="12193665" cy="6613228"/>
          </a:xfrm>
          <a:prstGeom prst="rect">
            <a:avLst/>
          </a:prstGeom>
        </p:spPr>
      </p:pic>
      <p:sp>
        <p:nvSpPr>
          <p:cNvPr id="2" name="Title 1">
            <a:extLst>
              <a:ext uri="{FF2B5EF4-FFF2-40B4-BE49-F238E27FC236}">
                <a16:creationId xmlns:a16="http://schemas.microsoft.com/office/drawing/2014/main" id="{9431D86F-FE80-8244-91B1-40F819921EA2}"/>
              </a:ext>
            </a:extLst>
          </p:cNvPr>
          <p:cNvSpPr>
            <a:spLocks noGrp="1"/>
          </p:cNvSpPr>
          <p:nvPr>
            <p:ph type="title"/>
          </p:nvPr>
        </p:nvSpPr>
        <p:spPr>
          <a:xfrm>
            <a:off x="118264" y="58579"/>
            <a:ext cx="10035447" cy="492443"/>
          </a:xfrm>
          <a:solidFill>
            <a:schemeClr val="bg1"/>
          </a:solidFill>
        </p:spPr>
        <p:txBody>
          <a:bodyPr/>
          <a:lstStyle/>
          <a:p>
            <a:r>
              <a:rPr lang="en-US" dirty="0"/>
              <a:t>State Spotlight: Michigan Array the Data</a:t>
            </a:r>
          </a:p>
        </p:txBody>
      </p:sp>
      <p:sp>
        <p:nvSpPr>
          <p:cNvPr id="6" name="Rounded Rectangular Callout 5">
            <a:extLst>
              <a:ext uri="{FF2B5EF4-FFF2-40B4-BE49-F238E27FC236}">
                <a16:creationId xmlns:a16="http://schemas.microsoft.com/office/drawing/2014/main" id="{F251ED27-F136-5A45-9265-BBA3B77AABCC}"/>
              </a:ext>
            </a:extLst>
          </p:cNvPr>
          <p:cNvSpPr/>
          <p:nvPr/>
        </p:nvSpPr>
        <p:spPr>
          <a:xfrm>
            <a:off x="8377730" y="163719"/>
            <a:ext cx="3509470" cy="2809883"/>
          </a:xfrm>
          <a:prstGeom prst="wedgeRoundRectCallout">
            <a:avLst>
              <a:gd name="adj1" fmla="val -46411"/>
              <a:gd name="adj2" fmla="val 181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12 SEAs allow comparison of spending across all schools in a district</a:t>
            </a:r>
          </a:p>
          <a:p>
            <a:pPr algn="ctr"/>
            <a:endParaRPr lang="en-US" sz="2000" dirty="0"/>
          </a:p>
          <a:p>
            <a:pPr algn="ctr"/>
            <a:r>
              <a:rPr lang="en-US" sz="2000" dirty="0"/>
              <a:t>But all SEAs/RCs could still make these displays for their districts</a:t>
            </a:r>
          </a:p>
        </p:txBody>
      </p:sp>
      <p:sp>
        <p:nvSpPr>
          <p:cNvPr id="8" name="TextBox 7">
            <a:extLst>
              <a:ext uri="{FF2B5EF4-FFF2-40B4-BE49-F238E27FC236}">
                <a16:creationId xmlns:a16="http://schemas.microsoft.com/office/drawing/2014/main" id="{7FA1B80A-3381-B142-BB57-10F95E7CB634}"/>
              </a:ext>
            </a:extLst>
          </p:cNvPr>
          <p:cNvSpPr txBox="1"/>
          <p:nvPr/>
        </p:nvSpPr>
        <p:spPr>
          <a:xfrm>
            <a:off x="990600" y="4419600"/>
            <a:ext cx="461665" cy="1572399"/>
          </a:xfrm>
          <a:prstGeom prst="rect">
            <a:avLst/>
          </a:prstGeom>
          <a:noFill/>
        </p:spPr>
        <p:txBody>
          <a:bodyPr vert="vert270" wrap="square" rtlCol="0">
            <a:spAutoFit/>
          </a:bodyPr>
          <a:lstStyle/>
          <a:p>
            <a:r>
              <a:rPr lang="en-US" dirty="0">
                <a:solidFill>
                  <a:schemeClr val="accent6"/>
                </a:solidFill>
              </a:rPr>
              <a:t>Washington ES</a:t>
            </a:r>
          </a:p>
        </p:txBody>
      </p:sp>
      <p:sp>
        <p:nvSpPr>
          <p:cNvPr id="9" name="TextBox 8">
            <a:extLst>
              <a:ext uri="{FF2B5EF4-FFF2-40B4-BE49-F238E27FC236}">
                <a16:creationId xmlns:a16="http://schemas.microsoft.com/office/drawing/2014/main" id="{DF836763-E6BF-1446-AAD2-AEC44A316C93}"/>
              </a:ext>
            </a:extLst>
          </p:cNvPr>
          <p:cNvSpPr txBox="1"/>
          <p:nvPr/>
        </p:nvSpPr>
        <p:spPr>
          <a:xfrm>
            <a:off x="1884861" y="4594971"/>
            <a:ext cx="461665" cy="1130327"/>
          </a:xfrm>
          <a:prstGeom prst="rect">
            <a:avLst/>
          </a:prstGeom>
          <a:noFill/>
        </p:spPr>
        <p:txBody>
          <a:bodyPr vert="vert270" wrap="square" rtlCol="0">
            <a:spAutoFit/>
          </a:bodyPr>
          <a:lstStyle/>
          <a:p>
            <a:r>
              <a:rPr lang="en-US" dirty="0">
                <a:solidFill>
                  <a:schemeClr val="accent6"/>
                </a:solidFill>
              </a:rPr>
              <a:t>Handy MS</a:t>
            </a:r>
          </a:p>
        </p:txBody>
      </p:sp>
      <p:sp>
        <p:nvSpPr>
          <p:cNvPr id="10" name="TextBox 9">
            <a:extLst>
              <a:ext uri="{FF2B5EF4-FFF2-40B4-BE49-F238E27FC236}">
                <a16:creationId xmlns:a16="http://schemas.microsoft.com/office/drawing/2014/main" id="{909725A8-6CE8-024A-AB05-25EF077BF777}"/>
              </a:ext>
            </a:extLst>
          </p:cNvPr>
          <p:cNvSpPr txBox="1"/>
          <p:nvPr/>
        </p:nvSpPr>
        <p:spPr>
          <a:xfrm>
            <a:off x="2747128" y="4343400"/>
            <a:ext cx="461665" cy="1572399"/>
          </a:xfrm>
          <a:prstGeom prst="rect">
            <a:avLst/>
          </a:prstGeom>
          <a:noFill/>
        </p:spPr>
        <p:txBody>
          <a:bodyPr vert="vert270" wrap="square" rtlCol="0">
            <a:spAutoFit/>
          </a:bodyPr>
          <a:lstStyle/>
          <a:p>
            <a:r>
              <a:rPr lang="en-US" dirty="0">
                <a:solidFill>
                  <a:schemeClr val="accent6"/>
                </a:solidFill>
              </a:rPr>
              <a:t>MacGregor ES</a:t>
            </a:r>
          </a:p>
        </p:txBody>
      </p:sp>
      <p:sp>
        <p:nvSpPr>
          <p:cNvPr id="11" name="TextBox 10">
            <a:extLst>
              <a:ext uri="{FF2B5EF4-FFF2-40B4-BE49-F238E27FC236}">
                <a16:creationId xmlns:a16="http://schemas.microsoft.com/office/drawing/2014/main" id="{D872D883-EDD7-4B40-988B-1C25F273D2C5}"/>
              </a:ext>
            </a:extLst>
          </p:cNvPr>
          <p:cNvSpPr txBox="1"/>
          <p:nvPr/>
        </p:nvSpPr>
        <p:spPr>
          <a:xfrm>
            <a:off x="3641389" y="4155301"/>
            <a:ext cx="461665" cy="2029599"/>
          </a:xfrm>
          <a:prstGeom prst="rect">
            <a:avLst/>
          </a:prstGeom>
          <a:noFill/>
        </p:spPr>
        <p:txBody>
          <a:bodyPr vert="vert270" wrap="square" rtlCol="0">
            <a:spAutoFit/>
          </a:bodyPr>
          <a:lstStyle/>
          <a:p>
            <a:r>
              <a:rPr lang="en-US" dirty="0">
                <a:solidFill>
                  <a:schemeClr val="accent6"/>
                </a:solidFill>
              </a:rPr>
              <a:t>Bay City Central HS</a:t>
            </a:r>
          </a:p>
        </p:txBody>
      </p:sp>
      <p:sp>
        <p:nvSpPr>
          <p:cNvPr id="12" name="TextBox 11">
            <a:extLst>
              <a:ext uri="{FF2B5EF4-FFF2-40B4-BE49-F238E27FC236}">
                <a16:creationId xmlns:a16="http://schemas.microsoft.com/office/drawing/2014/main" id="{B01B0933-DB3C-F747-B712-01EAD5FBF264}"/>
              </a:ext>
            </a:extLst>
          </p:cNvPr>
          <p:cNvSpPr txBox="1"/>
          <p:nvPr/>
        </p:nvSpPr>
        <p:spPr>
          <a:xfrm>
            <a:off x="4503656" y="4190998"/>
            <a:ext cx="461665" cy="2029599"/>
          </a:xfrm>
          <a:prstGeom prst="rect">
            <a:avLst/>
          </a:prstGeom>
          <a:noFill/>
        </p:spPr>
        <p:txBody>
          <a:bodyPr vert="vert270" wrap="square" rtlCol="0">
            <a:spAutoFit/>
          </a:bodyPr>
          <a:lstStyle/>
          <a:p>
            <a:r>
              <a:rPr lang="en-US" dirty="0">
                <a:solidFill>
                  <a:schemeClr val="accent6"/>
                </a:solidFill>
              </a:rPr>
              <a:t>Bay City Western HS</a:t>
            </a:r>
          </a:p>
        </p:txBody>
      </p:sp>
      <p:sp>
        <p:nvSpPr>
          <p:cNvPr id="13" name="TextBox 12">
            <a:extLst>
              <a:ext uri="{FF2B5EF4-FFF2-40B4-BE49-F238E27FC236}">
                <a16:creationId xmlns:a16="http://schemas.microsoft.com/office/drawing/2014/main" id="{C1624564-3D14-A747-80E9-29DB3ABC6102}"/>
              </a:ext>
            </a:extLst>
          </p:cNvPr>
          <p:cNvSpPr txBox="1"/>
          <p:nvPr/>
        </p:nvSpPr>
        <p:spPr>
          <a:xfrm>
            <a:off x="5397917" y="4190998"/>
            <a:ext cx="461665" cy="2029599"/>
          </a:xfrm>
          <a:prstGeom prst="rect">
            <a:avLst/>
          </a:prstGeom>
          <a:noFill/>
        </p:spPr>
        <p:txBody>
          <a:bodyPr vert="vert270" wrap="square" rtlCol="0">
            <a:spAutoFit/>
          </a:bodyPr>
          <a:lstStyle/>
          <a:p>
            <a:r>
              <a:rPr lang="en-US" dirty="0">
                <a:solidFill>
                  <a:schemeClr val="accent6"/>
                </a:solidFill>
              </a:rPr>
              <a:t>Bay City Eastern HS</a:t>
            </a:r>
          </a:p>
        </p:txBody>
      </p:sp>
      <p:sp>
        <p:nvSpPr>
          <p:cNvPr id="14" name="TextBox 13">
            <a:extLst>
              <a:ext uri="{FF2B5EF4-FFF2-40B4-BE49-F238E27FC236}">
                <a16:creationId xmlns:a16="http://schemas.microsoft.com/office/drawing/2014/main" id="{2AD5B8C3-547C-BE45-9166-2B0035A7D384}"/>
              </a:ext>
            </a:extLst>
          </p:cNvPr>
          <p:cNvSpPr txBox="1"/>
          <p:nvPr/>
        </p:nvSpPr>
        <p:spPr>
          <a:xfrm>
            <a:off x="6229932" y="4686299"/>
            <a:ext cx="461665" cy="1111547"/>
          </a:xfrm>
          <a:prstGeom prst="rect">
            <a:avLst/>
          </a:prstGeom>
          <a:noFill/>
        </p:spPr>
        <p:txBody>
          <a:bodyPr vert="vert270" wrap="square" rtlCol="0">
            <a:spAutoFit/>
          </a:bodyPr>
          <a:lstStyle/>
          <a:p>
            <a:r>
              <a:rPr lang="en-US" dirty="0">
                <a:solidFill>
                  <a:schemeClr val="accent6"/>
                </a:solidFill>
              </a:rPr>
              <a:t>Lindsay ES</a:t>
            </a:r>
          </a:p>
        </p:txBody>
      </p:sp>
      <p:sp>
        <p:nvSpPr>
          <p:cNvPr id="15" name="TextBox 14">
            <a:extLst>
              <a:ext uri="{FF2B5EF4-FFF2-40B4-BE49-F238E27FC236}">
                <a16:creationId xmlns:a16="http://schemas.microsoft.com/office/drawing/2014/main" id="{AEC67A39-B512-E44F-B253-06792EC1E9EF}"/>
              </a:ext>
            </a:extLst>
          </p:cNvPr>
          <p:cNvSpPr txBox="1"/>
          <p:nvPr/>
        </p:nvSpPr>
        <p:spPr>
          <a:xfrm>
            <a:off x="7145622" y="4594971"/>
            <a:ext cx="461665" cy="1294201"/>
          </a:xfrm>
          <a:prstGeom prst="rect">
            <a:avLst/>
          </a:prstGeom>
          <a:noFill/>
        </p:spPr>
        <p:txBody>
          <a:bodyPr vert="vert270" wrap="square" rtlCol="0">
            <a:spAutoFit/>
          </a:bodyPr>
          <a:lstStyle/>
          <a:p>
            <a:r>
              <a:rPr lang="en-US" dirty="0">
                <a:solidFill>
                  <a:schemeClr val="accent6"/>
                </a:solidFill>
              </a:rPr>
              <a:t>Hampton ES</a:t>
            </a:r>
          </a:p>
        </p:txBody>
      </p:sp>
      <p:sp>
        <p:nvSpPr>
          <p:cNvPr id="16" name="TextBox 15">
            <a:extLst>
              <a:ext uri="{FF2B5EF4-FFF2-40B4-BE49-F238E27FC236}">
                <a16:creationId xmlns:a16="http://schemas.microsoft.com/office/drawing/2014/main" id="{EE3D04F1-97DC-464C-A6B3-607598602F96}"/>
              </a:ext>
            </a:extLst>
          </p:cNvPr>
          <p:cNvSpPr txBox="1"/>
          <p:nvPr/>
        </p:nvSpPr>
        <p:spPr>
          <a:xfrm>
            <a:off x="7991670" y="4419600"/>
            <a:ext cx="461665" cy="1294201"/>
          </a:xfrm>
          <a:prstGeom prst="rect">
            <a:avLst/>
          </a:prstGeom>
          <a:noFill/>
        </p:spPr>
        <p:txBody>
          <a:bodyPr vert="vert270" wrap="square" rtlCol="0">
            <a:spAutoFit/>
          </a:bodyPr>
          <a:lstStyle/>
          <a:p>
            <a:r>
              <a:rPr lang="en-US" dirty="0">
                <a:solidFill>
                  <a:schemeClr val="accent6"/>
                </a:solidFill>
              </a:rPr>
              <a:t>Kolb ES</a:t>
            </a:r>
          </a:p>
        </p:txBody>
      </p:sp>
      <p:sp>
        <p:nvSpPr>
          <p:cNvPr id="17" name="TextBox 16">
            <a:extLst>
              <a:ext uri="{FF2B5EF4-FFF2-40B4-BE49-F238E27FC236}">
                <a16:creationId xmlns:a16="http://schemas.microsoft.com/office/drawing/2014/main" id="{8898D0B5-63A6-ED4F-8D9C-B01FD1D5F2EB}"/>
              </a:ext>
            </a:extLst>
          </p:cNvPr>
          <p:cNvSpPr txBox="1"/>
          <p:nvPr/>
        </p:nvSpPr>
        <p:spPr>
          <a:xfrm>
            <a:off x="8893327" y="4645770"/>
            <a:ext cx="461665" cy="1294201"/>
          </a:xfrm>
          <a:prstGeom prst="rect">
            <a:avLst/>
          </a:prstGeom>
          <a:noFill/>
        </p:spPr>
        <p:txBody>
          <a:bodyPr vert="vert270" wrap="square" rtlCol="0">
            <a:spAutoFit/>
          </a:bodyPr>
          <a:lstStyle/>
          <a:p>
            <a:r>
              <a:rPr lang="en-US" dirty="0">
                <a:solidFill>
                  <a:schemeClr val="accent6"/>
                </a:solidFill>
              </a:rPr>
              <a:t>Western MS</a:t>
            </a:r>
          </a:p>
        </p:txBody>
      </p:sp>
      <p:sp>
        <p:nvSpPr>
          <p:cNvPr id="18" name="TextBox 17">
            <a:extLst>
              <a:ext uri="{FF2B5EF4-FFF2-40B4-BE49-F238E27FC236}">
                <a16:creationId xmlns:a16="http://schemas.microsoft.com/office/drawing/2014/main" id="{7E2EC336-870F-FD4D-AB54-CE61A0C1D042}"/>
              </a:ext>
            </a:extLst>
          </p:cNvPr>
          <p:cNvSpPr txBox="1"/>
          <p:nvPr/>
        </p:nvSpPr>
        <p:spPr>
          <a:xfrm>
            <a:off x="9768459" y="4343400"/>
            <a:ext cx="461665" cy="2080669"/>
          </a:xfrm>
          <a:prstGeom prst="rect">
            <a:avLst/>
          </a:prstGeom>
          <a:noFill/>
        </p:spPr>
        <p:txBody>
          <a:bodyPr vert="vert270" wrap="square" rtlCol="0">
            <a:spAutoFit/>
          </a:bodyPr>
          <a:lstStyle/>
          <a:p>
            <a:r>
              <a:rPr lang="en-US" dirty="0" err="1">
                <a:solidFill>
                  <a:schemeClr val="accent6"/>
                </a:solidFill>
              </a:rPr>
              <a:t>McAlear</a:t>
            </a:r>
            <a:r>
              <a:rPr lang="en-US" dirty="0">
                <a:solidFill>
                  <a:schemeClr val="accent6"/>
                </a:solidFill>
              </a:rPr>
              <a:t> - </a:t>
            </a:r>
            <a:r>
              <a:rPr lang="en-US" dirty="0" err="1">
                <a:solidFill>
                  <a:schemeClr val="accent6"/>
                </a:solidFill>
              </a:rPr>
              <a:t>Sawden</a:t>
            </a:r>
            <a:r>
              <a:rPr lang="en-US" dirty="0">
                <a:solidFill>
                  <a:schemeClr val="accent6"/>
                </a:solidFill>
              </a:rPr>
              <a:t> ES</a:t>
            </a:r>
          </a:p>
        </p:txBody>
      </p:sp>
      <p:sp>
        <p:nvSpPr>
          <p:cNvPr id="19" name="TextBox 18">
            <a:extLst>
              <a:ext uri="{FF2B5EF4-FFF2-40B4-BE49-F238E27FC236}">
                <a16:creationId xmlns:a16="http://schemas.microsoft.com/office/drawing/2014/main" id="{238ED3BB-B447-0042-89CA-D9456E7F1976}"/>
              </a:ext>
            </a:extLst>
          </p:cNvPr>
          <p:cNvSpPr txBox="1"/>
          <p:nvPr/>
        </p:nvSpPr>
        <p:spPr>
          <a:xfrm>
            <a:off x="10614870" y="4776426"/>
            <a:ext cx="461665" cy="1228272"/>
          </a:xfrm>
          <a:prstGeom prst="rect">
            <a:avLst/>
          </a:prstGeom>
          <a:noFill/>
        </p:spPr>
        <p:txBody>
          <a:bodyPr vert="vert270" wrap="square" rtlCol="0">
            <a:spAutoFit/>
          </a:bodyPr>
          <a:lstStyle/>
          <a:p>
            <a:r>
              <a:rPr lang="en-US" dirty="0">
                <a:solidFill>
                  <a:schemeClr val="accent6"/>
                </a:solidFill>
              </a:rPr>
              <a:t>Auburn ES</a:t>
            </a:r>
          </a:p>
        </p:txBody>
      </p:sp>
      <p:sp>
        <p:nvSpPr>
          <p:cNvPr id="20" name="TextBox 19">
            <a:extLst>
              <a:ext uri="{FF2B5EF4-FFF2-40B4-BE49-F238E27FC236}">
                <a16:creationId xmlns:a16="http://schemas.microsoft.com/office/drawing/2014/main" id="{B569E6D7-7CF4-2F4C-A680-3978DB852465}"/>
              </a:ext>
            </a:extLst>
          </p:cNvPr>
          <p:cNvSpPr txBox="1"/>
          <p:nvPr/>
        </p:nvSpPr>
        <p:spPr>
          <a:xfrm>
            <a:off x="11516164" y="4734670"/>
            <a:ext cx="461665" cy="1441980"/>
          </a:xfrm>
          <a:prstGeom prst="rect">
            <a:avLst/>
          </a:prstGeom>
          <a:noFill/>
        </p:spPr>
        <p:txBody>
          <a:bodyPr vert="vert270" wrap="square" rtlCol="0">
            <a:spAutoFit/>
          </a:bodyPr>
          <a:lstStyle/>
          <a:p>
            <a:r>
              <a:rPr lang="en-US" dirty="0" err="1">
                <a:solidFill>
                  <a:schemeClr val="accent6"/>
                </a:solidFill>
              </a:rPr>
              <a:t>Mackensen</a:t>
            </a:r>
            <a:r>
              <a:rPr lang="en-US" dirty="0">
                <a:solidFill>
                  <a:schemeClr val="accent6"/>
                </a:solidFill>
              </a:rPr>
              <a:t> ES</a:t>
            </a:r>
          </a:p>
        </p:txBody>
      </p:sp>
    </p:spTree>
    <p:extLst>
      <p:ext uri="{BB962C8B-B14F-4D97-AF65-F5344CB8AC3E}">
        <p14:creationId xmlns:p14="http://schemas.microsoft.com/office/powerpoint/2010/main" val="4281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5217-FACD-6543-AB34-55832B7BC499}"/>
              </a:ext>
            </a:extLst>
          </p:cNvPr>
          <p:cNvSpPr>
            <a:spLocks noGrp="1"/>
          </p:cNvSpPr>
          <p:nvPr>
            <p:ph type="title"/>
          </p:nvPr>
        </p:nvSpPr>
        <p:spPr>
          <a:xfrm>
            <a:off x="457200" y="1066800"/>
            <a:ext cx="8825582" cy="492443"/>
          </a:xfrm>
        </p:spPr>
        <p:txBody>
          <a:bodyPr/>
          <a:lstStyle/>
          <a:p>
            <a:r>
              <a:rPr lang="en-US" dirty="0">
                <a:solidFill>
                  <a:srgbClr val="386EA4"/>
                </a:solidFill>
              </a:rPr>
              <a:t>Poll: </a:t>
            </a:r>
            <a:r>
              <a:rPr lang="en-US" b="0" dirty="0"/>
              <a:t>Do districts in your area(s) examine school-by- school spending data?</a:t>
            </a:r>
            <a:br>
              <a:rPr lang="en-US" dirty="0"/>
            </a:br>
            <a:endParaRPr lang="en-US" dirty="0">
              <a:solidFill>
                <a:srgbClr val="386EA4"/>
              </a:solidFill>
            </a:endParaRPr>
          </a:p>
        </p:txBody>
      </p:sp>
      <p:sp>
        <p:nvSpPr>
          <p:cNvPr id="5" name="Slide Number Placeholder 4">
            <a:extLst>
              <a:ext uri="{FF2B5EF4-FFF2-40B4-BE49-F238E27FC236}">
                <a16:creationId xmlns:a16="http://schemas.microsoft.com/office/drawing/2014/main" id="{99AD2A25-0639-2746-B536-34EDCD682C3A}"/>
              </a:ext>
            </a:extLst>
          </p:cNvPr>
          <p:cNvSpPr>
            <a:spLocks noGrp="1"/>
          </p:cNvSpPr>
          <p:nvPr>
            <p:ph type="sldNum" sz="quarter" idx="7"/>
          </p:nvPr>
        </p:nvSpPr>
        <p:spPr/>
        <p:txBody>
          <a:bodyPr/>
          <a:lstStyle/>
          <a:p>
            <a:fld id="{B6F15528-21DE-4FAA-801E-634DDDAF4B2B}" type="slidenum">
              <a:rPr lang="en-US" smtClean="0"/>
              <a:pPr/>
              <a:t>11</a:t>
            </a:fld>
            <a:endParaRPr lang="en-US" dirty="0"/>
          </a:p>
        </p:txBody>
      </p:sp>
      <p:sp>
        <p:nvSpPr>
          <p:cNvPr id="8" name="TextBox 7">
            <a:extLst>
              <a:ext uri="{FF2B5EF4-FFF2-40B4-BE49-F238E27FC236}">
                <a16:creationId xmlns:a16="http://schemas.microsoft.com/office/drawing/2014/main" id="{69C03A8C-0BF1-9E48-B70F-569837940063}"/>
              </a:ext>
            </a:extLst>
          </p:cNvPr>
          <p:cNvSpPr txBox="1"/>
          <p:nvPr/>
        </p:nvSpPr>
        <p:spPr>
          <a:xfrm>
            <a:off x="484909" y="1905000"/>
            <a:ext cx="8153400" cy="1661993"/>
          </a:xfrm>
          <a:prstGeom prst="rect">
            <a:avLst/>
          </a:prstGeom>
          <a:noFill/>
        </p:spPr>
        <p:txBody>
          <a:bodyPr wrap="square" rtlCol="0">
            <a:spAutoFit/>
          </a:bodyPr>
          <a:lstStyle/>
          <a:p>
            <a:r>
              <a:rPr lang="en-US" sz="2800" b="1" dirty="0">
                <a:solidFill>
                  <a:srgbClr val="386EA4"/>
                </a:solidFill>
              </a:rPr>
              <a:t>A. </a:t>
            </a:r>
            <a:r>
              <a:rPr lang="en-US" sz="2800" dirty="0">
                <a:solidFill>
                  <a:srgbClr val="386EA4"/>
                </a:solidFill>
                <a:latin typeface="Cambria" panose="02040503050406030204" pitchFamily="18" charset="0"/>
              </a:rPr>
              <a:t>Yes</a:t>
            </a:r>
          </a:p>
          <a:p>
            <a:r>
              <a:rPr lang="en-US" sz="2800" b="1" dirty="0">
                <a:solidFill>
                  <a:srgbClr val="386EA4"/>
                </a:solidFill>
                <a:latin typeface="Cambria" panose="02040503050406030204" pitchFamily="18" charset="0"/>
              </a:rPr>
              <a:t>B. </a:t>
            </a:r>
            <a:r>
              <a:rPr lang="en-US" sz="2800" dirty="0">
                <a:solidFill>
                  <a:srgbClr val="386EA4"/>
                </a:solidFill>
                <a:latin typeface="Cambria" panose="02040503050406030204" pitchFamily="18" charset="0"/>
              </a:rPr>
              <a:t>No</a:t>
            </a:r>
          </a:p>
          <a:p>
            <a:r>
              <a:rPr lang="en-US" sz="2800" b="1" dirty="0">
                <a:solidFill>
                  <a:srgbClr val="386EA4"/>
                </a:solidFill>
                <a:latin typeface="Cambria" panose="02040503050406030204" pitchFamily="18" charset="0"/>
              </a:rPr>
              <a:t>C. </a:t>
            </a:r>
            <a:r>
              <a:rPr lang="en-US" sz="2800" dirty="0">
                <a:solidFill>
                  <a:srgbClr val="386EA4"/>
                </a:solidFill>
                <a:latin typeface="Cambria" panose="02040503050406030204" pitchFamily="18" charset="0"/>
              </a:rPr>
              <a:t>Not sure</a:t>
            </a:r>
          </a:p>
          <a:p>
            <a:endParaRPr lang="en-US" dirty="0"/>
          </a:p>
        </p:txBody>
      </p:sp>
      <p:sp>
        <p:nvSpPr>
          <p:cNvPr id="6" name="Content Placeholder 7">
            <a:extLst>
              <a:ext uri="{FF2B5EF4-FFF2-40B4-BE49-F238E27FC236}">
                <a16:creationId xmlns:a16="http://schemas.microsoft.com/office/drawing/2014/main" id="{C4257FB7-6D59-794E-8149-FFED947B43DF}"/>
              </a:ext>
            </a:extLst>
          </p:cNvPr>
          <p:cNvSpPr>
            <a:spLocks noGrp="1"/>
          </p:cNvSpPr>
          <p:nvPr>
            <p:ph sz="quarter" idx="14"/>
          </p:nvPr>
        </p:nvSpPr>
        <p:spPr>
          <a:xfrm>
            <a:off x="5257800" y="1905001"/>
            <a:ext cx="4648200" cy="3657600"/>
          </a:xfrm>
          <a:solidFill>
            <a:schemeClr val="accent1">
              <a:lumMod val="20000"/>
              <a:lumOff val="80000"/>
            </a:schemeClr>
          </a:solidFill>
        </p:spPr>
        <p:txBody>
          <a:bodyPr>
            <a:normAutofit fontScale="92500" lnSpcReduction="20000"/>
          </a:bodyPr>
          <a:lstStyle/>
          <a:p>
            <a:r>
              <a:rPr lang="en-US" sz="4000" dirty="0"/>
              <a:t>Our sense is that most districts leaders aren’t taking stock of their role in resource allocation. What districts see as “costs” are actually “spending choices”</a:t>
            </a:r>
          </a:p>
        </p:txBody>
      </p:sp>
    </p:spTree>
    <p:extLst>
      <p:ext uri="{BB962C8B-B14F-4D97-AF65-F5344CB8AC3E}">
        <p14:creationId xmlns:p14="http://schemas.microsoft.com/office/powerpoint/2010/main" val="15685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5217-FACD-6543-AB34-55832B7BC499}"/>
              </a:ext>
            </a:extLst>
          </p:cNvPr>
          <p:cNvSpPr>
            <a:spLocks noGrp="1"/>
          </p:cNvSpPr>
          <p:nvPr>
            <p:ph type="title"/>
          </p:nvPr>
        </p:nvSpPr>
        <p:spPr>
          <a:xfrm>
            <a:off x="152400" y="509051"/>
            <a:ext cx="5730240" cy="2168843"/>
          </a:xfrm>
        </p:spPr>
        <p:txBody>
          <a:bodyPr/>
          <a:lstStyle/>
          <a:p>
            <a:r>
              <a:rPr lang="en-US" dirty="0">
                <a:solidFill>
                  <a:srgbClr val="386EA4"/>
                </a:solidFill>
              </a:rPr>
              <a:t>Poll: </a:t>
            </a:r>
            <a:r>
              <a:rPr lang="en-US" b="0" dirty="0"/>
              <a:t>Do you believe there is an SEA role to play in getting districts to use school-by-school data in financial decisions?</a:t>
            </a:r>
            <a:br>
              <a:rPr lang="en-US" dirty="0"/>
            </a:br>
            <a:endParaRPr lang="en-US" dirty="0">
              <a:solidFill>
                <a:srgbClr val="386EA4"/>
              </a:solidFill>
            </a:endParaRPr>
          </a:p>
        </p:txBody>
      </p:sp>
      <p:sp>
        <p:nvSpPr>
          <p:cNvPr id="5" name="Slide Number Placeholder 4">
            <a:extLst>
              <a:ext uri="{FF2B5EF4-FFF2-40B4-BE49-F238E27FC236}">
                <a16:creationId xmlns:a16="http://schemas.microsoft.com/office/drawing/2014/main" id="{99AD2A25-0639-2746-B536-34EDCD682C3A}"/>
              </a:ext>
            </a:extLst>
          </p:cNvPr>
          <p:cNvSpPr>
            <a:spLocks noGrp="1"/>
          </p:cNvSpPr>
          <p:nvPr>
            <p:ph type="sldNum" sz="quarter" idx="7"/>
          </p:nvPr>
        </p:nvSpPr>
        <p:spPr/>
        <p:txBody>
          <a:bodyPr/>
          <a:lstStyle/>
          <a:p>
            <a:fld id="{B6F15528-21DE-4FAA-801E-634DDDAF4B2B}" type="slidenum">
              <a:rPr lang="en-US" smtClean="0"/>
              <a:pPr/>
              <a:t>12</a:t>
            </a:fld>
            <a:endParaRPr lang="en-US" dirty="0"/>
          </a:p>
        </p:txBody>
      </p:sp>
      <p:sp>
        <p:nvSpPr>
          <p:cNvPr id="8" name="TextBox 7">
            <a:extLst>
              <a:ext uri="{FF2B5EF4-FFF2-40B4-BE49-F238E27FC236}">
                <a16:creationId xmlns:a16="http://schemas.microsoft.com/office/drawing/2014/main" id="{69C03A8C-0BF1-9E48-B70F-569837940063}"/>
              </a:ext>
            </a:extLst>
          </p:cNvPr>
          <p:cNvSpPr txBox="1"/>
          <p:nvPr/>
        </p:nvSpPr>
        <p:spPr>
          <a:xfrm>
            <a:off x="533400" y="2709713"/>
            <a:ext cx="4069080" cy="3139321"/>
          </a:xfrm>
          <a:prstGeom prst="rect">
            <a:avLst/>
          </a:prstGeom>
          <a:noFill/>
        </p:spPr>
        <p:txBody>
          <a:bodyPr wrap="square" rtlCol="0">
            <a:spAutoFit/>
          </a:bodyPr>
          <a:lstStyle/>
          <a:p>
            <a:pPr>
              <a:spcAft>
                <a:spcPts val="1200"/>
              </a:spcAft>
            </a:pPr>
            <a:r>
              <a:rPr lang="en-US" sz="3000" b="1" dirty="0">
                <a:solidFill>
                  <a:srgbClr val="386EA4"/>
                </a:solidFill>
                <a:latin typeface="Cambria" panose="02040503050406030204" pitchFamily="18" charset="0"/>
              </a:rPr>
              <a:t>A. </a:t>
            </a:r>
            <a:r>
              <a:rPr lang="en-US" sz="3000" dirty="0">
                <a:solidFill>
                  <a:srgbClr val="386EA4"/>
                </a:solidFill>
                <a:latin typeface="Cambria" panose="02040503050406030204" pitchFamily="18" charset="0"/>
              </a:rPr>
              <a:t>Yes -  via training, SEA data displays, </a:t>
            </a:r>
            <a:r>
              <a:rPr lang="en-US" sz="3000" dirty="0" err="1">
                <a:solidFill>
                  <a:srgbClr val="386EA4"/>
                </a:solidFill>
                <a:latin typeface="Cambria" panose="02040503050406030204" pitchFamily="18" charset="0"/>
              </a:rPr>
              <a:t>etc</a:t>
            </a:r>
            <a:endParaRPr lang="en-US" sz="3000" dirty="0">
              <a:solidFill>
                <a:srgbClr val="386EA4"/>
              </a:solidFill>
              <a:latin typeface="Cambria" panose="02040503050406030204" pitchFamily="18" charset="0"/>
            </a:endParaRPr>
          </a:p>
          <a:p>
            <a:pPr>
              <a:spcAft>
                <a:spcPts val="1200"/>
              </a:spcAft>
            </a:pPr>
            <a:r>
              <a:rPr lang="en-US" sz="3000" b="1" dirty="0">
                <a:solidFill>
                  <a:srgbClr val="386EA4"/>
                </a:solidFill>
                <a:latin typeface="Cambria" panose="02040503050406030204" pitchFamily="18" charset="0"/>
              </a:rPr>
              <a:t>B. </a:t>
            </a:r>
            <a:r>
              <a:rPr lang="en-US" sz="3000" dirty="0">
                <a:solidFill>
                  <a:srgbClr val="386EA4"/>
                </a:solidFill>
                <a:latin typeface="Cambria" panose="02040503050406030204" pitchFamily="18" charset="0"/>
              </a:rPr>
              <a:t>No - this is not the SEA’s role</a:t>
            </a:r>
          </a:p>
          <a:p>
            <a:pPr>
              <a:spcAft>
                <a:spcPts val="1200"/>
              </a:spcAft>
            </a:pPr>
            <a:r>
              <a:rPr lang="en-US" sz="3000" b="1" dirty="0">
                <a:solidFill>
                  <a:srgbClr val="386EA4"/>
                </a:solidFill>
                <a:latin typeface="Cambria" panose="02040503050406030204" pitchFamily="18" charset="0"/>
              </a:rPr>
              <a:t>C. </a:t>
            </a:r>
            <a:r>
              <a:rPr lang="en-US" sz="3000" dirty="0">
                <a:solidFill>
                  <a:srgbClr val="386EA4"/>
                </a:solidFill>
                <a:latin typeface="Cambria" panose="02040503050406030204" pitchFamily="18" charset="0"/>
              </a:rPr>
              <a:t>Don’t know</a:t>
            </a:r>
          </a:p>
          <a:p>
            <a:endParaRPr lang="en-US" dirty="0"/>
          </a:p>
        </p:txBody>
      </p:sp>
      <p:sp>
        <p:nvSpPr>
          <p:cNvPr id="3" name="Rounded Rectangle 2">
            <a:extLst>
              <a:ext uri="{FF2B5EF4-FFF2-40B4-BE49-F238E27FC236}">
                <a16:creationId xmlns:a16="http://schemas.microsoft.com/office/drawing/2014/main" id="{6448C6A9-1AA4-0646-98C1-4595FC9E1D57}"/>
              </a:ext>
            </a:extLst>
          </p:cNvPr>
          <p:cNvSpPr/>
          <p:nvPr/>
        </p:nvSpPr>
        <p:spPr>
          <a:xfrm>
            <a:off x="6172200" y="1066800"/>
            <a:ext cx="5715000" cy="550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kern="0" dirty="0">
                <a:solidFill>
                  <a:schemeClr val="bg1"/>
                </a:solidFill>
              </a:rPr>
              <a:t>What can SEAs and RCs do?</a:t>
            </a:r>
          </a:p>
          <a:p>
            <a:endParaRPr lang="en-US" sz="2800" kern="0" dirty="0">
              <a:solidFill>
                <a:schemeClr val="bg1"/>
              </a:solidFill>
            </a:endParaRPr>
          </a:p>
          <a:p>
            <a:r>
              <a:rPr lang="en-US" sz="2800" dirty="0">
                <a:solidFill>
                  <a:schemeClr val="bg1"/>
                </a:solidFill>
              </a:rPr>
              <a:t>Build “array the data” displays for large districts or districts of concern to allow comparison across the whole district</a:t>
            </a:r>
            <a:endParaRPr lang="en-US" sz="2800" i="1" dirty="0">
              <a:solidFill>
                <a:schemeClr val="bg1"/>
              </a:solidFill>
            </a:endParaRPr>
          </a:p>
          <a:p>
            <a:r>
              <a:rPr lang="en-US" sz="2800" i="1" dirty="0">
                <a:solidFill>
                  <a:schemeClr val="bg1"/>
                </a:solidFill>
              </a:rPr>
              <a:t> </a:t>
            </a:r>
            <a:endParaRPr lang="en-US" sz="2800" dirty="0">
              <a:solidFill>
                <a:schemeClr val="bg1"/>
              </a:solidFill>
            </a:endParaRPr>
          </a:p>
          <a:p>
            <a:r>
              <a:rPr lang="en-US" sz="2800" dirty="0">
                <a:solidFill>
                  <a:schemeClr val="bg1"/>
                </a:solidFill>
              </a:rPr>
              <a:t>Nudge districts to factor in spending </a:t>
            </a:r>
            <a:r>
              <a:rPr lang="en-US" sz="2800" u="sng" dirty="0">
                <a:solidFill>
                  <a:schemeClr val="bg1"/>
                </a:solidFill>
              </a:rPr>
              <a:t>by school </a:t>
            </a:r>
            <a:r>
              <a:rPr lang="en-US" sz="2800" dirty="0">
                <a:solidFill>
                  <a:schemeClr val="bg1"/>
                </a:solidFill>
              </a:rPr>
              <a:t>when making future financial decisions (via announcement, webinar, etc.)</a:t>
            </a:r>
          </a:p>
        </p:txBody>
      </p:sp>
      <p:cxnSp>
        <p:nvCxnSpPr>
          <p:cNvPr id="6" name="Straight Connector 5"/>
          <p:cNvCxnSpPr/>
          <p:nvPr/>
        </p:nvCxnSpPr>
        <p:spPr>
          <a:xfrm>
            <a:off x="4770120" y="3276600"/>
            <a:ext cx="1112520" cy="0"/>
          </a:xfrm>
          <a:prstGeom prst="line">
            <a:avLst/>
          </a:prstGeom>
          <a:ln w="41275">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C389-F442-DE46-91B9-71C7693AD124}"/>
              </a:ext>
            </a:extLst>
          </p:cNvPr>
          <p:cNvSpPr>
            <a:spLocks noGrp="1"/>
          </p:cNvSpPr>
          <p:nvPr>
            <p:ph type="title"/>
          </p:nvPr>
        </p:nvSpPr>
        <p:spPr>
          <a:xfrm>
            <a:off x="487773" y="192448"/>
            <a:ext cx="8825582" cy="492443"/>
          </a:xfrm>
        </p:spPr>
        <p:txBody>
          <a:bodyPr/>
          <a:lstStyle/>
          <a:p>
            <a:r>
              <a:rPr lang="en-US" sz="4400" dirty="0"/>
              <a:t>Want an array? </a:t>
            </a:r>
          </a:p>
        </p:txBody>
      </p:sp>
      <p:sp>
        <p:nvSpPr>
          <p:cNvPr id="3" name="Text Placeholder 2">
            <a:extLst>
              <a:ext uri="{FF2B5EF4-FFF2-40B4-BE49-F238E27FC236}">
                <a16:creationId xmlns:a16="http://schemas.microsoft.com/office/drawing/2014/main" id="{7B87769C-BCE5-9C4D-BE0A-827397491B88}"/>
              </a:ext>
            </a:extLst>
          </p:cNvPr>
          <p:cNvSpPr>
            <a:spLocks noGrp="1"/>
          </p:cNvSpPr>
          <p:nvPr>
            <p:ph type="body" sz="quarter" idx="10"/>
          </p:nvPr>
        </p:nvSpPr>
        <p:spPr>
          <a:xfrm>
            <a:off x="239021" y="838201"/>
            <a:ext cx="4860656" cy="2749588"/>
          </a:xfrm>
          <a:ln>
            <a:solidFill>
              <a:schemeClr val="accent6"/>
            </a:solidFill>
          </a:ln>
        </p:spPr>
        <p:txBody>
          <a:bodyPr>
            <a:normAutofit fontScale="70000" lnSpcReduction="20000"/>
          </a:bodyPr>
          <a:lstStyle/>
          <a:p>
            <a:r>
              <a:rPr lang="en-US" sz="4000" dirty="0"/>
              <a:t>SEAs that display array </a:t>
            </a:r>
            <a:r>
              <a:rPr lang="en-US" sz="4000" u="sng" dirty="0"/>
              <a:t>graphs</a:t>
            </a:r>
            <a:r>
              <a:rPr lang="en-US" sz="4000" dirty="0"/>
              <a:t>: </a:t>
            </a:r>
          </a:p>
          <a:p>
            <a:pPr>
              <a:spcAft>
                <a:spcPts val="1800"/>
              </a:spcAft>
            </a:pPr>
            <a:r>
              <a:rPr lang="en-US" sz="3400" dirty="0"/>
              <a:t>     DE, IL, ME, MI, WY (OK*, RI*)</a:t>
            </a:r>
          </a:p>
          <a:p>
            <a:pPr lvl="0"/>
            <a:r>
              <a:rPr lang="en-US" sz="4000" dirty="0">
                <a:solidFill>
                  <a:schemeClr val="accent2"/>
                </a:solidFill>
              </a:rPr>
              <a:t>SEAs that display data in </a:t>
            </a:r>
            <a:r>
              <a:rPr lang="en-US" sz="4000" u="sng" dirty="0">
                <a:solidFill>
                  <a:schemeClr val="accent2"/>
                </a:solidFill>
              </a:rPr>
              <a:t>tables</a:t>
            </a:r>
            <a:r>
              <a:rPr lang="en-US" sz="4000" dirty="0">
                <a:solidFill>
                  <a:schemeClr val="accent2"/>
                </a:solidFill>
              </a:rPr>
              <a:t>: </a:t>
            </a:r>
          </a:p>
          <a:p>
            <a:pPr lvl="0"/>
            <a:r>
              <a:rPr lang="en-US" sz="3400" dirty="0">
                <a:solidFill>
                  <a:schemeClr val="accent2"/>
                </a:solidFill>
              </a:rPr>
              <a:t>     AZ, CT, MS, NE, NV, TX, WV </a:t>
            </a:r>
          </a:p>
          <a:p>
            <a:pPr marL="15875">
              <a:lnSpc>
                <a:spcPct val="120000"/>
              </a:lnSpc>
              <a:spcAft>
                <a:spcPts val="0"/>
              </a:spcAft>
            </a:pPr>
            <a:r>
              <a:rPr lang="en-US" sz="3200" b="0" dirty="0"/>
              <a:t>The Data Hub has direct links:</a:t>
            </a:r>
          </a:p>
          <a:p>
            <a:pPr marL="357188">
              <a:lnSpc>
                <a:spcPct val="120000"/>
              </a:lnSpc>
              <a:spcAft>
                <a:spcPts val="0"/>
              </a:spcAft>
            </a:pPr>
            <a:r>
              <a:rPr lang="en-US" sz="3200" b="0" dirty="0"/>
              <a:t>https://</a:t>
            </a:r>
            <a:r>
              <a:rPr lang="en-US" sz="3200" b="0" dirty="0" err="1"/>
              <a:t>edunomicslab.org</a:t>
            </a:r>
            <a:r>
              <a:rPr lang="en-US" sz="3200" b="0" dirty="0"/>
              <a:t>/our-research/data-hub/</a:t>
            </a:r>
          </a:p>
          <a:p>
            <a:pPr lvl="0"/>
            <a:endParaRPr lang="en-US" sz="2900" b="0" dirty="0"/>
          </a:p>
          <a:p>
            <a:endParaRPr lang="en-US" b="0" dirty="0"/>
          </a:p>
          <a:p>
            <a:endParaRPr lang="en-US" sz="2600" dirty="0"/>
          </a:p>
          <a:p>
            <a:endParaRPr lang="en-US" b="0" dirty="0"/>
          </a:p>
        </p:txBody>
      </p:sp>
      <p:sp>
        <p:nvSpPr>
          <p:cNvPr id="5" name="Slide Number Placeholder 4">
            <a:extLst>
              <a:ext uri="{FF2B5EF4-FFF2-40B4-BE49-F238E27FC236}">
                <a16:creationId xmlns:a16="http://schemas.microsoft.com/office/drawing/2014/main" id="{5A1FEE7D-B0E9-F946-ADC0-648001F8621C}"/>
              </a:ext>
            </a:extLst>
          </p:cNvPr>
          <p:cNvSpPr>
            <a:spLocks noGrp="1"/>
          </p:cNvSpPr>
          <p:nvPr>
            <p:ph type="sldNum" sz="quarter" idx="7"/>
          </p:nvPr>
        </p:nvSpPr>
        <p:spPr/>
        <p:txBody>
          <a:bodyPr/>
          <a:lstStyle/>
          <a:p>
            <a:fld id="{B6F15528-21DE-4FAA-801E-634DDDAF4B2B}" type="slidenum">
              <a:rPr lang="en-US" smtClean="0"/>
              <a:pPr/>
              <a:t>13</a:t>
            </a:fld>
            <a:endParaRPr lang="en-US" dirty="0"/>
          </a:p>
        </p:txBody>
      </p:sp>
      <p:pic>
        <p:nvPicPr>
          <p:cNvPr id="8" name="Content Placeholder 7">
            <a:extLst>
              <a:ext uri="{FF2B5EF4-FFF2-40B4-BE49-F238E27FC236}">
                <a16:creationId xmlns:a16="http://schemas.microsoft.com/office/drawing/2014/main" id="{E65306DE-0FE8-6041-86EF-001697F56656}"/>
              </a:ext>
            </a:extLst>
          </p:cNvPr>
          <p:cNvPicPr>
            <a:picLocks noGrp="1" noChangeAspect="1"/>
          </p:cNvPicPr>
          <p:nvPr>
            <p:ph sz="quarter" idx="14"/>
          </p:nvPr>
        </p:nvPicPr>
        <p:blipFill>
          <a:blip r:embed="rId3"/>
          <a:stretch>
            <a:fillRect/>
          </a:stretch>
        </p:blipFill>
        <p:spPr>
          <a:xfrm>
            <a:off x="449673" y="3886200"/>
            <a:ext cx="3635375" cy="2770155"/>
          </a:xfrm>
          <a:prstGeom prst="rect">
            <a:avLst/>
          </a:prstGeom>
        </p:spPr>
      </p:pic>
      <p:sp>
        <p:nvSpPr>
          <p:cNvPr id="7" name="Content Placeholder 6">
            <a:extLst>
              <a:ext uri="{FF2B5EF4-FFF2-40B4-BE49-F238E27FC236}">
                <a16:creationId xmlns:a16="http://schemas.microsoft.com/office/drawing/2014/main" id="{04700251-BFF8-7246-8CE0-484AA6DBB230}"/>
              </a:ext>
            </a:extLst>
          </p:cNvPr>
          <p:cNvSpPr>
            <a:spLocks noGrp="1"/>
          </p:cNvSpPr>
          <p:nvPr>
            <p:ph sz="quarter" idx="15"/>
          </p:nvPr>
        </p:nvSpPr>
        <p:spPr>
          <a:xfrm>
            <a:off x="5500913" y="614718"/>
            <a:ext cx="6386287" cy="6057933"/>
          </a:xfrm>
          <a:solidFill>
            <a:schemeClr val="accent3">
              <a:lumMod val="20000"/>
              <a:lumOff val="80000"/>
            </a:schemeClr>
          </a:solidFill>
        </p:spPr>
        <p:txBody>
          <a:bodyPr>
            <a:normAutofit fontScale="92500" lnSpcReduction="20000"/>
          </a:bodyPr>
          <a:lstStyle/>
          <a:p>
            <a:pPr marL="0" indent="0">
              <a:spcAft>
                <a:spcPts val="1800"/>
              </a:spcAft>
              <a:buNone/>
            </a:pPr>
            <a:r>
              <a:rPr lang="en-US" sz="3500" dirty="0"/>
              <a:t>Happy to share arrays we’ve done:</a:t>
            </a:r>
            <a:endParaRPr lang="en-US" b="1" dirty="0"/>
          </a:p>
          <a:p>
            <a:r>
              <a:rPr lang="en-US" sz="2600" b="1" dirty="0"/>
              <a:t>AZ: </a:t>
            </a:r>
            <a:r>
              <a:rPr lang="en-US" sz="2600" dirty="0"/>
              <a:t>Osborn Elementary SD,  Roosevelt Elementary SD</a:t>
            </a:r>
          </a:p>
          <a:p>
            <a:r>
              <a:rPr lang="en-US" sz="2600" b="1" dirty="0"/>
              <a:t>CA:</a:t>
            </a:r>
            <a:r>
              <a:rPr lang="en-US" sz="2600" dirty="0"/>
              <a:t> Corona-Norco, Fullerton, Long-Beach, Los Angeles, Oakland, Orange, Oxnard, Sacramento, San Diego, San Francisco, San Juan, Santa Ana</a:t>
            </a:r>
          </a:p>
          <a:p>
            <a:r>
              <a:rPr lang="en-US" sz="2600" b="1" dirty="0"/>
              <a:t>DC</a:t>
            </a:r>
            <a:r>
              <a:rPr lang="en-US" sz="2600" dirty="0"/>
              <a:t>: DCPS*</a:t>
            </a:r>
          </a:p>
          <a:p>
            <a:r>
              <a:rPr lang="en-US" sz="2600" b="1" dirty="0"/>
              <a:t>FL: </a:t>
            </a:r>
            <a:r>
              <a:rPr lang="en-US" sz="2600" dirty="0"/>
              <a:t>Hillsborough County, Miami Dade</a:t>
            </a:r>
          </a:p>
          <a:p>
            <a:r>
              <a:rPr lang="en-US" sz="2600" b="1" dirty="0"/>
              <a:t>IL: </a:t>
            </a:r>
            <a:r>
              <a:rPr lang="en-US" sz="2600" dirty="0"/>
              <a:t>Chicago</a:t>
            </a:r>
          </a:p>
          <a:p>
            <a:r>
              <a:rPr lang="en-US" sz="2600" b="1" dirty="0"/>
              <a:t>LA: </a:t>
            </a:r>
            <a:r>
              <a:rPr lang="en-US" sz="2600" dirty="0"/>
              <a:t>East Baton Rouge</a:t>
            </a:r>
          </a:p>
          <a:p>
            <a:r>
              <a:rPr lang="en-US" sz="2600" b="1" dirty="0"/>
              <a:t>MA: </a:t>
            </a:r>
            <a:r>
              <a:rPr lang="en-US" sz="2600" dirty="0"/>
              <a:t>Lawrence</a:t>
            </a:r>
          </a:p>
          <a:p>
            <a:r>
              <a:rPr lang="en-US" sz="2600" b="1" dirty="0"/>
              <a:t>NJ: </a:t>
            </a:r>
            <a:r>
              <a:rPr lang="en-US" sz="2600" dirty="0"/>
              <a:t>Dover </a:t>
            </a:r>
          </a:p>
          <a:p>
            <a:r>
              <a:rPr lang="en-US" sz="2600" b="1" dirty="0"/>
              <a:t>NV</a:t>
            </a:r>
            <a:r>
              <a:rPr lang="en-US" sz="2600" dirty="0"/>
              <a:t>: Clark Co.*</a:t>
            </a:r>
          </a:p>
          <a:p>
            <a:r>
              <a:rPr lang="en-US" sz="2600" b="1" dirty="0"/>
              <a:t>NY:</a:t>
            </a:r>
            <a:r>
              <a:rPr lang="en-US" sz="2600" dirty="0"/>
              <a:t> Rochester</a:t>
            </a:r>
          </a:p>
          <a:p>
            <a:r>
              <a:rPr lang="en-US" sz="2600" b="1" dirty="0"/>
              <a:t>TX: </a:t>
            </a:r>
            <a:r>
              <a:rPr lang="en-US" sz="2600" dirty="0"/>
              <a:t>San Antonio, Houston*</a:t>
            </a:r>
          </a:p>
          <a:p>
            <a:r>
              <a:rPr lang="en-US" sz="2600" b="1" dirty="0"/>
              <a:t>VA: </a:t>
            </a:r>
            <a:r>
              <a:rPr lang="en-US" sz="2600" dirty="0"/>
              <a:t>Arlington, Chesterfield, Culpeper</a:t>
            </a:r>
            <a:endParaRPr lang="en-US" sz="2600"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p:txBody>
      </p:sp>
      <p:sp>
        <p:nvSpPr>
          <p:cNvPr id="4" name="Rectangle 3">
            <a:extLst>
              <a:ext uri="{FF2B5EF4-FFF2-40B4-BE49-F238E27FC236}">
                <a16:creationId xmlns:a16="http://schemas.microsoft.com/office/drawing/2014/main" id="{4C099ACD-6B6C-CC46-826E-C67364B9EB0A}"/>
              </a:ext>
            </a:extLst>
          </p:cNvPr>
          <p:cNvSpPr/>
          <p:nvPr/>
        </p:nvSpPr>
        <p:spPr>
          <a:xfrm>
            <a:off x="255350" y="2572479"/>
            <a:ext cx="4926250" cy="400110"/>
          </a:xfrm>
          <a:prstGeom prst="rect">
            <a:avLst/>
          </a:prstGeom>
        </p:spPr>
        <p:txBody>
          <a:bodyPr wrap="square">
            <a:spAutoFit/>
          </a:bodyPr>
          <a:lstStyle/>
          <a:p>
            <a:endParaRPr lang="en-US" sz="2000" dirty="0"/>
          </a:p>
        </p:txBody>
      </p:sp>
    </p:spTree>
    <p:extLst>
      <p:ext uri="{BB962C8B-B14F-4D97-AF65-F5344CB8AC3E}">
        <p14:creationId xmlns:p14="http://schemas.microsoft.com/office/powerpoint/2010/main" val="213343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CEB3FE-69A5-3849-B329-B99DEB4ACB77}"/>
              </a:ext>
            </a:extLst>
          </p:cNvPr>
          <p:cNvSpPr>
            <a:spLocks noGrp="1"/>
          </p:cNvSpPr>
          <p:nvPr>
            <p:ph type="sldNum" sz="quarter" idx="7"/>
          </p:nvPr>
        </p:nvSpPr>
        <p:spPr/>
        <p:txBody>
          <a:bodyPr/>
          <a:lstStyle/>
          <a:p>
            <a:fld id="{B6F15528-21DE-4FAA-801E-634DDDAF4B2B}" type="slidenum">
              <a:rPr lang="en-US" smtClean="0"/>
              <a:pPr/>
              <a:t>14</a:t>
            </a:fld>
            <a:endParaRPr lang="en-US" dirty="0"/>
          </a:p>
        </p:txBody>
      </p:sp>
      <p:pic>
        <p:nvPicPr>
          <p:cNvPr id="9" name="Google Shape;104;g93fbfcafc4_0_0">
            <a:extLst>
              <a:ext uri="{FF2B5EF4-FFF2-40B4-BE49-F238E27FC236}">
                <a16:creationId xmlns:a16="http://schemas.microsoft.com/office/drawing/2014/main" id="{898ACD42-FE0A-1C44-AF82-59FCB3B3C5AD}"/>
              </a:ext>
            </a:extLst>
          </p:cNvPr>
          <p:cNvPicPr preferRelativeResize="0"/>
          <p:nvPr/>
        </p:nvPicPr>
        <p:blipFill rotWithShape="1">
          <a:blip r:embed="rId3">
            <a:alphaModFix/>
          </a:blip>
          <a:srcRect/>
          <a:stretch/>
        </p:blipFill>
        <p:spPr>
          <a:xfrm rot="539999">
            <a:off x="6490398" y="1384385"/>
            <a:ext cx="6014271" cy="1618822"/>
          </a:xfrm>
          <a:prstGeom prst="rect">
            <a:avLst/>
          </a:prstGeom>
          <a:noFill/>
          <a:ln>
            <a:noFill/>
          </a:ln>
        </p:spPr>
      </p:pic>
      <p:pic>
        <p:nvPicPr>
          <p:cNvPr id="10" name="Google Shape;102;g93fbfcafc4_0_0">
            <a:extLst>
              <a:ext uri="{FF2B5EF4-FFF2-40B4-BE49-F238E27FC236}">
                <a16:creationId xmlns:a16="http://schemas.microsoft.com/office/drawing/2014/main" id="{5AD42B0F-D291-8141-8564-1C1C184A44F2}"/>
              </a:ext>
            </a:extLst>
          </p:cNvPr>
          <p:cNvPicPr preferRelativeResize="0"/>
          <p:nvPr/>
        </p:nvPicPr>
        <p:blipFill rotWithShape="1">
          <a:blip r:embed="rId4">
            <a:alphaModFix/>
          </a:blip>
          <a:srcRect/>
          <a:stretch/>
        </p:blipFill>
        <p:spPr>
          <a:xfrm rot="-600000">
            <a:off x="434491" y="1870597"/>
            <a:ext cx="5488782" cy="1284351"/>
          </a:xfrm>
          <a:prstGeom prst="rect">
            <a:avLst/>
          </a:prstGeom>
          <a:noFill/>
          <a:ln>
            <a:noFill/>
          </a:ln>
        </p:spPr>
      </p:pic>
      <p:pic>
        <p:nvPicPr>
          <p:cNvPr id="11" name="Google Shape;103;g93fbfcafc4_0_0">
            <a:extLst>
              <a:ext uri="{FF2B5EF4-FFF2-40B4-BE49-F238E27FC236}">
                <a16:creationId xmlns:a16="http://schemas.microsoft.com/office/drawing/2014/main" id="{E01E9178-6842-8241-B179-B7A9393BF125}"/>
              </a:ext>
            </a:extLst>
          </p:cNvPr>
          <p:cNvPicPr preferRelativeResize="0"/>
          <p:nvPr/>
        </p:nvPicPr>
        <p:blipFill rotWithShape="1">
          <a:blip r:embed="rId5">
            <a:alphaModFix/>
          </a:blip>
          <a:srcRect/>
          <a:stretch/>
        </p:blipFill>
        <p:spPr>
          <a:xfrm>
            <a:off x="381000" y="603049"/>
            <a:ext cx="5891136" cy="778975"/>
          </a:xfrm>
          <a:prstGeom prst="rect">
            <a:avLst/>
          </a:prstGeom>
          <a:noFill/>
          <a:ln>
            <a:noFill/>
          </a:ln>
        </p:spPr>
      </p:pic>
      <p:sp>
        <p:nvSpPr>
          <p:cNvPr id="4" name="Rectangle 3">
            <a:extLst>
              <a:ext uri="{FF2B5EF4-FFF2-40B4-BE49-F238E27FC236}">
                <a16:creationId xmlns:a16="http://schemas.microsoft.com/office/drawing/2014/main" id="{ECC49971-6BDF-694D-A281-756CFAC575FA}"/>
              </a:ext>
            </a:extLst>
          </p:cNvPr>
          <p:cNvSpPr/>
          <p:nvPr/>
        </p:nvSpPr>
        <p:spPr>
          <a:xfrm>
            <a:off x="1676400" y="3512645"/>
            <a:ext cx="8077200" cy="2308324"/>
          </a:xfrm>
          <a:prstGeom prst="rect">
            <a:avLst/>
          </a:prstGeom>
          <a:solidFill>
            <a:schemeClr val="bg1"/>
          </a:solidFill>
        </p:spPr>
        <p:txBody>
          <a:bodyPr wrap="square">
            <a:spAutoFit/>
          </a:bodyPr>
          <a:lstStyle/>
          <a:p>
            <a:r>
              <a:rPr lang="en-US" sz="3600" dirty="0">
                <a:solidFill>
                  <a:srgbClr val="328612"/>
                </a:solidFill>
              </a:rPr>
              <a:t>In the current moment, boards are granting superintendents </a:t>
            </a:r>
            <a:r>
              <a:rPr lang="en-US" sz="3600" b="1" u="sng" dirty="0">
                <a:solidFill>
                  <a:srgbClr val="328612"/>
                </a:solidFill>
              </a:rPr>
              <a:t>emergency financial powers </a:t>
            </a:r>
            <a:r>
              <a:rPr lang="en-US" sz="3600" dirty="0">
                <a:solidFill>
                  <a:srgbClr val="328612"/>
                </a:solidFill>
              </a:rPr>
              <a:t>- providing flexibility but also risk and less transparency</a:t>
            </a:r>
          </a:p>
        </p:txBody>
      </p:sp>
    </p:spTree>
    <p:extLst>
      <p:ext uri="{BB962C8B-B14F-4D97-AF65-F5344CB8AC3E}">
        <p14:creationId xmlns:p14="http://schemas.microsoft.com/office/powerpoint/2010/main" val="39019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517320-E0FE-244B-B034-F911826685A4}"/>
              </a:ext>
            </a:extLst>
          </p:cNvPr>
          <p:cNvPicPr>
            <a:picLocks noChangeAspect="1"/>
          </p:cNvPicPr>
          <p:nvPr/>
        </p:nvPicPr>
        <p:blipFill>
          <a:blip r:embed="rId3"/>
          <a:stretch>
            <a:fillRect/>
          </a:stretch>
        </p:blipFill>
        <p:spPr>
          <a:xfrm>
            <a:off x="-47270" y="644843"/>
            <a:ext cx="12239270" cy="6213157"/>
          </a:xfrm>
          <a:prstGeom prst="rect">
            <a:avLst/>
          </a:prstGeom>
        </p:spPr>
      </p:pic>
      <p:sp>
        <p:nvSpPr>
          <p:cNvPr id="4" name="Slide Number Placeholder 3">
            <a:extLst>
              <a:ext uri="{FF2B5EF4-FFF2-40B4-BE49-F238E27FC236}">
                <a16:creationId xmlns:a16="http://schemas.microsoft.com/office/drawing/2014/main" id="{5DF64DEA-1BFF-3A43-8FB1-7CEED2A29926}"/>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
        <p:nvSpPr>
          <p:cNvPr id="11" name="Title 1">
            <a:extLst>
              <a:ext uri="{FF2B5EF4-FFF2-40B4-BE49-F238E27FC236}">
                <a16:creationId xmlns:a16="http://schemas.microsoft.com/office/drawing/2014/main" id="{5C0EAFE2-7418-B743-85FD-DB8B6B811655}"/>
              </a:ext>
            </a:extLst>
          </p:cNvPr>
          <p:cNvSpPr>
            <a:spLocks noGrp="1"/>
          </p:cNvSpPr>
          <p:nvPr>
            <p:ph type="title"/>
          </p:nvPr>
        </p:nvSpPr>
        <p:spPr>
          <a:xfrm>
            <a:off x="466706" y="152400"/>
            <a:ext cx="9578247" cy="492443"/>
          </a:xfrm>
        </p:spPr>
        <p:txBody>
          <a:bodyPr/>
          <a:lstStyle/>
          <a:p>
            <a:r>
              <a:rPr lang="en-US" dirty="0">
                <a:solidFill>
                  <a:srgbClr val="386EA4"/>
                </a:solidFill>
              </a:rPr>
              <a:t>ESSA spending data and display tracker</a:t>
            </a:r>
          </a:p>
        </p:txBody>
      </p:sp>
      <p:pic>
        <p:nvPicPr>
          <p:cNvPr id="8" name="Picture 7">
            <a:extLst>
              <a:ext uri="{FF2B5EF4-FFF2-40B4-BE49-F238E27FC236}">
                <a16:creationId xmlns:a16="http://schemas.microsoft.com/office/drawing/2014/main" id="{DB281707-9D23-F84F-BA6A-442518B04FA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797551"/>
            <a:ext cx="12783244" cy="5579077"/>
          </a:xfrm>
          <a:prstGeom prst="rect">
            <a:avLst/>
          </a:prstGeom>
        </p:spPr>
      </p:pic>
    </p:spTree>
    <p:extLst>
      <p:ext uri="{BB962C8B-B14F-4D97-AF65-F5344CB8AC3E}">
        <p14:creationId xmlns:p14="http://schemas.microsoft.com/office/powerpoint/2010/main" val="199389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D144-85B8-3C43-BDA5-50489536212F}"/>
              </a:ext>
            </a:extLst>
          </p:cNvPr>
          <p:cNvSpPr>
            <a:spLocks noGrp="1"/>
          </p:cNvSpPr>
          <p:nvPr>
            <p:ph type="title"/>
          </p:nvPr>
        </p:nvSpPr>
        <p:spPr>
          <a:xfrm>
            <a:off x="1127852" y="668178"/>
            <a:ext cx="3863247" cy="492443"/>
          </a:xfrm>
        </p:spPr>
        <p:txBody>
          <a:bodyPr/>
          <a:lstStyle/>
          <a:p>
            <a:r>
              <a:rPr lang="en-US" dirty="0"/>
              <a:t>SEA questions</a:t>
            </a:r>
          </a:p>
        </p:txBody>
      </p:sp>
      <p:sp>
        <p:nvSpPr>
          <p:cNvPr id="5" name="Slide Number Placeholder 4">
            <a:extLst>
              <a:ext uri="{FF2B5EF4-FFF2-40B4-BE49-F238E27FC236}">
                <a16:creationId xmlns:a16="http://schemas.microsoft.com/office/drawing/2014/main" id="{D7774838-5501-F041-9B41-AD2F773007D4}"/>
              </a:ext>
            </a:extLst>
          </p:cNvPr>
          <p:cNvSpPr>
            <a:spLocks noGrp="1"/>
          </p:cNvSpPr>
          <p:nvPr>
            <p:ph type="sldNum" sz="quarter" idx="7"/>
          </p:nvPr>
        </p:nvSpPr>
        <p:spPr/>
        <p:txBody>
          <a:bodyPr/>
          <a:lstStyle/>
          <a:p>
            <a:fld id="{B6F15528-21DE-4FAA-801E-634DDDAF4B2B}" type="slidenum">
              <a:rPr lang="en-US" smtClean="0"/>
              <a:pPr/>
              <a:t>16</a:t>
            </a:fld>
            <a:endParaRPr lang="en-US" dirty="0"/>
          </a:p>
        </p:txBody>
      </p:sp>
      <p:sp>
        <p:nvSpPr>
          <p:cNvPr id="6" name="Content Placeholder 5">
            <a:extLst>
              <a:ext uri="{FF2B5EF4-FFF2-40B4-BE49-F238E27FC236}">
                <a16:creationId xmlns:a16="http://schemas.microsoft.com/office/drawing/2014/main" id="{2DEA4CC1-23FB-C74F-B3BB-800B2FED421C}"/>
              </a:ext>
            </a:extLst>
          </p:cNvPr>
          <p:cNvSpPr>
            <a:spLocks noGrp="1"/>
          </p:cNvSpPr>
          <p:nvPr>
            <p:ph sz="quarter" idx="14"/>
          </p:nvPr>
        </p:nvSpPr>
        <p:spPr>
          <a:xfrm>
            <a:off x="480153" y="1524000"/>
            <a:ext cx="5158647" cy="4419600"/>
          </a:xfrm>
        </p:spPr>
        <p:txBody>
          <a:bodyPr>
            <a:normAutofit/>
          </a:bodyPr>
          <a:lstStyle/>
          <a:p>
            <a:pPr marL="114300" lvl="0" indent="0">
              <a:lnSpc>
                <a:spcPct val="90000"/>
              </a:lnSpc>
              <a:spcBef>
                <a:spcPts val="1000"/>
              </a:spcBef>
              <a:spcAft>
                <a:spcPts val="0"/>
              </a:spcAft>
              <a:buSzPts val="1800"/>
              <a:buNone/>
            </a:pPr>
            <a:r>
              <a:rPr lang="en-US" sz="2800" dirty="0"/>
              <a:t>1. </a:t>
            </a:r>
            <a:r>
              <a:rPr lang="en-US" sz="2800" dirty="0">
                <a:solidFill>
                  <a:srgbClr val="00B050"/>
                </a:solidFill>
              </a:rPr>
              <a:t> </a:t>
            </a:r>
            <a:r>
              <a:rPr lang="en-US" sz="2800" dirty="0"/>
              <a:t>What are SEA requirements on content and format for </a:t>
            </a:r>
            <a:r>
              <a:rPr lang="en-US" sz="2800" u="sng" dirty="0"/>
              <a:t>annual district budgets</a:t>
            </a:r>
            <a:r>
              <a:rPr lang="en-US" sz="2800" dirty="0"/>
              <a:t>? (Illinois)</a:t>
            </a:r>
          </a:p>
          <a:p>
            <a:pPr marL="114300" lvl="0" indent="0">
              <a:lnSpc>
                <a:spcPct val="90000"/>
              </a:lnSpc>
              <a:spcBef>
                <a:spcPts val="1000"/>
              </a:spcBef>
              <a:spcAft>
                <a:spcPts val="0"/>
              </a:spcAft>
              <a:buSzPts val="1800"/>
              <a:buNone/>
            </a:pPr>
            <a:endParaRPr lang="en-US" sz="2800" dirty="0">
              <a:solidFill>
                <a:srgbClr val="00B050"/>
              </a:solidFill>
            </a:endParaRPr>
          </a:p>
          <a:p>
            <a:pPr marL="114300" lvl="0" indent="0">
              <a:lnSpc>
                <a:spcPct val="90000"/>
              </a:lnSpc>
              <a:spcBef>
                <a:spcPts val="1000"/>
              </a:spcBef>
              <a:spcAft>
                <a:spcPts val="0"/>
              </a:spcAft>
              <a:buSzPts val="1800"/>
              <a:buNone/>
            </a:pPr>
            <a:r>
              <a:rPr lang="en-US" sz="2800" dirty="0"/>
              <a:t>2. What mechanisms and criteria do SEAs use to </a:t>
            </a:r>
            <a:r>
              <a:rPr lang="en-US" sz="2800" u="sng" dirty="0"/>
              <a:t>evaluate the fiscal solvency</a:t>
            </a:r>
            <a:r>
              <a:rPr lang="en-US" sz="2800" dirty="0"/>
              <a:t> of districts? (Illinois)  </a:t>
            </a:r>
          </a:p>
          <a:p>
            <a:pPr marL="114300" lvl="0" indent="0">
              <a:lnSpc>
                <a:spcPct val="90000"/>
              </a:lnSpc>
              <a:spcBef>
                <a:spcPts val="1000"/>
              </a:spcBef>
              <a:spcAft>
                <a:spcPts val="0"/>
              </a:spcAft>
              <a:buSzPts val="1800"/>
              <a:buNone/>
            </a:pPr>
            <a:r>
              <a:rPr lang="en-US" sz="2800" dirty="0"/>
              <a:t>	</a:t>
            </a:r>
            <a:endParaRPr lang="en-US" dirty="0"/>
          </a:p>
        </p:txBody>
      </p:sp>
      <p:sp>
        <p:nvSpPr>
          <p:cNvPr id="8" name="Content Placeholder 5">
            <a:extLst>
              <a:ext uri="{FF2B5EF4-FFF2-40B4-BE49-F238E27FC236}">
                <a16:creationId xmlns:a16="http://schemas.microsoft.com/office/drawing/2014/main" id="{9F78DF15-A2AC-434B-94CE-7CBA40C79550}"/>
              </a:ext>
            </a:extLst>
          </p:cNvPr>
          <p:cNvSpPr txBox="1">
            <a:spLocks/>
          </p:cNvSpPr>
          <p:nvPr/>
        </p:nvSpPr>
        <p:spPr>
          <a:xfrm>
            <a:off x="6629400" y="304801"/>
            <a:ext cx="5097731" cy="6324600"/>
          </a:xfrm>
          <a:prstGeom prst="rect">
            <a:avLst/>
          </a:prstGeom>
          <a:solidFill>
            <a:schemeClr val="bg2"/>
          </a:solidFill>
        </p:spPr>
        <p:txBody>
          <a:bodyPr vert="horz" lIns="0" tIns="0" rIns="0" bIns="0" rtlCol="0">
            <a:normAutofit lnSpcReduction="10000"/>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3500" b="1" dirty="0"/>
              <a:t>Future topics? </a:t>
            </a:r>
          </a:p>
          <a:p>
            <a:pPr marL="0" indent="0">
              <a:buNone/>
            </a:pPr>
            <a:r>
              <a:rPr lang="en-US" sz="3500" b="1" dirty="0">
                <a:solidFill>
                  <a:srgbClr val="C00000"/>
                </a:solidFill>
              </a:rPr>
              <a:t>CHAT THOUGHTS:</a:t>
            </a:r>
          </a:p>
          <a:p>
            <a:pPr marL="469900" indent="-355600">
              <a:lnSpc>
                <a:spcPct val="90000"/>
              </a:lnSpc>
              <a:spcBef>
                <a:spcPts val="1000"/>
              </a:spcBef>
              <a:spcAft>
                <a:spcPts val="1200"/>
              </a:spcAft>
              <a:buFont typeface="+mj-lt"/>
              <a:buAutoNum type="alphaUcPeriod"/>
            </a:pPr>
            <a:r>
              <a:rPr lang="en-US" sz="2800" dirty="0"/>
              <a:t>Measuring </a:t>
            </a:r>
            <a:r>
              <a:rPr lang="en-US" sz="2800" u="sng" dirty="0"/>
              <a:t>district fiscal solvency</a:t>
            </a:r>
          </a:p>
          <a:p>
            <a:pPr marL="469900" indent="-355600">
              <a:lnSpc>
                <a:spcPct val="90000"/>
              </a:lnSpc>
              <a:spcBef>
                <a:spcPts val="1000"/>
              </a:spcBef>
              <a:spcAft>
                <a:spcPts val="1200"/>
              </a:spcAft>
              <a:buFont typeface="+mj-lt"/>
              <a:buAutoNum type="alphaUcPeriod"/>
            </a:pPr>
            <a:r>
              <a:rPr lang="en-US" sz="2800" dirty="0"/>
              <a:t>Incorporating spending data in </a:t>
            </a:r>
            <a:r>
              <a:rPr lang="en-US" sz="2800" u="sng" dirty="0"/>
              <a:t>school evaluations</a:t>
            </a:r>
          </a:p>
          <a:p>
            <a:pPr marL="469900" indent="-355600">
              <a:lnSpc>
                <a:spcPct val="90000"/>
              </a:lnSpc>
              <a:spcBef>
                <a:spcPts val="1000"/>
              </a:spcBef>
              <a:spcAft>
                <a:spcPts val="1200"/>
              </a:spcAft>
              <a:buFont typeface="+mj-lt"/>
              <a:buAutoNum type="alphaUcPeriod"/>
            </a:pPr>
            <a:r>
              <a:rPr lang="en-US" sz="2800" dirty="0"/>
              <a:t>Building </a:t>
            </a:r>
            <a:r>
              <a:rPr lang="en-US" sz="2800" u="sng" dirty="0"/>
              <a:t>district capacity </a:t>
            </a:r>
            <a:r>
              <a:rPr lang="en-US" sz="2800" dirty="0"/>
              <a:t>to make budget cuts (or even add money) in thoughtful ways</a:t>
            </a:r>
          </a:p>
          <a:p>
            <a:pPr marL="469900" indent="-355600">
              <a:lnSpc>
                <a:spcPct val="90000"/>
              </a:lnSpc>
              <a:spcBef>
                <a:spcPts val="1000"/>
              </a:spcBef>
              <a:spcAft>
                <a:spcPts val="1200"/>
              </a:spcAft>
              <a:buFont typeface="+mj-lt"/>
              <a:buAutoNum type="alphaUcPeriod"/>
            </a:pPr>
            <a:r>
              <a:rPr lang="en-US" sz="2800" dirty="0"/>
              <a:t>Controlling costs of </a:t>
            </a:r>
            <a:r>
              <a:rPr lang="en-US" sz="2800" u="sng" dirty="0"/>
              <a:t>private </a:t>
            </a:r>
            <a:r>
              <a:rPr lang="en-US" sz="2800" u="sng" dirty="0" err="1"/>
              <a:t>SpEd</a:t>
            </a:r>
            <a:r>
              <a:rPr lang="en-US" sz="2800" u="sng" dirty="0"/>
              <a:t> </a:t>
            </a:r>
            <a:r>
              <a:rPr lang="en-US" sz="2800" dirty="0"/>
              <a:t>placements</a:t>
            </a:r>
          </a:p>
          <a:p>
            <a:pPr marL="469900" indent="-355600">
              <a:lnSpc>
                <a:spcPct val="90000"/>
              </a:lnSpc>
              <a:spcBef>
                <a:spcPts val="1000"/>
              </a:spcBef>
              <a:spcAft>
                <a:spcPts val="1200"/>
              </a:spcAft>
              <a:buFont typeface="+mj-lt"/>
              <a:buAutoNum type="alphaUcPeriod"/>
            </a:pPr>
            <a:r>
              <a:rPr lang="en-US" sz="2800" dirty="0"/>
              <a:t>Other (chat)</a:t>
            </a:r>
          </a:p>
          <a:p>
            <a:pPr marL="0" indent="0">
              <a:buNone/>
            </a:pPr>
            <a:endParaRPr lang="en-US" sz="2800" dirty="0"/>
          </a:p>
          <a:p>
            <a:pPr marL="0" indent="0">
              <a:buNone/>
            </a:pPr>
            <a:endParaRPr lang="en-US" sz="2800" dirty="0">
              <a:solidFill>
                <a:srgbClr val="328612"/>
              </a:solidFill>
            </a:endParaRPr>
          </a:p>
          <a:p>
            <a:pPr marL="0" indent="0">
              <a:buNone/>
            </a:pPr>
            <a:endParaRPr lang="en-US" b="1" dirty="0"/>
          </a:p>
        </p:txBody>
      </p:sp>
    </p:spTree>
    <p:extLst>
      <p:ext uri="{BB962C8B-B14F-4D97-AF65-F5344CB8AC3E}">
        <p14:creationId xmlns:p14="http://schemas.microsoft.com/office/powerpoint/2010/main" val="11054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614B-5CFC-8648-99D2-AAED69C0C275}"/>
              </a:ext>
            </a:extLst>
          </p:cNvPr>
          <p:cNvSpPr>
            <a:spLocks noGrp="1"/>
          </p:cNvSpPr>
          <p:nvPr>
            <p:ph type="title"/>
          </p:nvPr>
        </p:nvSpPr>
        <p:spPr>
          <a:xfrm>
            <a:off x="300210" y="0"/>
            <a:ext cx="8825582" cy="492443"/>
          </a:xfrm>
        </p:spPr>
        <p:txBody>
          <a:bodyPr/>
          <a:lstStyle/>
          <a:p>
            <a:r>
              <a:rPr lang="en-US" dirty="0"/>
              <a:t>Next </a:t>
            </a:r>
            <a:r>
              <a:rPr lang="en-US" dirty="0" err="1"/>
              <a:t>FiDWiG</a:t>
            </a:r>
            <a:r>
              <a:rPr lang="en-US" dirty="0"/>
              <a:t> Meeting!</a:t>
            </a:r>
          </a:p>
        </p:txBody>
      </p:sp>
      <p:sp>
        <p:nvSpPr>
          <p:cNvPr id="5" name="Slide Number Placeholder 4">
            <a:extLst>
              <a:ext uri="{FF2B5EF4-FFF2-40B4-BE49-F238E27FC236}">
                <a16:creationId xmlns:a16="http://schemas.microsoft.com/office/drawing/2014/main" id="{978817AD-C56B-6642-94F1-AAA7B9DA6544}"/>
              </a:ext>
            </a:extLst>
          </p:cNvPr>
          <p:cNvSpPr>
            <a:spLocks noGrp="1"/>
          </p:cNvSpPr>
          <p:nvPr>
            <p:ph type="sldNum" sz="quarter" idx="7"/>
          </p:nvPr>
        </p:nvSpPr>
        <p:spPr/>
        <p:txBody>
          <a:bodyPr/>
          <a:lstStyle/>
          <a:p>
            <a:fld id="{B6F15528-21DE-4FAA-801E-634DDDAF4B2B}" type="slidenum">
              <a:rPr lang="en-US" smtClean="0"/>
              <a:pPr/>
              <a:t>17</a:t>
            </a:fld>
            <a:endParaRPr lang="en-US" dirty="0"/>
          </a:p>
        </p:txBody>
      </p:sp>
      <p:sp>
        <p:nvSpPr>
          <p:cNvPr id="6" name="Content Placeholder 5">
            <a:extLst>
              <a:ext uri="{FF2B5EF4-FFF2-40B4-BE49-F238E27FC236}">
                <a16:creationId xmlns:a16="http://schemas.microsoft.com/office/drawing/2014/main" id="{2A8D0D9E-FF12-7A46-BA5C-B6EA1DAF76A8}"/>
              </a:ext>
            </a:extLst>
          </p:cNvPr>
          <p:cNvSpPr>
            <a:spLocks noGrp="1"/>
          </p:cNvSpPr>
          <p:nvPr>
            <p:ph sz="quarter" idx="14"/>
          </p:nvPr>
        </p:nvSpPr>
        <p:spPr>
          <a:xfrm>
            <a:off x="550168" y="3631033"/>
            <a:ext cx="4141062" cy="1570611"/>
          </a:xfrm>
        </p:spPr>
        <p:txBody>
          <a:bodyPr>
            <a:noAutofit/>
          </a:bodyPr>
          <a:lstStyle/>
          <a:p>
            <a:pPr marL="114300" lvl="0" indent="0">
              <a:lnSpc>
                <a:spcPct val="90000"/>
              </a:lnSpc>
              <a:spcBef>
                <a:spcPts val="1000"/>
              </a:spcBef>
              <a:spcAft>
                <a:spcPts val="0"/>
              </a:spcAft>
              <a:buSzPts val="1800"/>
              <a:buNone/>
            </a:pPr>
            <a:endParaRPr lang="en-US" sz="1600" dirty="0">
              <a:solidFill>
                <a:schemeClr val="dk1"/>
              </a:solidFill>
            </a:endParaRPr>
          </a:p>
          <a:p>
            <a:pPr marL="114300" lvl="0" indent="0">
              <a:spcAft>
                <a:spcPts val="0"/>
              </a:spcAft>
              <a:buSzPts val="1800"/>
              <a:buNone/>
            </a:pPr>
            <a:r>
              <a:rPr lang="en-US" dirty="0">
                <a:solidFill>
                  <a:schemeClr val="dk1"/>
                </a:solidFill>
              </a:rPr>
              <a:t>Marguerite </a:t>
            </a:r>
            <a:r>
              <a:rPr lang="en-US" dirty="0" err="1">
                <a:solidFill>
                  <a:schemeClr val="dk1"/>
                </a:solidFill>
              </a:rPr>
              <a:t>Roza</a:t>
            </a:r>
            <a:endParaRPr lang="en-US" dirty="0">
              <a:solidFill>
                <a:schemeClr val="dk1"/>
              </a:solidFill>
            </a:endParaRPr>
          </a:p>
          <a:p>
            <a:pPr marL="114300" lvl="0" indent="0">
              <a:spcAft>
                <a:spcPts val="0"/>
              </a:spcAft>
              <a:buSzPts val="1800"/>
              <a:buNone/>
            </a:pPr>
            <a:r>
              <a:rPr lang="en-US" u="sng" dirty="0">
                <a:solidFill>
                  <a:schemeClr val="dk1"/>
                </a:solidFill>
                <a:hlinkClick r:id="rId2">
                  <a:extLst>
                    <a:ext uri="{A12FA001-AC4F-418D-AE19-62706E023703}">
                      <ahyp:hlinkClr xmlns:ahyp="http://schemas.microsoft.com/office/drawing/2018/hyperlinkcolor" val="tx"/>
                    </a:ext>
                  </a:extLst>
                </a:hlinkClick>
              </a:rPr>
              <a:t>mr1170@Georgetown.edu </a:t>
            </a:r>
            <a:r>
              <a:rPr lang="en-US" dirty="0">
                <a:solidFill>
                  <a:schemeClr val="dk1"/>
                </a:solidFill>
              </a:rPr>
              <a:t>			</a:t>
            </a:r>
          </a:p>
          <a:p>
            <a:pPr marL="114300" indent="0">
              <a:spcAft>
                <a:spcPts val="0"/>
              </a:spcAft>
              <a:buSzPts val="1800"/>
              <a:buNone/>
            </a:pPr>
            <a:r>
              <a:rPr lang="en-US" dirty="0">
                <a:solidFill>
                  <a:schemeClr val="dk1"/>
                </a:solidFill>
              </a:rPr>
              <a:t>Hannah </a:t>
            </a:r>
            <a:r>
              <a:rPr lang="en-US" dirty="0" err="1">
                <a:solidFill>
                  <a:schemeClr val="dk1"/>
                </a:solidFill>
              </a:rPr>
              <a:t>Jarmolowski</a:t>
            </a:r>
            <a:r>
              <a:rPr lang="en-US" dirty="0">
                <a:solidFill>
                  <a:schemeClr val="dk1"/>
                </a:solidFill>
              </a:rPr>
              <a:t> 		       </a:t>
            </a:r>
          </a:p>
          <a:p>
            <a:pPr marL="114300" indent="0">
              <a:spcAft>
                <a:spcPts val="0"/>
              </a:spcAft>
              <a:buSzPts val="1800"/>
              <a:buNone/>
            </a:pPr>
            <a:r>
              <a:rPr lang="en-US" dirty="0">
                <a:solidFill>
                  <a:schemeClr val="dk1"/>
                </a:solidFill>
              </a:rPr>
              <a:t> </a:t>
            </a:r>
            <a:r>
              <a:rPr lang="en-US" u="sng" dirty="0">
                <a:solidFill>
                  <a:schemeClr val="dk1"/>
                </a:solidFill>
                <a:hlinkClick r:id="rId3">
                  <a:extLst>
                    <a:ext uri="{A12FA001-AC4F-418D-AE19-62706E023703}">
                      <ahyp:hlinkClr xmlns:ahyp="http://schemas.microsoft.com/office/drawing/2018/hyperlinkcolor" val="tx"/>
                    </a:ext>
                  </a:extLst>
                </a:hlinkClick>
              </a:rPr>
              <a:t>hj254@Georgetown</a:t>
            </a:r>
            <a:r>
              <a:rPr lang="en-US" u="sng" dirty="0">
                <a:solidFill>
                  <a:schemeClr val="dk1"/>
                </a:solidFill>
              </a:rPr>
              <a:t>.edu</a:t>
            </a:r>
          </a:p>
          <a:p>
            <a:pPr marL="0" indent="0">
              <a:buNone/>
            </a:pPr>
            <a:endParaRPr lang="en-US" sz="1600" dirty="0"/>
          </a:p>
        </p:txBody>
      </p:sp>
      <p:pic>
        <p:nvPicPr>
          <p:cNvPr id="4" name="Picture 3">
            <a:extLst>
              <a:ext uri="{FF2B5EF4-FFF2-40B4-BE49-F238E27FC236}">
                <a16:creationId xmlns:a16="http://schemas.microsoft.com/office/drawing/2014/main" id="{1BBE99CF-A12E-B846-9261-E3358A5E2CD0}"/>
              </a:ext>
            </a:extLst>
          </p:cNvPr>
          <p:cNvPicPr>
            <a:picLocks noChangeAspect="1"/>
          </p:cNvPicPr>
          <p:nvPr/>
        </p:nvPicPr>
        <p:blipFill>
          <a:blip r:embed="rId4"/>
          <a:stretch>
            <a:fillRect/>
          </a:stretch>
        </p:blipFill>
        <p:spPr>
          <a:xfrm>
            <a:off x="583337" y="1705684"/>
            <a:ext cx="3862525" cy="2036604"/>
          </a:xfrm>
          <a:prstGeom prst="rect">
            <a:avLst/>
          </a:prstGeom>
        </p:spPr>
      </p:pic>
      <p:sp>
        <p:nvSpPr>
          <p:cNvPr id="7" name="Rectangle 6">
            <a:extLst>
              <a:ext uri="{FF2B5EF4-FFF2-40B4-BE49-F238E27FC236}">
                <a16:creationId xmlns:a16="http://schemas.microsoft.com/office/drawing/2014/main" id="{332F856D-89E0-B948-A7DC-2B1D3FD23C9B}"/>
              </a:ext>
            </a:extLst>
          </p:cNvPr>
          <p:cNvSpPr/>
          <p:nvPr/>
        </p:nvSpPr>
        <p:spPr>
          <a:xfrm>
            <a:off x="76201" y="609600"/>
            <a:ext cx="4876799" cy="1106970"/>
          </a:xfrm>
          <a:prstGeom prst="rect">
            <a:avLst/>
          </a:prstGeom>
        </p:spPr>
        <p:txBody>
          <a:bodyPr wrap="square">
            <a:spAutoFit/>
          </a:bodyPr>
          <a:lstStyle/>
          <a:p>
            <a:pPr marL="114300" lvl="0" indent="0" algn="ctr">
              <a:lnSpc>
                <a:spcPct val="90000"/>
              </a:lnSpc>
              <a:spcBef>
                <a:spcPts val="1000"/>
              </a:spcBef>
              <a:spcAft>
                <a:spcPts val="0"/>
              </a:spcAft>
              <a:buSzPts val="1800"/>
              <a:buNone/>
            </a:pPr>
            <a:r>
              <a:rPr lang="en-US" sz="3200" dirty="0"/>
              <a:t>Got questions? We’re here!</a:t>
            </a:r>
          </a:p>
          <a:p>
            <a:pPr marL="114300" lvl="0" indent="0" algn="ctr">
              <a:lnSpc>
                <a:spcPct val="90000"/>
              </a:lnSpc>
              <a:spcBef>
                <a:spcPts val="1000"/>
              </a:spcBef>
              <a:spcAft>
                <a:spcPts val="0"/>
              </a:spcAft>
              <a:buSzPts val="1800"/>
              <a:buNone/>
            </a:pPr>
            <a:r>
              <a:rPr lang="en-US" sz="3200" dirty="0">
                <a:solidFill>
                  <a:schemeClr val="dk1"/>
                </a:solidFill>
              </a:rPr>
              <a:t>Oct, 29: 1:00 pm ET</a:t>
            </a:r>
            <a:endParaRPr lang="en-US" sz="3200" dirty="0"/>
          </a:p>
        </p:txBody>
      </p:sp>
      <p:pic>
        <p:nvPicPr>
          <p:cNvPr id="8" name="Content Placeholder 8" descr="A screenshot of a cell phone&#10;&#10;Description automatically generated">
            <a:extLst>
              <a:ext uri="{FF2B5EF4-FFF2-40B4-BE49-F238E27FC236}">
                <a16:creationId xmlns:a16="http://schemas.microsoft.com/office/drawing/2014/main" id="{0609343E-82FC-FF4E-94EA-452B60C2A369}"/>
              </a:ext>
            </a:extLst>
          </p:cNvPr>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5198366" y="21100"/>
            <a:ext cx="7024756" cy="3962400"/>
          </a:xfrm>
        </p:spPr>
      </p:pic>
      <p:sp>
        <p:nvSpPr>
          <p:cNvPr id="3" name="TextBox 2"/>
          <p:cNvSpPr txBox="1"/>
          <p:nvPr/>
        </p:nvSpPr>
        <p:spPr>
          <a:xfrm>
            <a:off x="9344018" y="3307867"/>
            <a:ext cx="2879104" cy="646331"/>
          </a:xfrm>
          <a:prstGeom prst="rect">
            <a:avLst/>
          </a:prstGeom>
          <a:solidFill>
            <a:srgbClr val="92D050"/>
          </a:solidFill>
        </p:spPr>
        <p:txBody>
          <a:bodyPr wrap="square" rtlCol="0">
            <a:spAutoFit/>
          </a:bodyPr>
          <a:lstStyle/>
          <a:p>
            <a:pPr algn="ctr"/>
            <a:r>
              <a:rPr lang="en-US" dirty="0">
                <a:solidFill>
                  <a:schemeClr val="bg1"/>
                </a:solidFill>
              </a:rPr>
              <a:t>Oct. 21-22, 2020</a:t>
            </a:r>
          </a:p>
          <a:p>
            <a:pPr algn="ctr"/>
            <a:r>
              <a:rPr lang="en-US" dirty="0">
                <a:solidFill>
                  <a:schemeClr val="bg1"/>
                </a:solidFill>
              </a:rPr>
              <a:t>Virtual Delivery</a:t>
            </a:r>
          </a:p>
        </p:txBody>
      </p:sp>
      <p:sp>
        <p:nvSpPr>
          <p:cNvPr id="9" name="TextBox 8">
            <a:extLst>
              <a:ext uri="{FF2B5EF4-FFF2-40B4-BE49-F238E27FC236}">
                <a16:creationId xmlns:a16="http://schemas.microsoft.com/office/drawing/2014/main" id="{E1D43E41-FB5F-464F-9A77-BCBC73D4804A}"/>
              </a:ext>
            </a:extLst>
          </p:cNvPr>
          <p:cNvSpPr txBox="1"/>
          <p:nvPr/>
        </p:nvSpPr>
        <p:spPr>
          <a:xfrm>
            <a:off x="5010150" y="6119045"/>
            <a:ext cx="9982200" cy="400110"/>
          </a:xfrm>
          <a:prstGeom prst="rect">
            <a:avLst/>
          </a:prstGeom>
          <a:solidFill>
            <a:schemeClr val="bg1"/>
          </a:solidFill>
        </p:spPr>
        <p:txBody>
          <a:bodyPr wrap="square" rtlCol="0">
            <a:spAutoFit/>
          </a:bodyPr>
          <a:lstStyle/>
          <a:p>
            <a:r>
              <a:rPr lang="en-US" sz="2000" dirty="0"/>
              <a:t>https://</a:t>
            </a:r>
            <a:r>
              <a:rPr lang="en-US" sz="2000" dirty="0" err="1"/>
              <a:t>compcenternetwork.org</a:t>
            </a:r>
            <a:r>
              <a:rPr lang="en-US" sz="2000" dirty="0"/>
              <a:t>/national-center/our-work/</a:t>
            </a:r>
          </a:p>
        </p:txBody>
      </p:sp>
      <p:sp>
        <p:nvSpPr>
          <p:cNvPr id="10" name="Title 1">
            <a:extLst>
              <a:ext uri="{FF2B5EF4-FFF2-40B4-BE49-F238E27FC236}">
                <a16:creationId xmlns:a16="http://schemas.microsoft.com/office/drawing/2014/main" id="{25FB01B2-A881-694E-8C75-943A51259E57}"/>
              </a:ext>
            </a:extLst>
          </p:cNvPr>
          <p:cNvSpPr txBox="1">
            <a:spLocks/>
          </p:cNvSpPr>
          <p:nvPr/>
        </p:nvSpPr>
        <p:spPr>
          <a:xfrm>
            <a:off x="5198366" y="4934755"/>
            <a:ext cx="2895600" cy="114300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sz="2400" kern="0" dirty="0"/>
              <a:t>Resources for Financial Decision-making During the Pandemic</a:t>
            </a:r>
            <a:br>
              <a:rPr lang="en-US" sz="2400" kern="0" dirty="0"/>
            </a:br>
            <a:br>
              <a:rPr lang="en-US" sz="2400" kern="0" dirty="0"/>
            </a:br>
            <a:endParaRPr lang="en-US" sz="2400" b="0" kern="0"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4279" y="3987800"/>
            <a:ext cx="4381500" cy="2184400"/>
          </a:xfrm>
          <a:prstGeom prst="rect">
            <a:avLst/>
          </a:prstGeom>
        </p:spPr>
      </p:pic>
    </p:spTree>
    <p:extLst>
      <p:ext uri="{BB962C8B-B14F-4D97-AF65-F5344CB8AC3E}">
        <p14:creationId xmlns:p14="http://schemas.microsoft.com/office/powerpoint/2010/main" val="155285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EBB75-3F56-2D43-91D1-F3B1B77EE020}"/>
              </a:ext>
            </a:extLst>
          </p:cNvPr>
          <p:cNvSpPr>
            <a:spLocks noGrp="1"/>
          </p:cNvSpPr>
          <p:nvPr>
            <p:ph type="body" sz="quarter" idx="10"/>
          </p:nvPr>
        </p:nvSpPr>
        <p:spPr>
          <a:xfrm>
            <a:off x="914400" y="1981200"/>
            <a:ext cx="7924800" cy="2438400"/>
          </a:xfrm>
        </p:spPr>
        <p:txBody>
          <a:bodyPr lIns="0" tIns="0" rIns="0" bIns="0">
            <a:normAutofit fontScale="92500"/>
          </a:bodyPr>
          <a:lstStyle/>
          <a:p>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a:p>
            <a:endParaRPr lang="en-US" dirty="0"/>
          </a:p>
        </p:txBody>
      </p:sp>
      <p:sp>
        <p:nvSpPr>
          <p:cNvPr id="3" name="Slide Number Placeholder 2">
            <a:extLst>
              <a:ext uri="{FF2B5EF4-FFF2-40B4-BE49-F238E27FC236}">
                <a16:creationId xmlns:a16="http://schemas.microsoft.com/office/drawing/2014/main" id="{913723DF-41CD-054C-A83B-36CBCA3E31D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61426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B38355-567C-0746-8550-54768E53DB19}"/>
              </a:ext>
            </a:extLst>
          </p:cNvPr>
          <p:cNvSpPr>
            <a:spLocks noGrp="1"/>
          </p:cNvSpPr>
          <p:nvPr>
            <p:ph type="sldNum" sz="quarter" idx="7"/>
          </p:nvPr>
        </p:nvSpPr>
        <p:spPr/>
        <p:txBody>
          <a:bodyPr/>
          <a:lstStyle/>
          <a:p>
            <a:fld id="{B6F15528-21DE-4FAA-801E-634DDDAF4B2B}" type="slidenum">
              <a:rPr lang="en-US" smtClean="0"/>
              <a:pPr/>
              <a:t>2</a:t>
            </a:fld>
            <a:endParaRPr lang="en-US" dirty="0"/>
          </a:p>
        </p:txBody>
      </p:sp>
      <p:pic>
        <p:nvPicPr>
          <p:cNvPr id="4" name="Picture 3">
            <a:extLst>
              <a:ext uri="{FF2B5EF4-FFF2-40B4-BE49-F238E27FC236}">
                <a16:creationId xmlns:a16="http://schemas.microsoft.com/office/drawing/2014/main" id="{62E42576-19B9-B24D-9D0E-5401FAE4D5A6}"/>
              </a:ext>
            </a:extLst>
          </p:cNvPr>
          <p:cNvPicPr>
            <a:picLocks noChangeAspect="1"/>
          </p:cNvPicPr>
          <p:nvPr/>
        </p:nvPicPr>
        <p:blipFill>
          <a:blip r:embed="rId3"/>
          <a:stretch>
            <a:fillRect/>
          </a:stretch>
        </p:blipFill>
        <p:spPr>
          <a:xfrm>
            <a:off x="5791200" y="2754692"/>
            <a:ext cx="4648200" cy="1545555"/>
          </a:xfrm>
          <a:prstGeom prst="rect">
            <a:avLst/>
          </a:prstGeom>
        </p:spPr>
      </p:pic>
      <p:pic>
        <p:nvPicPr>
          <p:cNvPr id="6" name="Picture 5">
            <a:extLst>
              <a:ext uri="{FF2B5EF4-FFF2-40B4-BE49-F238E27FC236}">
                <a16:creationId xmlns:a16="http://schemas.microsoft.com/office/drawing/2014/main" id="{FFC9CA4E-3539-8C40-8EF9-5473A5EAFFC0}"/>
              </a:ext>
            </a:extLst>
          </p:cNvPr>
          <p:cNvPicPr>
            <a:picLocks noChangeAspect="1"/>
          </p:cNvPicPr>
          <p:nvPr/>
        </p:nvPicPr>
        <p:blipFill>
          <a:blip r:embed="rId4"/>
          <a:stretch>
            <a:fillRect/>
          </a:stretch>
        </p:blipFill>
        <p:spPr>
          <a:xfrm>
            <a:off x="33270" y="2754692"/>
            <a:ext cx="4873371" cy="1545555"/>
          </a:xfrm>
          <a:prstGeom prst="rect">
            <a:avLst/>
          </a:prstGeom>
        </p:spPr>
      </p:pic>
      <p:sp>
        <p:nvSpPr>
          <p:cNvPr id="10" name="Right Arrow 9">
            <a:extLst>
              <a:ext uri="{FF2B5EF4-FFF2-40B4-BE49-F238E27FC236}">
                <a16:creationId xmlns:a16="http://schemas.microsoft.com/office/drawing/2014/main" id="{452335AB-AEF4-4C4E-957B-0E6A8E5DDF73}"/>
              </a:ext>
            </a:extLst>
          </p:cNvPr>
          <p:cNvSpPr/>
          <p:nvPr/>
        </p:nvSpPr>
        <p:spPr>
          <a:xfrm>
            <a:off x="4707228" y="3238500"/>
            <a:ext cx="90341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4">
            <a:extLst>
              <a:ext uri="{FF2B5EF4-FFF2-40B4-BE49-F238E27FC236}">
                <a16:creationId xmlns:a16="http://schemas.microsoft.com/office/drawing/2014/main" id="{51C50D3E-B79C-F443-8DEB-AA8C0684D643}"/>
              </a:ext>
            </a:extLst>
          </p:cNvPr>
          <p:cNvSpPr>
            <a:spLocks noGrp="1"/>
          </p:cNvSpPr>
          <p:nvPr>
            <p:ph type="title"/>
          </p:nvPr>
        </p:nvSpPr>
        <p:spPr>
          <a:xfrm>
            <a:off x="479425" y="603169"/>
            <a:ext cx="8826310" cy="492443"/>
          </a:xfrm>
        </p:spPr>
        <p:txBody>
          <a:bodyPr anchor="ctr">
            <a:normAutofit/>
          </a:bodyPr>
          <a:lstStyle/>
          <a:p>
            <a:r>
              <a:rPr lang="en-US" dirty="0"/>
              <a:t>Moving from </a:t>
            </a:r>
            <a:r>
              <a:rPr lang="en-US" u="sng" dirty="0"/>
              <a:t>T</a:t>
            </a:r>
            <a:r>
              <a:rPr lang="en-US" dirty="0"/>
              <a:t>ransparency to </a:t>
            </a:r>
            <a:r>
              <a:rPr lang="en-US" u="sng" dirty="0"/>
              <a:t>D</a:t>
            </a:r>
            <a:r>
              <a:rPr lang="en-US" dirty="0"/>
              <a:t>ecision-making</a:t>
            </a:r>
          </a:p>
        </p:txBody>
      </p:sp>
      <p:sp>
        <p:nvSpPr>
          <p:cNvPr id="2" name="Rectangle 1">
            <a:extLst>
              <a:ext uri="{FF2B5EF4-FFF2-40B4-BE49-F238E27FC236}">
                <a16:creationId xmlns:a16="http://schemas.microsoft.com/office/drawing/2014/main" id="{F8AF8CD5-5E0F-5E4A-A608-883198F5B67D}"/>
              </a:ext>
            </a:extLst>
          </p:cNvPr>
          <p:cNvSpPr/>
          <p:nvPr/>
        </p:nvSpPr>
        <p:spPr>
          <a:xfrm>
            <a:off x="5791199" y="2590800"/>
            <a:ext cx="4828756" cy="173555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6C4E54E-4136-4F4E-98C5-EDB3A894AB8A}"/>
              </a:ext>
            </a:extLst>
          </p:cNvPr>
          <p:cNvSpPr txBox="1"/>
          <p:nvPr/>
        </p:nvSpPr>
        <p:spPr>
          <a:xfrm>
            <a:off x="6030686" y="4786933"/>
            <a:ext cx="6172200" cy="677108"/>
          </a:xfrm>
          <a:prstGeom prst="rect">
            <a:avLst/>
          </a:prstGeom>
          <a:noFill/>
        </p:spPr>
        <p:txBody>
          <a:bodyPr wrap="square" rtlCol="0">
            <a:spAutoFit/>
          </a:bodyPr>
          <a:lstStyle/>
          <a:p>
            <a:r>
              <a:rPr lang="en-US" sz="2000"/>
              <a:t>Hannah </a:t>
            </a:r>
            <a:r>
              <a:rPr lang="en-US" sz="2000" dirty="0"/>
              <a:t>at hj254@Georgetown.edu</a:t>
            </a:r>
          </a:p>
          <a:p>
            <a:endParaRPr lang="en-US" dirty="0"/>
          </a:p>
        </p:txBody>
      </p:sp>
      <p:sp>
        <p:nvSpPr>
          <p:cNvPr id="9" name="TextBox 8">
            <a:extLst>
              <a:ext uri="{FF2B5EF4-FFF2-40B4-BE49-F238E27FC236}">
                <a16:creationId xmlns:a16="http://schemas.microsoft.com/office/drawing/2014/main" id="{147D3098-9A13-834C-9501-68F21EC04609}"/>
              </a:ext>
            </a:extLst>
          </p:cNvPr>
          <p:cNvSpPr txBox="1"/>
          <p:nvPr/>
        </p:nvSpPr>
        <p:spPr>
          <a:xfrm>
            <a:off x="33270" y="4356587"/>
            <a:ext cx="4678041" cy="738664"/>
          </a:xfrm>
          <a:prstGeom prst="rect">
            <a:avLst/>
          </a:prstGeom>
          <a:noFill/>
        </p:spPr>
        <p:txBody>
          <a:bodyPr wrap="square" rtlCol="0">
            <a:spAutoFit/>
          </a:bodyPr>
          <a:lstStyle/>
          <a:p>
            <a:pPr algn="ctr"/>
            <a:r>
              <a:rPr lang="en-US" sz="2400" b="1" dirty="0"/>
              <a:t>Thank you, Liz Ross!</a:t>
            </a:r>
          </a:p>
          <a:p>
            <a:endParaRPr lang="en-US" dirty="0"/>
          </a:p>
        </p:txBody>
      </p:sp>
      <p:sp>
        <p:nvSpPr>
          <p:cNvPr id="13" name="TextBox 12">
            <a:extLst>
              <a:ext uri="{FF2B5EF4-FFF2-40B4-BE49-F238E27FC236}">
                <a16:creationId xmlns:a16="http://schemas.microsoft.com/office/drawing/2014/main" id="{710C06BF-1BC2-BB41-AFB0-378686B98E50}"/>
              </a:ext>
            </a:extLst>
          </p:cNvPr>
          <p:cNvSpPr txBox="1"/>
          <p:nvPr/>
        </p:nvSpPr>
        <p:spPr>
          <a:xfrm>
            <a:off x="5761359" y="4356587"/>
            <a:ext cx="4678041" cy="738664"/>
          </a:xfrm>
          <a:prstGeom prst="rect">
            <a:avLst/>
          </a:prstGeom>
          <a:noFill/>
        </p:spPr>
        <p:txBody>
          <a:bodyPr wrap="square" rtlCol="0">
            <a:spAutoFit/>
          </a:bodyPr>
          <a:lstStyle/>
          <a:p>
            <a:pPr algn="ctr"/>
            <a:r>
              <a:rPr lang="en-US" sz="2400" b="1" dirty="0"/>
              <a:t>Welcome, Hannah Jarmolowski!</a:t>
            </a:r>
          </a:p>
          <a:p>
            <a:endParaRPr lang="en-US" dirty="0"/>
          </a:p>
        </p:txBody>
      </p:sp>
    </p:spTree>
    <p:extLst>
      <p:ext uri="{BB962C8B-B14F-4D97-AF65-F5344CB8AC3E}">
        <p14:creationId xmlns:p14="http://schemas.microsoft.com/office/powerpoint/2010/main" val="41473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1F2EA3-76D3-5D4E-977E-E1078258CB4D}"/>
              </a:ext>
            </a:extLst>
          </p:cNvPr>
          <p:cNvSpPr>
            <a:spLocks noGrp="1"/>
          </p:cNvSpPr>
          <p:nvPr>
            <p:ph type="body" idx="1"/>
          </p:nvPr>
        </p:nvSpPr>
        <p:spPr>
          <a:xfrm>
            <a:off x="6522788" y="393561"/>
            <a:ext cx="5189060" cy="6296799"/>
          </a:xfrm>
        </p:spPr>
        <p:txBody>
          <a:bodyPr>
            <a:normAutofit/>
          </a:bodyPr>
          <a:lstStyle/>
          <a:p>
            <a:r>
              <a:rPr lang="en-US" sz="2800" dirty="0"/>
              <a:t>Financial Stimulus Update</a:t>
            </a:r>
          </a:p>
          <a:p>
            <a:endParaRPr lang="en-US" sz="2800" dirty="0"/>
          </a:p>
          <a:p>
            <a:r>
              <a:rPr lang="en-US" sz="2800" dirty="0"/>
              <a:t>US ED Per-Pupil Expenditure Transparency Site</a:t>
            </a:r>
          </a:p>
          <a:p>
            <a:endParaRPr lang="en-US" sz="2800" dirty="0"/>
          </a:p>
          <a:p>
            <a:r>
              <a:rPr lang="en-US" sz="2800" dirty="0"/>
              <a:t>Spending by School: Visualization and Decisions</a:t>
            </a:r>
          </a:p>
          <a:p>
            <a:pPr marL="457200" indent="-457200">
              <a:buFont typeface="Arial" charset="0"/>
              <a:buChar char="•"/>
            </a:pPr>
            <a:r>
              <a:rPr lang="en-US" sz="2800" dirty="0"/>
              <a:t>SEA and RC role</a:t>
            </a:r>
          </a:p>
          <a:p>
            <a:endParaRPr lang="en-US" sz="2800" dirty="0"/>
          </a:p>
          <a:p>
            <a:r>
              <a:rPr lang="en-US" sz="2800" dirty="0"/>
              <a:t>SEA Questions / Future Topics</a:t>
            </a:r>
          </a:p>
          <a:p>
            <a:endParaRPr lang="en-US" sz="2800" dirty="0"/>
          </a:p>
          <a:p>
            <a:endParaRPr lang="en-US" sz="2800" dirty="0"/>
          </a:p>
        </p:txBody>
      </p:sp>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7"/>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6049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1244BB-9736-C641-8DC8-4BBA2FBD2C94}"/>
              </a:ext>
            </a:extLst>
          </p:cNvPr>
          <p:cNvSpPr>
            <a:spLocks noGrp="1"/>
          </p:cNvSpPr>
          <p:nvPr>
            <p:ph type="sldNum" sz="quarter" idx="7"/>
          </p:nvPr>
        </p:nvSpPr>
        <p:spPr/>
        <p:txBody>
          <a:bodyPr/>
          <a:lstStyle/>
          <a:p>
            <a:fld id="{B6F15528-21DE-4FAA-801E-634DDDAF4B2B}" type="slidenum">
              <a:rPr lang="en-US" smtClean="0"/>
              <a:pPr/>
              <a:t>4</a:t>
            </a:fld>
            <a:endParaRPr lang="en-US" dirty="0"/>
          </a:p>
        </p:txBody>
      </p:sp>
      <p:pic>
        <p:nvPicPr>
          <p:cNvPr id="6" name="Picture 5">
            <a:extLst>
              <a:ext uri="{FF2B5EF4-FFF2-40B4-BE49-F238E27FC236}">
                <a16:creationId xmlns:a16="http://schemas.microsoft.com/office/drawing/2014/main" id="{CF5A85E7-D1A5-3642-8968-581D039E6B39}"/>
              </a:ext>
            </a:extLst>
          </p:cNvPr>
          <p:cNvPicPr>
            <a:picLocks noChangeAspect="1"/>
          </p:cNvPicPr>
          <p:nvPr/>
        </p:nvPicPr>
        <p:blipFill rotWithShape="1">
          <a:blip r:embed="rId2">
            <a:extLst>
              <a:ext uri="{28A0092B-C50C-407E-A947-70E740481C1C}">
                <a14:useLocalDpi xmlns:a14="http://schemas.microsoft.com/office/drawing/2010/main" val="0"/>
              </a:ext>
            </a:extLst>
          </a:blip>
          <a:srcRect l="10833" t="-936" r="-6183" b="7786"/>
          <a:stretch/>
        </p:blipFill>
        <p:spPr>
          <a:xfrm>
            <a:off x="0" y="645438"/>
            <a:ext cx="12461317" cy="6212562"/>
          </a:xfrm>
          <a:prstGeom prst="rect">
            <a:avLst/>
          </a:prstGeom>
        </p:spPr>
      </p:pic>
      <p:sp>
        <p:nvSpPr>
          <p:cNvPr id="7" name="TextBox 6">
            <a:extLst>
              <a:ext uri="{FF2B5EF4-FFF2-40B4-BE49-F238E27FC236}">
                <a16:creationId xmlns:a16="http://schemas.microsoft.com/office/drawing/2014/main" id="{5C07A091-4B5F-4E4D-97B6-868080B02A0A}"/>
              </a:ext>
            </a:extLst>
          </p:cNvPr>
          <p:cNvSpPr txBox="1"/>
          <p:nvPr/>
        </p:nvSpPr>
        <p:spPr>
          <a:xfrm>
            <a:off x="3588657" y="26408"/>
            <a:ext cx="4191000" cy="707886"/>
          </a:xfrm>
          <a:prstGeom prst="rect">
            <a:avLst/>
          </a:prstGeom>
          <a:solidFill>
            <a:schemeClr val="bg1"/>
          </a:solidFill>
        </p:spPr>
        <p:txBody>
          <a:bodyPr wrap="square" rtlCol="0">
            <a:spAutoFit/>
          </a:bodyPr>
          <a:lstStyle/>
          <a:p>
            <a:r>
              <a:rPr lang="en-US" sz="2000" dirty="0"/>
              <a:t>Whiteboard Advisors: Insiders’ view of likelihood of a Phase 4 stimulus:</a:t>
            </a:r>
          </a:p>
        </p:txBody>
      </p:sp>
      <p:sp>
        <p:nvSpPr>
          <p:cNvPr id="9" name="Title 14">
            <a:extLst>
              <a:ext uri="{FF2B5EF4-FFF2-40B4-BE49-F238E27FC236}">
                <a16:creationId xmlns:a16="http://schemas.microsoft.com/office/drawing/2014/main" id="{62B4B549-109C-B44A-8E93-F36FF579E4C1}"/>
              </a:ext>
            </a:extLst>
          </p:cNvPr>
          <p:cNvSpPr>
            <a:spLocks noGrp="1"/>
          </p:cNvSpPr>
          <p:nvPr>
            <p:ph type="title"/>
          </p:nvPr>
        </p:nvSpPr>
        <p:spPr>
          <a:xfrm>
            <a:off x="228600" y="128008"/>
            <a:ext cx="8826310" cy="492443"/>
          </a:xfrm>
        </p:spPr>
        <p:txBody>
          <a:bodyPr anchor="ctr">
            <a:normAutofit/>
          </a:bodyPr>
          <a:lstStyle/>
          <a:p>
            <a:r>
              <a:rPr lang="en-US" dirty="0"/>
              <a:t>Stimulus Update</a:t>
            </a:r>
          </a:p>
        </p:txBody>
      </p:sp>
      <p:sp>
        <p:nvSpPr>
          <p:cNvPr id="10" name="Rounded Rectangular Callout 9">
            <a:extLst>
              <a:ext uri="{FF2B5EF4-FFF2-40B4-BE49-F238E27FC236}">
                <a16:creationId xmlns:a16="http://schemas.microsoft.com/office/drawing/2014/main" id="{29591102-46D5-4F47-A1B2-70C998543AA4}"/>
              </a:ext>
            </a:extLst>
          </p:cNvPr>
          <p:cNvSpPr/>
          <p:nvPr/>
        </p:nvSpPr>
        <p:spPr>
          <a:xfrm>
            <a:off x="8610600" y="1524000"/>
            <a:ext cx="3772217" cy="4648200"/>
          </a:xfrm>
          <a:prstGeom prst="wedgeRoundRectCallout">
            <a:avLst>
              <a:gd name="adj1" fmla="val 9183"/>
              <a:gd name="adj2" fmla="val 59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“One would think the politics would pressure all to a deal. But the D politics against an apparent Trump win seems to be trumping ordinary politics. Whether there’s a stimulus package after the election depends on the outcome of the election. The uncertainty of the election makes it too difficult to predict a deal even then. If the Ds win it all, the deal will be HUGE, and unparalleled in history. If the Rs win or it’s shared, getting a deal will depend on how much the economy necessitates one.”</a:t>
            </a:r>
          </a:p>
        </p:txBody>
      </p:sp>
    </p:spTree>
    <p:extLst>
      <p:ext uri="{BB962C8B-B14F-4D97-AF65-F5344CB8AC3E}">
        <p14:creationId xmlns:p14="http://schemas.microsoft.com/office/powerpoint/2010/main" val="34347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DE300B-F707-F24B-A479-4197DCA168DD}"/>
              </a:ext>
            </a:extLst>
          </p:cNvPr>
          <p:cNvPicPr>
            <a:picLocks noChangeAspect="1"/>
          </p:cNvPicPr>
          <p:nvPr/>
        </p:nvPicPr>
        <p:blipFill rotWithShape="1">
          <a:blip r:embed="rId3"/>
          <a:srcRect l="5575" t="26705" r="7533"/>
          <a:stretch/>
        </p:blipFill>
        <p:spPr>
          <a:xfrm>
            <a:off x="30480" y="1107467"/>
            <a:ext cx="8019868" cy="4643066"/>
          </a:xfrm>
          <a:prstGeom prst="rect">
            <a:avLst/>
          </a:prstGeom>
        </p:spPr>
      </p:pic>
      <p:sp>
        <p:nvSpPr>
          <p:cNvPr id="5" name="Slide Number Placeholder 4">
            <a:extLst>
              <a:ext uri="{FF2B5EF4-FFF2-40B4-BE49-F238E27FC236}">
                <a16:creationId xmlns:a16="http://schemas.microsoft.com/office/drawing/2014/main" id="{EA38E514-CF1E-F64A-B640-C38173052E18}"/>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9" name="TextBox 8">
            <a:extLst>
              <a:ext uri="{FF2B5EF4-FFF2-40B4-BE49-F238E27FC236}">
                <a16:creationId xmlns:a16="http://schemas.microsoft.com/office/drawing/2014/main" id="{F60AC685-47A4-FF40-A343-7E6BF5A7D4D5}"/>
              </a:ext>
            </a:extLst>
          </p:cNvPr>
          <p:cNvSpPr txBox="1"/>
          <p:nvPr/>
        </p:nvSpPr>
        <p:spPr>
          <a:xfrm>
            <a:off x="3352800" y="5134716"/>
            <a:ext cx="3581400" cy="461665"/>
          </a:xfrm>
          <a:prstGeom prst="rect">
            <a:avLst/>
          </a:prstGeom>
          <a:solidFill>
            <a:schemeClr val="bg1"/>
          </a:solidFill>
          <a:ln>
            <a:solidFill>
              <a:schemeClr val="accent6"/>
            </a:solidFill>
          </a:ln>
        </p:spPr>
        <p:txBody>
          <a:bodyPr wrap="square" rtlCol="0">
            <a:spAutoFit/>
          </a:bodyPr>
          <a:lstStyle/>
          <a:p>
            <a:r>
              <a:rPr lang="en-US" sz="2400" b="1" dirty="0">
                <a:solidFill>
                  <a:schemeClr val="accent6"/>
                </a:solidFill>
              </a:rPr>
              <a:t>StudentSpending.ed.gov</a:t>
            </a:r>
          </a:p>
        </p:txBody>
      </p:sp>
      <p:sp>
        <p:nvSpPr>
          <p:cNvPr id="11" name="Title 1">
            <a:extLst>
              <a:ext uri="{FF2B5EF4-FFF2-40B4-BE49-F238E27FC236}">
                <a16:creationId xmlns:a16="http://schemas.microsoft.com/office/drawing/2014/main" id="{FBCD5962-2C2D-2146-A82E-4DBBAC8FF3BD}"/>
              </a:ext>
            </a:extLst>
          </p:cNvPr>
          <p:cNvSpPr>
            <a:spLocks noGrp="1"/>
          </p:cNvSpPr>
          <p:nvPr>
            <p:ph type="title"/>
          </p:nvPr>
        </p:nvSpPr>
        <p:spPr>
          <a:xfrm>
            <a:off x="74023" y="121545"/>
            <a:ext cx="10441577" cy="695413"/>
          </a:xfrm>
          <a:solidFill>
            <a:schemeClr val="bg1"/>
          </a:solidFill>
        </p:spPr>
        <p:txBody>
          <a:bodyPr/>
          <a:lstStyle/>
          <a:p>
            <a:r>
              <a:rPr lang="en-US" dirty="0"/>
              <a:t>ED Launches One Stop Shop With School-by-School PPE!</a:t>
            </a:r>
          </a:p>
        </p:txBody>
      </p:sp>
      <p:sp>
        <p:nvSpPr>
          <p:cNvPr id="3" name="Rectangle 2">
            <a:extLst>
              <a:ext uri="{FF2B5EF4-FFF2-40B4-BE49-F238E27FC236}">
                <a16:creationId xmlns:a16="http://schemas.microsoft.com/office/drawing/2014/main" id="{0C261FAA-8CFF-8E42-BC1B-77D858EA9C30}"/>
              </a:ext>
            </a:extLst>
          </p:cNvPr>
          <p:cNvSpPr/>
          <p:nvPr/>
        </p:nvSpPr>
        <p:spPr>
          <a:xfrm>
            <a:off x="8153400" y="816958"/>
            <a:ext cx="3921529" cy="49717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mj-lt"/>
              <a:buAutoNum type="alphaUcPeriod"/>
            </a:pPr>
            <a:r>
              <a:rPr lang="en-US" sz="2500" dirty="0">
                <a:solidFill>
                  <a:schemeClr val="accent6"/>
                </a:solidFill>
              </a:rPr>
              <a:t>Why?</a:t>
            </a:r>
          </a:p>
          <a:p>
            <a:pPr marL="457200" indent="-457200">
              <a:spcAft>
                <a:spcPts val="1200"/>
              </a:spcAft>
              <a:buFont typeface="+mj-lt"/>
              <a:buAutoNum type="alphaUcPeriod"/>
            </a:pPr>
            <a:r>
              <a:rPr lang="en-US" sz="2500" dirty="0">
                <a:solidFill>
                  <a:schemeClr val="accent6"/>
                </a:solidFill>
              </a:rPr>
              <a:t>Where’d they get the data?</a:t>
            </a:r>
          </a:p>
          <a:p>
            <a:pPr marL="457200" indent="-457200">
              <a:spcAft>
                <a:spcPts val="1200"/>
              </a:spcAft>
              <a:buFont typeface="+mj-lt"/>
              <a:buAutoNum type="alphaUcPeriod"/>
            </a:pPr>
            <a:r>
              <a:rPr lang="en-US" sz="2500" dirty="0">
                <a:solidFill>
                  <a:schemeClr val="accent6"/>
                </a:solidFill>
              </a:rPr>
              <a:t>Why isn’t my state included?</a:t>
            </a:r>
          </a:p>
          <a:p>
            <a:pPr marL="457200" indent="-457200">
              <a:spcAft>
                <a:spcPts val="1200"/>
              </a:spcAft>
              <a:buFont typeface="+mj-lt"/>
              <a:buAutoNum type="alphaUcPeriod"/>
            </a:pPr>
            <a:r>
              <a:rPr lang="en-US" sz="2500" dirty="0">
                <a:solidFill>
                  <a:schemeClr val="accent6"/>
                </a:solidFill>
              </a:rPr>
              <a:t> Are the PPE comparable across states?</a:t>
            </a:r>
          </a:p>
          <a:p>
            <a:pPr marL="457200" indent="-457200">
              <a:spcAft>
                <a:spcPts val="1200"/>
              </a:spcAft>
              <a:buFont typeface="+mj-lt"/>
              <a:buAutoNum type="alphaUcPeriod"/>
            </a:pPr>
            <a:r>
              <a:rPr lang="en-US" sz="2500" dirty="0">
                <a:solidFill>
                  <a:schemeClr val="accent6"/>
                </a:solidFill>
              </a:rPr>
              <a:t>Does it include student mix?</a:t>
            </a:r>
          </a:p>
          <a:p>
            <a:pPr marL="457200" indent="-457200">
              <a:spcAft>
                <a:spcPts val="1200"/>
              </a:spcAft>
              <a:buFont typeface="+mj-lt"/>
              <a:buAutoNum type="alphaUcPeriod"/>
            </a:pPr>
            <a:r>
              <a:rPr lang="en-US" sz="2500" dirty="0">
                <a:solidFill>
                  <a:schemeClr val="accent6"/>
                </a:solidFill>
              </a:rPr>
              <a:t>Are there errors?</a:t>
            </a:r>
          </a:p>
        </p:txBody>
      </p:sp>
      <p:sp>
        <p:nvSpPr>
          <p:cNvPr id="4" name="TextBox 3">
            <a:extLst>
              <a:ext uri="{FF2B5EF4-FFF2-40B4-BE49-F238E27FC236}">
                <a16:creationId xmlns:a16="http://schemas.microsoft.com/office/drawing/2014/main" id="{1C445C6E-A6F2-4D4B-A0CB-4A489A981CCB}"/>
              </a:ext>
            </a:extLst>
          </p:cNvPr>
          <p:cNvSpPr txBox="1"/>
          <p:nvPr/>
        </p:nvSpPr>
        <p:spPr>
          <a:xfrm>
            <a:off x="152400" y="5903893"/>
            <a:ext cx="12115800" cy="954107"/>
          </a:xfrm>
          <a:prstGeom prst="rect">
            <a:avLst/>
          </a:prstGeom>
          <a:solidFill>
            <a:schemeClr val="bg1"/>
          </a:solidFill>
          <a:ln>
            <a:noFill/>
          </a:ln>
        </p:spPr>
        <p:txBody>
          <a:bodyPr wrap="square" rtlCol="0">
            <a:spAutoFit/>
          </a:bodyPr>
          <a:lstStyle/>
          <a:p>
            <a:r>
              <a:rPr lang="en-US" sz="2800" dirty="0">
                <a:solidFill>
                  <a:srgbClr val="00B050"/>
                </a:solidFill>
              </a:rPr>
              <a:t>Some SEAs offer richer data displays. Direct link to each SEA’s display is available at: https://</a:t>
            </a:r>
            <a:r>
              <a:rPr lang="en-US" sz="2800" dirty="0" err="1">
                <a:solidFill>
                  <a:srgbClr val="00B050"/>
                </a:solidFill>
              </a:rPr>
              <a:t>edunomicslab.org</a:t>
            </a:r>
            <a:r>
              <a:rPr lang="en-US" sz="2800" dirty="0">
                <a:solidFill>
                  <a:srgbClr val="00B050"/>
                </a:solidFill>
              </a:rPr>
              <a:t>/our-research/data-hub/</a:t>
            </a:r>
          </a:p>
        </p:txBody>
      </p:sp>
    </p:spTree>
    <p:extLst>
      <p:ext uri="{BB962C8B-B14F-4D97-AF65-F5344CB8AC3E}">
        <p14:creationId xmlns:p14="http://schemas.microsoft.com/office/powerpoint/2010/main" val="31706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53FDF4-B9AE-5B4F-8DD2-B9272DD22B98}"/>
              </a:ext>
            </a:extLst>
          </p:cNvPr>
          <p:cNvSpPr>
            <a:spLocks noGrp="1"/>
          </p:cNvSpPr>
          <p:nvPr>
            <p:ph type="body" sz="quarter" idx="11"/>
          </p:nvPr>
        </p:nvSpPr>
        <p:spPr/>
        <p:txBody>
          <a:bodyPr>
            <a:normAutofit fontScale="92500" lnSpcReduction="10000"/>
          </a:bodyPr>
          <a:lstStyle/>
          <a:p>
            <a:endParaRPr lang="en-US"/>
          </a:p>
        </p:txBody>
      </p:sp>
      <p:sp>
        <p:nvSpPr>
          <p:cNvPr id="5" name="Slide Number Placeholder 4">
            <a:extLst>
              <a:ext uri="{FF2B5EF4-FFF2-40B4-BE49-F238E27FC236}">
                <a16:creationId xmlns:a16="http://schemas.microsoft.com/office/drawing/2014/main" id="{0E2E5902-2304-BE49-A012-8111AB29947A}"/>
              </a:ext>
            </a:extLst>
          </p:cNvPr>
          <p:cNvSpPr>
            <a:spLocks noGrp="1"/>
          </p:cNvSpPr>
          <p:nvPr>
            <p:ph type="sldNum" sz="quarter" idx="7"/>
          </p:nvPr>
        </p:nvSpPr>
        <p:spPr/>
        <p:txBody>
          <a:bodyPr/>
          <a:lstStyle/>
          <a:p>
            <a:fld id="{B6F15528-21DE-4FAA-801E-634DDDAF4B2B}" type="slidenum">
              <a:rPr lang="en-US" smtClean="0"/>
              <a:pPr/>
              <a:t>6</a:t>
            </a:fld>
            <a:endParaRPr lang="en-US" dirty="0"/>
          </a:p>
        </p:txBody>
      </p:sp>
      <p:sp>
        <p:nvSpPr>
          <p:cNvPr id="7" name="Content Placeholder 6">
            <a:extLst>
              <a:ext uri="{FF2B5EF4-FFF2-40B4-BE49-F238E27FC236}">
                <a16:creationId xmlns:a16="http://schemas.microsoft.com/office/drawing/2014/main" id="{F30D866F-C825-924C-A76F-2C8DF7874881}"/>
              </a:ext>
            </a:extLst>
          </p:cNvPr>
          <p:cNvSpPr>
            <a:spLocks noGrp="1"/>
          </p:cNvSpPr>
          <p:nvPr>
            <p:ph sz="quarter" idx="15"/>
          </p:nvPr>
        </p:nvSpPr>
        <p:spPr/>
        <p:txBody>
          <a:bodyPr/>
          <a:lstStyle/>
          <a:p>
            <a:endParaRPr lang="en-US"/>
          </a:p>
        </p:txBody>
      </p:sp>
      <p:sp>
        <p:nvSpPr>
          <p:cNvPr id="11" name="Title 1">
            <a:extLst>
              <a:ext uri="{FF2B5EF4-FFF2-40B4-BE49-F238E27FC236}">
                <a16:creationId xmlns:a16="http://schemas.microsoft.com/office/drawing/2014/main" id="{B7E59F84-AE2C-B847-A292-637FC12AC091}"/>
              </a:ext>
            </a:extLst>
          </p:cNvPr>
          <p:cNvSpPr txBox="1">
            <a:spLocks/>
          </p:cNvSpPr>
          <p:nvPr/>
        </p:nvSpPr>
        <p:spPr>
          <a:xfrm>
            <a:off x="76200" y="0"/>
            <a:ext cx="12147796" cy="813760"/>
          </a:xfrm>
          <a:prstGeom prst="rect">
            <a:avLst/>
          </a:prstGeom>
          <a:solidFill>
            <a:schemeClr val="bg1"/>
          </a:solidFill>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r>
              <a:rPr lang="en-US" kern="0" dirty="0"/>
              <a:t>ED Site Allows Comparison of PPE Across All Schools in a District</a:t>
            </a:r>
          </a:p>
        </p:txBody>
      </p:sp>
      <p:pic>
        <p:nvPicPr>
          <p:cNvPr id="9" name="Picture 8">
            <a:extLst>
              <a:ext uri="{FF2B5EF4-FFF2-40B4-BE49-F238E27FC236}">
                <a16:creationId xmlns:a16="http://schemas.microsoft.com/office/drawing/2014/main" id="{28F5C105-E15D-ED41-BA42-7897E7019083}"/>
              </a:ext>
            </a:extLst>
          </p:cNvPr>
          <p:cNvPicPr>
            <a:picLocks noChangeAspect="1"/>
          </p:cNvPicPr>
          <p:nvPr/>
        </p:nvPicPr>
        <p:blipFill rotWithShape="1">
          <a:blip r:embed="rId3"/>
          <a:srcRect t="3223" b="3444"/>
          <a:stretch/>
        </p:blipFill>
        <p:spPr>
          <a:xfrm>
            <a:off x="0" y="616641"/>
            <a:ext cx="12223996" cy="6241359"/>
          </a:xfrm>
          <a:prstGeom prst="rect">
            <a:avLst/>
          </a:prstGeom>
        </p:spPr>
      </p:pic>
      <p:sp>
        <p:nvSpPr>
          <p:cNvPr id="8" name="Title 1"/>
          <p:cNvSpPr>
            <a:spLocks noGrp="1"/>
          </p:cNvSpPr>
          <p:nvPr>
            <p:ph type="title"/>
          </p:nvPr>
        </p:nvSpPr>
        <p:spPr>
          <a:xfrm>
            <a:off x="2819400" y="4057159"/>
            <a:ext cx="5181600" cy="1657841"/>
          </a:xfrm>
          <a:solidFill>
            <a:schemeClr val="accent2">
              <a:lumMod val="20000"/>
              <a:lumOff val="80000"/>
            </a:schemeClr>
          </a:solidFill>
        </p:spPr>
        <p:txBody>
          <a:bodyPr/>
          <a:lstStyle/>
          <a:p>
            <a:r>
              <a:rPr lang="en-US" dirty="0"/>
              <a:t>Why is it important to see PPE for all schools in </a:t>
            </a:r>
            <a:r>
              <a:rPr lang="en-US"/>
              <a:t>a district?</a:t>
            </a:r>
            <a:endParaRPr lang="en-US" dirty="0"/>
          </a:p>
        </p:txBody>
      </p:sp>
    </p:spTree>
    <p:extLst>
      <p:ext uri="{BB962C8B-B14F-4D97-AF65-F5344CB8AC3E}">
        <p14:creationId xmlns:p14="http://schemas.microsoft.com/office/powerpoint/2010/main" val="14658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dunomics_LOGO_E Only_White.eps">
            <a:extLst>
              <a:ext uri="{FF2B5EF4-FFF2-40B4-BE49-F238E27FC236}">
                <a16:creationId xmlns:a16="http://schemas.microsoft.com/office/drawing/2014/main" id="{99F20336-3E6D-2744-8D64-B38C871B5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228" y="5971984"/>
            <a:ext cx="369867" cy="472608"/>
          </a:xfrm>
          <a:prstGeom prst="rect">
            <a:avLst/>
          </a:prstGeom>
        </p:spPr>
      </p:pic>
      <p:pic>
        <p:nvPicPr>
          <p:cNvPr id="22" name="Picture 21" descr="Edunomics_LOGO_E Only_White.eps">
            <a:extLst>
              <a:ext uri="{FF2B5EF4-FFF2-40B4-BE49-F238E27FC236}">
                <a16:creationId xmlns:a16="http://schemas.microsoft.com/office/drawing/2014/main" id="{AC498E30-C49D-4A7A-B0AE-4C3E95D83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1228" y="5971984"/>
            <a:ext cx="369867" cy="472608"/>
          </a:xfrm>
          <a:prstGeom prst="rect">
            <a:avLst/>
          </a:prstGeom>
        </p:spPr>
      </p:pic>
      <p:sp>
        <p:nvSpPr>
          <p:cNvPr id="23" name="TextBox 22">
            <a:extLst>
              <a:ext uri="{FF2B5EF4-FFF2-40B4-BE49-F238E27FC236}">
                <a16:creationId xmlns:a16="http://schemas.microsoft.com/office/drawing/2014/main" id="{05B15FF0-6FCB-44A9-AB3B-FB87E696F7B2}"/>
              </a:ext>
            </a:extLst>
          </p:cNvPr>
          <p:cNvSpPr txBox="1"/>
          <p:nvPr/>
        </p:nvSpPr>
        <p:spPr>
          <a:xfrm>
            <a:off x="8600735" y="6581001"/>
            <a:ext cx="5653668" cy="276999"/>
          </a:xfrm>
          <a:prstGeom prst="rect">
            <a:avLst/>
          </a:prstGeom>
          <a:noFill/>
        </p:spPr>
        <p:txBody>
          <a:bodyPr wrap="square" rtlCol="0">
            <a:spAutoFit/>
          </a:bodyPr>
          <a:lstStyle/>
          <a:p>
            <a:r>
              <a:rPr lang="en-US" sz="1200" b="1" dirty="0">
                <a:solidFill>
                  <a:schemeClr val="bg1"/>
                </a:solidFill>
                <a:latin typeface="Helvetica Neue Light" charset="0"/>
                <a:ea typeface="Helvetica Neue Light" charset="0"/>
                <a:cs typeface="Helvetica Neue Light" charset="0"/>
              </a:rPr>
              <a:t>©2019 Edunomics Lab, Georgetown University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045" y="3729608"/>
            <a:ext cx="3129813" cy="30548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7682" y="0"/>
            <a:ext cx="3631877" cy="3886200"/>
          </a:xfrm>
          <a:prstGeom prst="rect">
            <a:avLst/>
          </a:prstGeom>
        </p:spPr>
      </p:pic>
      <p:sp>
        <p:nvSpPr>
          <p:cNvPr id="21" name="Left Brace 20"/>
          <p:cNvSpPr/>
          <p:nvPr/>
        </p:nvSpPr>
        <p:spPr>
          <a:xfrm rot="21600000">
            <a:off x="2907682" y="2983698"/>
            <a:ext cx="479482" cy="2585309"/>
          </a:xfrm>
          <a:prstGeom prst="leftBrace">
            <a:avLst/>
          </a:prstGeom>
          <a:ln w="349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itle 1">
            <a:extLst>
              <a:ext uri="{FF2B5EF4-FFF2-40B4-BE49-F238E27FC236}">
                <a16:creationId xmlns:a16="http://schemas.microsoft.com/office/drawing/2014/main" id="{98FBA7D8-746D-9D46-8BB9-59D56193B900}"/>
              </a:ext>
            </a:extLst>
          </p:cNvPr>
          <p:cNvSpPr txBox="1">
            <a:spLocks/>
          </p:cNvSpPr>
          <p:nvPr/>
        </p:nvSpPr>
        <p:spPr>
          <a:xfrm>
            <a:off x="257352" y="3348609"/>
            <a:ext cx="2929181" cy="25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kern="0" dirty="0">
                <a:solidFill>
                  <a:srgbClr val="C00000"/>
                </a:solidFill>
                <a:latin typeface="Calibri" panose="020F0502020204030204" pitchFamily="34" charset="0"/>
                <a:cs typeface="Calibri" panose="020F0502020204030204" pitchFamily="34" charset="0"/>
              </a:rPr>
              <a:t>B. </a:t>
            </a:r>
            <a:r>
              <a:rPr lang="en-US" kern="0" dirty="0">
                <a:solidFill>
                  <a:srgbClr val="C00000"/>
                </a:solidFill>
                <a:latin typeface="Calibri" panose="020F0502020204030204" pitchFamily="34" charset="0"/>
                <a:cs typeface="Calibri" panose="020F0502020204030204" pitchFamily="34" charset="0"/>
              </a:rPr>
              <a:t>But that ignores major decisions happening at districts on how to spend that $</a:t>
            </a:r>
            <a:br>
              <a:rPr lang="en-US" sz="3600" kern="0" dirty="0"/>
            </a:br>
            <a:br>
              <a:rPr lang="en-US" sz="2400" kern="0" dirty="0"/>
            </a:br>
            <a:endParaRPr lang="en-US" sz="3600" kern="0" dirty="0"/>
          </a:p>
        </p:txBody>
      </p:sp>
      <p:sp>
        <p:nvSpPr>
          <p:cNvPr id="26" name="Left Brace 25"/>
          <p:cNvSpPr/>
          <p:nvPr/>
        </p:nvSpPr>
        <p:spPr>
          <a:xfrm rot="21600000">
            <a:off x="2994166" y="489008"/>
            <a:ext cx="392999" cy="2353754"/>
          </a:xfrm>
          <a:prstGeom prst="leftBrace">
            <a:avLst>
              <a:gd name="adj1" fmla="val 8333"/>
              <a:gd name="adj2" fmla="val 46801"/>
            </a:avLst>
          </a:prstGeom>
          <a:ln w="349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itle 1">
            <a:extLst>
              <a:ext uri="{FF2B5EF4-FFF2-40B4-BE49-F238E27FC236}">
                <a16:creationId xmlns:a16="http://schemas.microsoft.com/office/drawing/2014/main" id="{98FBA7D8-746D-9D46-8BB9-59D56193B900}"/>
              </a:ext>
            </a:extLst>
          </p:cNvPr>
          <p:cNvSpPr txBox="1">
            <a:spLocks/>
          </p:cNvSpPr>
          <p:nvPr/>
        </p:nvSpPr>
        <p:spPr>
          <a:xfrm>
            <a:off x="122402" y="917604"/>
            <a:ext cx="2878667" cy="2540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accent5">
                    <a:lumMod val="50000"/>
                  </a:schemeClr>
                </a:solidFill>
                <a:latin typeface="Calibri" panose="020F0502020204030204" pitchFamily="34" charset="0"/>
                <a:cs typeface="Calibri" panose="020F0502020204030204" pitchFamily="34" charset="0"/>
              </a:rPr>
              <a:t>A</a:t>
            </a:r>
            <a:r>
              <a:rPr lang="en-US" sz="2800" dirty="0">
                <a:solidFill>
                  <a:schemeClr val="accent5">
                    <a:lumMod val="50000"/>
                  </a:schemeClr>
                </a:solidFill>
                <a:latin typeface="Calibri" panose="020F0502020204030204" pitchFamily="34" charset="0"/>
                <a:cs typeface="Calibri" panose="020F0502020204030204" pitchFamily="34" charset="0"/>
              </a:rPr>
              <a:t>. Up ’til now, ed finance has focused mostly on how much $ came to the district</a:t>
            </a:r>
            <a:endParaRPr lang="en-US" sz="2800" dirty="0"/>
          </a:p>
        </p:txBody>
      </p:sp>
      <p:sp>
        <p:nvSpPr>
          <p:cNvPr id="17" name="Content Placeholder 3">
            <a:extLst>
              <a:ext uri="{FF2B5EF4-FFF2-40B4-BE49-F238E27FC236}">
                <a16:creationId xmlns:a16="http://schemas.microsoft.com/office/drawing/2014/main" id="{9E780CCF-4BE2-C944-BC69-629E777401B6}"/>
              </a:ext>
            </a:extLst>
          </p:cNvPr>
          <p:cNvSpPr txBox="1">
            <a:spLocks/>
          </p:cNvSpPr>
          <p:nvPr/>
        </p:nvSpPr>
        <p:spPr>
          <a:xfrm>
            <a:off x="7119729" y="2654690"/>
            <a:ext cx="5072271" cy="2186162"/>
          </a:xfrm>
          <a:prstGeom prst="rect">
            <a:avLst/>
          </a:prstGeom>
        </p:spPr>
        <p:txBody>
          <a:bodyPr vert="horz" lIns="0" tIns="0" rIns="0" bIns="0" rtlCol="0">
            <a:normAutofit lnSpcReduction="10000"/>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solidFill>
                  <a:srgbClr val="C00000"/>
                </a:solidFill>
              </a:rPr>
              <a:t>Anoka-Hennepin (MN) </a:t>
            </a:r>
            <a:r>
              <a:rPr lang="en-US" b="1" dirty="0">
                <a:solidFill>
                  <a:srgbClr val="C00000"/>
                </a:solidFill>
              </a:rPr>
              <a:t>$568 million</a:t>
            </a:r>
          </a:p>
          <a:p>
            <a:r>
              <a:rPr lang="en-US" dirty="0">
                <a:solidFill>
                  <a:srgbClr val="C00000"/>
                </a:solidFill>
              </a:rPr>
              <a:t>Cypress-Fairbanks ISD (TX) </a:t>
            </a:r>
            <a:r>
              <a:rPr lang="en-US" b="1" dirty="0">
                <a:solidFill>
                  <a:srgbClr val="C00000"/>
                </a:solidFill>
              </a:rPr>
              <a:t>$1.2 billion</a:t>
            </a:r>
          </a:p>
          <a:p>
            <a:r>
              <a:rPr lang="en-US" dirty="0">
                <a:solidFill>
                  <a:srgbClr val="C00000"/>
                </a:solidFill>
              </a:rPr>
              <a:t>Douglas County  (CO) </a:t>
            </a:r>
            <a:r>
              <a:rPr lang="en-US" b="1" dirty="0">
                <a:solidFill>
                  <a:srgbClr val="C00000"/>
                </a:solidFill>
              </a:rPr>
              <a:t>$689 million </a:t>
            </a:r>
          </a:p>
          <a:p>
            <a:r>
              <a:rPr lang="en-US" dirty="0">
                <a:solidFill>
                  <a:srgbClr val="C00000"/>
                </a:solidFill>
              </a:rPr>
              <a:t>Hillsborough County (FL) </a:t>
            </a:r>
            <a:r>
              <a:rPr lang="en-US" b="1" dirty="0">
                <a:solidFill>
                  <a:srgbClr val="C00000"/>
                </a:solidFill>
              </a:rPr>
              <a:t>$2.7 billion</a:t>
            </a:r>
          </a:p>
          <a:p>
            <a:r>
              <a:rPr lang="en-US" dirty="0">
                <a:solidFill>
                  <a:srgbClr val="C00000"/>
                </a:solidFill>
              </a:rPr>
              <a:t>Fresno Unified (CA) </a:t>
            </a:r>
            <a:r>
              <a:rPr lang="en-US" b="1" dirty="0">
                <a:solidFill>
                  <a:srgbClr val="C00000"/>
                </a:solidFill>
              </a:rPr>
              <a:t>$1.4 billion</a:t>
            </a:r>
          </a:p>
          <a:p>
            <a:endParaRPr lang="en-US" b="1" dirty="0"/>
          </a:p>
        </p:txBody>
      </p:sp>
      <p:sp>
        <p:nvSpPr>
          <p:cNvPr id="20" name="Title 1">
            <a:extLst>
              <a:ext uri="{FF2B5EF4-FFF2-40B4-BE49-F238E27FC236}">
                <a16:creationId xmlns:a16="http://schemas.microsoft.com/office/drawing/2014/main" id="{8A2B5233-BA19-DC4F-8567-CA93E4A1733A}"/>
              </a:ext>
            </a:extLst>
          </p:cNvPr>
          <p:cNvSpPr txBox="1">
            <a:spLocks/>
          </p:cNvSpPr>
          <p:nvPr/>
        </p:nvSpPr>
        <p:spPr>
          <a:xfrm>
            <a:off x="7473285" y="1575655"/>
            <a:ext cx="4077420" cy="270571"/>
          </a:xfrm>
          <a:prstGeom prst="rect">
            <a:avLst/>
          </a:prstGeom>
        </p:spPr>
        <p:txBody>
          <a:bodyPr vert="horz" lIns="0" tIns="0" rIns="0" bIns="0" rtlCol="0" anchor="b">
            <a:noAutofit/>
          </a:bodyPr>
          <a:lstStyle>
            <a:lvl1pPr algn="ctr">
              <a:defRPr sz="6000" b="1">
                <a:solidFill>
                  <a:srgbClr val="386EA4"/>
                </a:solidFill>
                <a:latin typeface="Cambria" panose="02040503050406030204" pitchFamily="18" charset="0"/>
                <a:ea typeface="+mj-ea"/>
                <a:cs typeface="+mj-cs"/>
              </a:defRPr>
            </a:lvl1pPr>
          </a:lstStyle>
          <a:p>
            <a:r>
              <a:rPr lang="en-US" sz="2800" kern="0" dirty="0">
                <a:solidFill>
                  <a:schemeClr val="tx1"/>
                </a:solidFill>
              </a:rPr>
              <a:t>Districts decide how to spend $700 billion in public funds</a:t>
            </a:r>
          </a:p>
        </p:txBody>
      </p:sp>
      <p:sp>
        <p:nvSpPr>
          <p:cNvPr id="6" name="Rectangle 5">
            <a:extLst>
              <a:ext uri="{FF2B5EF4-FFF2-40B4-BE49-F238E27FC236}">
                <a16:creationId xmlns:a16="http://schemas.microsoft.com/office/drawing/2014/main" id="{F9B7FB7D-D9C5-AE4B-BE9F-448FCE4B60C8}"/>
              </a:ext>
            </a:extLst>
          </p:cNvPr>
          <p:cNvSpPr/>
          <p:nvPr/>
        </p:nvSpPr>
        <p:spPr>
          <a:xfrm>
            <a:off x="6784253" y="4714022"/>
            <a:ext cx="8165070" cy="461665"/>
          </a:xfrm>
          <a:prstGeom prst="rect">
            <a:avLst/>
          </a:prstGeom>
        </p:spPr>
        <p:txBody>
          <a:bodyPr wrap="square">
            <a:spAutoFit/>
          </a:bodyPr>
          <a:lstStyle/>
          <a:p>
            <a:r>
              <a:rPr lang="en-US" sz="2400" dirty="0">
                <a:solidFill>
                  <a:schemeClr val="accent2"/>
                </a:solidFill>
              </a:rPr>
              <a:t>This money gets spent via gobs of choices:</a:t>
            </a:r>
          </a:p>
        </p:txBody>
      </p:sp>
      <p:sp>
        <p:nvSpPr>
          <p:cNvPr id="24" name="Oval 23">
            <a:extLst>
              <a:ext uri="{FF2B5EF4-FFF2-40B4-BE49-F238E27FC236}">
                <a16:creationId xmlns:a16="http://schemas.microsoft.com/office/drawing/2014/main" id="{06661365-52D9-D447-AE55-78491270F558}"/>
              </a:ext>
            </a:extLst>
          </p:cNvPr>
          <p:cNvSpPr/>
          <p:nvPr/>
        </p:nvSpPr>
        <p:spPr>
          <a:xfrm>
            <a:off x="6943047" y="5218324"/>
            <a:ext cx="1632558" cy="808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Staffing Decisions</a:t>
            </a:r>
          </a:p>
        </p:txBody>
      </p:sp>
      <p:sp>
        <p:nvSpPr>
          <p:cNvPr id="34" name="Oval 33">
            <a:extLst>
              <a:ext uri="{FF2B5EF4-FFF2-40B4-BE49-F238E27FC236}">
                <a16:creationId xmlns:a16="http://schemas.microsoft.com/office/drawing/2014/main" id="{0186A18E-C917-5E4B-A1C9-7AC93D4D21D4}"/>
              </a:ext>
            </a:extLst>
          </p:cNvPr>
          <p:cNvSpPr/>
          <p:nvPr/>
        </p:nvSpPr>
        <p:spPr>
          <a:xfrm>
            <a:off x="7634578" y="5934188"/>
            <a:ext cx="1632558" cy="9007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LIFO, CBAs</a:t>
            </a:r>
          </a:p>
        </p:txBody>
      </p:sp>
      <p:sp>
        <p:nvSpPr>
          <p:cNvPr id="36" name="Oval 35">
            <a:extLst>
              <a:ext uri="{FF2B5EF4-FFF2-40B4-BE49-F238E27FC236}">
                <a16:creationId xmlns:a16="http://schemas.microsoft.com/office/drawing/2014/main" id="{B2B6FE90-4013-E440-897E-7F507A6219FF}"/>
              </a:ext>
            </a:extLst>
          </p:cNvPr>
          <p:cNvSpPr/>
          <p:nvPr/>
        </p:nvSpPr>
        <p:spPr>
          <a:xfrm>
            <a:off x="9749119" y="5569007"/>
            <a:ext cx="2289273" cy="10597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Extracurricular Enhancements</a:t>
            </a:r>
          </a:p>
        </p:txBody>
      </p:sp>
      <p:sp>
        <p:nvSpPr>
          <p:cNvPr id="35" name="Oval 34">
            <a:extLst>
              <a:ext uri="{FF2B5EF4-FFF2-40B4-BE49-F238E27FC236}">
                <a16:creationId xmlns:a16="http://schemas.microsoft.com/office/drawing/2014/main" id="{9027077B-4809-BB49-87C1-2F402450AD77}"/>
              </a:ext>
            </a:extLst>
          </p:cNvPr>
          <p:cNvSpPr/>
          <p:nvPr/>
        </p:nvSpPr>
        <p:spPr>
          <a:xfrm>
            <a:off x="8575605" y="5241355"/>
            <a:ext cx="1632558" cy="9007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Pay for Senior Teachers</a:t>
            </a:r>
          </a:p>
        </p:txBody>
      </p:sp>
    </p:spTree>
    <p:extLst>
      <p:ext uri="{BB962C8B-B14F-4D97-AF65-F5344CB8AC3E}">
        <p14:creationId xmlns:p14="http://schemas.microsoft.com/office/powerpoint/2010/main" val="24099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animBg="1"/>
      <p:bldP spid="33" grpId="0"/>
      <p:bldP spid="17" grpId="0"/>
      <p:bldP spid="6" grpId="0"/>
      <p:bldP spid="24" grpId="0" animBg="1"/>
      <p:bldP spid="34" grpId="0" animBg="1"/>
      <p:bldP spid="36"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3ED9E8-2DB0-5646-9766-699E4DDC0AEC}"/>
              </a:ext>
            </a:extLst>
          </p:cNvPr>
          <p:cNvSpPr>
            <a:spLocks noGrp="1"/>
          </p:cNvSpPr>
          <p:nvPr>
            <p:ph type="sldNum" sz="quarter" idx="7"/>
          </p:nvPr>
        </p:nvSpPr>
        <p:spPr/>
        <p:txBody>
          <a:bodyPr/>
          <a:lstStyle/>
          <a:p>
            <a:fld id="{B6F15528-21DE-4FAA-801E-634DDDAF4B2B}" type="slidenum">
              <a:rPr lang="en-US" smtClean="0"/>
              <a:pPr/>
              <a:t>8</a:t>
            </a:fld>
            <a:endParaRPr lang="en-US" dirty="0"/>
          </a:p>
        </p:txBody>
      </p:sp>
      <p:graphicFrame>
        <p:nvGraphicFramePr>
          <p:cNvPr id="8" name="Chart 7">
            <a:extLst>
              <a:ext uri="{FF2B5EF4-FFF2-40B4-BE49-F238E27FC236}">
                <a16:creationId xmlns:a16="http://schemas.microsoft.com/office/drawing/2014/main" id="{A6DC6DF6-245A-8D48-929E-A736B3121B0B}"/>
              </a:ext>
            </a:extLst>
          </p:cNvPr>
          <p:cNvGraphicFramePr>
            <a:graphicFrameLocks/>
          </p:cNvGraphicFramePr>
          <p:nvPr>
            <p:extLst>
              <p:ext uri="{D42A27DB-BD31-4B8C-83A1-F6EECF244321}">
                <p14:modId xmlns:p14="http://schemas.microsoft.com/office/powerpoint/2010/main" val="401948821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7CF1F696-220C-9E4D-9BCF-8F9D03A88D34}"/>
              </a:ext>
            </a:extLst>
          </p:cNvPr>
          <p:cNvSpPr/>
          <p:nvPr/>
        </p:nvSpPr>
        <p:spPr>
          <a:xfrm>
            <a:off x="517097" y="1111301"/>
            <a:ext cx="109728" cy="1075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Rectangle 10">
            <a:extLst>
              <a:ext uri="{FF2B5EF4-FFF2-40B4-BE49-F238E27FC236}">
                <a16:creationId xmlns:a16="http://schemas.microsoft.com/office/drawing/2014/main" id="{AD70C5F4-DFFF-4C4F-90ED-D2DFB1D3B0EB}"/>
              </a:ext>
            </a:extLst>
          </p:cNvPr>
          <p:cNvSpPr/>
          <p:nvPr/>
        </p:nvSpPr>
        <p:spPr>
          <a:xfrm>
            <a:off x="517097" y="886598"/>
            <a:ext cx="109728" cy="10972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TextBox 3">
            <a:extLst>
              <a:ext uri="{FF2B5EF4-FFF2-40B4-BE49-F238E27FC236}">
                <a16:creationId xmlns:a16="http://schemas.microsoft.com/office/drawing/2014/main" id="{A9E71C4D-D3B5-1E4C-AEA3-5600AA65810C}"/>
              </a:ext>
            </a:extLst>
          </p:cNvPr>
          <p:cNvSpPr txBox="1"/>
          <p:nvPr/>
        </p:nvSpPr>
        <p:spPr>
          <a:xfrm>
            <a:off x="609600" y="762000"/>
            <a:ext cx="1769916" cy="6346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accent6"/>
                </a:solidFill>
              </a:rPr>
              <a:t>Federal $</a:t>
            </a:r>
          </a:p>
          <a:p>
            <a:r>
              <a:rPr lang="en-US" sz="1600" dirty="0">
                <a:solidFill>
                  <a:schemeClr val="accent6"/>
                </a:solidFill>
              </a:rPr>
              <a:t>State and Local $</a:t>
            </a:r>
          </a:p>
        </p:txBody>
      </p:sp>
      <p:sp>
        <p:nvSpPr>
          <p:cNvPr id="13" name="TextBox 12">
            <a:extLst>
              <a:ext uri="{FF2B5EF4-FFF2-40B4-BE49-F238E27FC236}">
                <a16:creationId xmlns:a16="http://schemas.microsoft.com/office/drawing/2014/main" id="{D1A8067B-AB65-BA46-9248-1AAB4458059F}"/>
              </a:ext>
            </a:extLst>
          </p:cNvPr>
          <p:cNvSpPr txBox="1"/>
          <p:nvPr/>
        </p:nvSpPr>
        <p:spPr>
          <a:xfrm>
            <a:off x="403797" y="1562144"/>
            <a:ext cx="3089085" cy="830997"/>
          </a:xfrm>
          <a:prstGeom prst="rect">
            <a:avLst/>
          </a:prstGeom>
          <a:solidFill>
            <a:schemeClr val="bg1">
              <a:lumMod val="85000"/>
            </a:schemeClr>
          </a:solidFill>
        </p:spPr>
        <p:txBody>
          <a:bodyPr wrap="square" rtlCol="0">
            <a:spAutoFit/>
          </a:bodyPr>
          <a:lstStyle/>
          <a:p>
            <a:r>
              <a:rPr lang="en-US" sz="2400" dirty="0">
                <a:solidFill>
                  <a:schemeClr val="accent6"/>
                </a:solidFill>
              </a:rPr>
              <a:t>Chat any reactions! </a:t>
            </a:r>
          </a:p>
          <a:p>
            <a:r>
              <a:rPr lang="en-US" sz="2400" dirty="0">
                <a:solidFill>
                  <a:schemeClr val="accent6"/>
                </a:solidFill>
              </a:rPr>
              <a:t>What stands out?</a:t>
            </a:r>
          </a:p>
        </p:txBody>
      </p:sp>
      <p:sp>
        <p:nvSpPr>
          <p:cNvPr id="14" name="Rectangle 13">
            <a:extLst>
              <a:ext uri="{FF2B5EF4-FFF2-40B4-BE49-F238E27FC236}">
                <a16:creationId xmlns:a16="http://schemas.microsoft.com/office/drawing/2014/main" id="{7EE5BF62-3088-614C-98D9-11720672E642}"/>
              </a:ext>
            </a:extLst>
          </p:cNvPr>
          <p:cNvSpPr/>
          <p:nvPr/>
        </p:nvSpPr>
        <p:spPr>
          <a:xfrm>
            <a:off x="482600" y="3886200"/>
            <a:ext cx="144225" cy="2209800"/>
          </a:xfrm>
          <a:prstGeom prst="rect">
            <a:avLst/>
          </a:prstGeom>
          <a:noFill/>
          <a:ln w="3810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Rectangle 14">
            <a:extLst>
              <a:ext uri="{FF2B5EF4-FFF2-40B4-BE49-F238E27FC236}">
                <a16:creationId xmlns:a16="http://schemas.microsoft.com/office/drawing/2014/main" id="{C974AB9D-6864-1045-A469-BE24BD4CAE67}"/>
              </a:ext>
            </a:extLst>
          </p:cNvPr>
          <p:cNvSpPr/>
          <p:nvPr/>
        </p:nvSpPr>
        <p:spPr>
          <a:xfrm>
            <a:off x="5135384" y="2793327"/>
            <a:ext cx="171626" cy="3302673"/>
          </a:xfrm>
          <a:prstGeom prst="rect">
            <a:avLst/>
          </a:prstGeom>
          <a:noFill/>
          <a:ln w="3810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Rectangle 15">
            <a:extLst>
              <a:ext uri="{FF2B5EF4-FFF2-40B4-BE49-F238E27FC236}">
                <a16:creationId xmlns:a16="http://schemas.microsoft.com/office/drawing/2014/main" id="{C2FE83D6-7BB0-4C4E-A9F5-3C4065F16F18}"/>
              </a:ext>
            </a:extLst>
          </p:cNvPr>
          <p:cNvSpPr/>
          <p:nvPr/>
        </p:nvSpPr>
        <p:spPr>
          <a:xfrm>
            <a:off x="9824114" y="1812162"/>
            <a:ext cx="171626" cy="4279444"/>
          </a:xfrm>
          <a:prstGeom prst="rect">
            <a:avLst/>
          </a:prstGeom>
          <a:noFill/>
          <a:ln w="3810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Rectangle 16">
            <a:extLst>
              <a:ext uri="{FF2B5EF4-FFF2-40B4-BE49-F238E27FC236}">
                <a16:creationId xmlns:a16="http://schemas.microsoft.com/office/drawing/2014/main" id="{820C87A5-D485-264D-8B97-10242DABEF29}"/>
              </a:ext>
            </a:extLst>
          </p:cNvPr>
          <p:cNvSpPr/>
          <p:nvPr/>
        </p:nvSpPr>
        <p:spPr>
          <a:xfrm>
            <a:off x="903715" y="3581400"/>
            <a:ext cx="205710" cy="2514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Rectangle 17">
            <a:extLst>
              <a:ext uri="{FF2B5EF4-FFF2-40B4-BE49-F238E27FC236}">
                <a16:creationId xmlns:a16="http://schemas.microsoft.com/office/drawing/2014/main" id="{A6C5FCDA-C987-C641-9CAD-12B2B2EEE9E7}"/>
              </a:ext>
            </a:extLst>
          </p:cNvPr>
          <p:cNvSpPr/>
          <p:nvPr/>
        </p:nvSpPr>
        <p:spPr>
          <a:xfrm>
            <a:off x="4912056" y="2895600"/>
            <a:ext cx="171627" cy="320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Rectangle 18">
            <a:extLst>
              <a:ext uri="{FF2B5EF4-FFF2-40B4-BE49-F238E27FC236}">
                <a16:creationId xmlns:a16="http://schemas.microsoft.com/office/drawing/2014/main" id="{20833C55-6364-3049-A0BF-90E35BCDE86A}"/>
              </a:ext>
            </a:extLst>
          </p:cNvPr>
          <p:cNvSpPr/>
          <p:nvPr/>
        </p:nvSpPr>
        <p:spPr>
          <a:xfrm>
            <a:off x="10044368" y="1676400"/>
            <a:ext cx="213885" cy="441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TextBox 1">
            <a:extLst>
              <a:ext uri="{FF2B5EF4-FFF2-40B4-BE49-F238E27FC236}">
                <a16:creationId xmlns:a16="http://schemas.microsoft.com/office/drawing/2014/main" id="{A2B0A5C2-3E64-3E4D-8408-05F92C5CB42C}"/>
              </a:ext>
            </a:extLst>
          </p:cNvPr>
          <p:cNvSpPr txBox="1"/>
          <p:nvPr/>
        </p:nvSpPr>
        <p:spPr>
          <a:xfrm>
            <a:off x="291322" y="3485862"/>
            <a:ext cx="526779" cy="22860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D883FF"/>
                </a:solidFill>
              </a:rPr>
              <a:t>38%</a:t>
            </a:r>
          </a:p>
        </p:txBody>
      </p:sp>
      <p:sp>
        <p:nvSpPr>
          <p:cNvPr id="21" name="TextBox 1">
            <a:extLst>
              <a:ext uri="{FF2B5EF4-FFF2-40B4-BE49-F238E27FC236}">
                <a16:creationId xmlns:a16="http://schemas.microsoft.com/office/drawing/2014/main" id="{EC3C052E-D090-5940-8829-298D74F43CCF}"/>
              </a:ext>
            </a:extLst>
          </p:cNvPr>
          <p:cNvSpPr txBox="1"/>
          <p:nvPr/>
        </p:nvSpPr>
        <p:spPr>
          <a:xfrm>
            <a:off x="4997869" y="2345357"/>
            <a:ext cx="526779" cy="22860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D883FF"/>
                </a:solidFill>
              </a:rPr>
              <a:t>33%</a:t>
            </a:r>
          </a:p>
        </p:txBody>
      </p:sp>
      <p:sp>
        <p:nvSpPr>
          <p:cNvPr id="22" name="TextBox 1">
            <a:extLst>
              <a:ext uri="{FF2B5EF4-FFF2-40B4-BE49-F238E27FC236}">
                <a16:creationId xmlns:a16="http://schemas.microsoft.com/office/drawing/2014/main" id="{18AA2835-A7F5-5949-8372-980F2E04C939}"/>
              </a:ext>
            </a:extLst>
          </p:cNvPr>
          <p:cNvSpPr txBox="1"/>
          <p:nvPr/>
        </p:nvSpPr>
        <p:spPr>
          <a:xfrm>
            <a:off x="4696959" y="2567393"/>
            <a:ext cx="576534" cy="30114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0000"/>
                </a:solidFill>
              </a:rPr>
              <a:t>97 %</a:t>
            </a:r>
          </a:p>
        </p:txBody>
      </p:sp>
      <p:sp>
        <p:nvSpPr>
          <p:cNvPr id="23" name="TextBox 1">
            <a:extLst>
              <a:ext uri="{FF2B5EF4-FFF2-40B4-BE49-F238E27FC236}">
                <a16:creationId xmlns:a16="http://schemas.microsoft.com/office/drawing/2014/main" id="{632B58FF-F5C7-1E4B-9FDD-1BF6D28A3F61}"/>
              </a:ext>
            </a:extLst>
          </p:cNvPr>
          <p:cNvSpPr txBox="1"/>
          <p:nvPr/>
        </p:nvSpPr>
        <p:spPr>
          <a:xfrm>
            <a:off x="782354" y="3195429"/>
            <a:ext cx="576534" cy="30114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0000"/>
                </a:solidFill>
              </a:rPr>
              <a:t>96 %</a:t>
            </a:r>
          </a:p>
        </p:txBody>
      </p:sp>
      <p:sp>
        <p:nvSpPr>
          <p:cNvPr id="24" name="TextBox 1">
            <a:extLst>
              <a:ext uri="{FF2B5EF4-FFF2-40B4-BE49-F238E27FC236}">
                <a16:creationId xmlns:a16="http://schemas.microsoft.com/office/drawing/2014/main" id="{5FA811E5-9EEC-B04A-9228-6008A9BEF411}"/>
              </a:ext>
            </a:extLst>
          </p:cNvPr>
          <p:cNvSpPr txBox="1"/>
          <p:nvPr/>
        </p:nvSpPr>
        <p:spPr>
          <a:xfrm>
            <a:off x="9969986" y="1267599"/>
            <a:ext cx="576534" cy="30114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0000"/>
                </a:solidFill>
              </a:rPr>
              <a:t>97 %</a:t>
            </a:r>
          </a:p>
        </p:txBody>
      </p:sp>
      <p:sp>
        <p:nvSpPr>
          <p:cNvPr id="25" name="TextBox 1">
            <a:extLst>
              <a:ext uri="{FF2B5EF4-FFF2-40B4-BE49-F238E27FC236}">
                <a16:creationId xmlns:a16="http://schemas.microsoft.com/office/drawing/2014/main" id="{F6E4BE6C-2497-AE4C-8A6C-8B9F1777516F}"/>
              </a:ext>
            </a:extLst>
          </p:cNvPr>
          <p:cNvSpPr txBox="1"/>
          <p:nvPr/>
        </p:nvSpPr>
        <p:spPr>
          <a:xfrm>
            <a:off x="9624531" y="1403361"/>
            <a:ext cx="526779" cy="22860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D883FF"/>
                </a:solidFill>
              </a:rPr>
              <a:t>38%</a:t>
            </a:r>
          </a:p>
        </p:txBody>
      </p:sp>
      <p:sp>
        <p:nvSpPr>
          <p:cNvPr id="26" name="TextBox 1">
            <a:extLst>
              <a:ext uri="{FF2B5EF4-FFF2-40B4-BE49-F238E27FC236}">
                <a16:creationId xmlns:a16="http://schemas.microsoft.com/office/drawing/2014/main" id="{BB5BB4BB-FC66-5949-A262-0013701D5D5C}"/>
              </a:ext>
            </a:extLst>
          </p:cNvPr>
          <p:cNvSpPr txBox="1"/>
          <p:nvPr/>
        </p:nvSpPr>
        <p:spPr>
          <a:xfrm>
            <a:off x="3662843" y="6430739"/>
            <a:ext cx="2433157" cy="2968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FF0000"/>
                </a:solidFill>
              </a:rPr>
              <a:t>Higher-Poverty (%FRL)</a:t>
            </a:r>
            <a:r>
              <a:rPr lang="en-US" sz="1600" b="1" baseline="0" dirty="0">
                <a:solidFill>
                  <a:srgbClr val="FF0000"/>
                </a:solidFill>
              </a:rPr>
              <a:t>  </a:t>
            </a:r>
          </a:p>
          <a:p>
            <a:endParaRPr lang="en-US" sz="1100" dirty="0"/>
          </a:p>
        </p:txBody>
      </p:sp>
      <p:sp>
        <p:nvSpPr>
          <p:cNvPr id="27" name="TextBox 1">
            <a:extLst>
              <a:ext uri="{FF2B5EF4-FFF2-40B4-BE49-F238E27FC236}">
                <a16:creationId xmlns:a16="http://schemas.microsoft.com/office/drawing/2014/main" id="{D4209212-1562-2048-AC0B-D0F667B2FA0E}"/>
              </a:ext>
            </a:extLst>
          </p:cNvPr>
          <p:cNvSpPr txBox="1"/>
          <p:nvPr/>
        </p:nvSpPr>
        <p:spPr>
          <a:xfrm>
            <a:off x="6661887" y="6449199"/>
            <a:ext cx="2528499" cy="3265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baseline="0" dirty="0">
                <a:solidFill>
                  <a:srgbClr val="D883FF"/>
                </a:solidFill>
              </a:rPr>
              <a:t>Lower-Poverty (%FRL)</a:t>
            </a:r>
          </a:p>
          <a:p>
            <a:endParaRPr lang="en-US" sz="1100" dirty="0"/>
          </a:p>
        </p:txBody>
      </p:sp>
      <p:sp>
        <p:nvSpPr>
          <p:cNvPr id="9" name="Rectangle 8">
            <a:extLst>
              <a:ext uri="{FF2B5EF4-FFF2-40B4-BE49-F238E27FC236}">
                <a16:creationId xmlns:a16="http://schemas.microsoft.com/office/drawing/2014/main" id="{1C2CCDE1-F98D-C54D-AB6A-E325E1CFD6B5}"/>
              </a:ext>
            </a:extLst>
          </p:cNvPr>
          <p:cNvSpPr/>
          <p:nvPr/>
        </p:nvSpPr>
        <p:spPr>
          <a:xfrm>
            <a:off x="403797" y="5319805"/>
            <a:ext cx="11635803" cy="337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0" cap="none" spc="0" dirty="0">
                <a:ln>
                  <a:noFill/>
                </a:ln>
                <a:solidFill>
                  <a:schemeClr val="tx1"/>
                </a:solidFill>
                <a:effectLst/>
              </a:rPr>
              <a:t>East Baton Rouge</a:t>
            </a:r>
            <a:r>
              <a:rPr lang="en-US" sz="2000" b="0" cap="none" spc="0" baseline="0" dirty="0">
                <a:ln>
                  <a:noFill/>
                </a:ln>
                <a:solidFill>
                  <a:schemeClr val="tx1"/>
                </a:solidFill>
                <a:effectLst/>
              </a:rPr>
              <a:t> Elementary Schools (FY 19)</a:t>
            </a:r>
            <a:endParaRPr lang="en-US" sz="2000" b="0" cap="none" spc="0" dirty="0">
              <a:ln>
                <a:noFill/>
              </a:ln>
              <a:solidFill>
                <a:schemeClr val="tx1"/>
              </a:solidFill>
              <a:effectLst/>
            </a:endParaRPr>
          </a:p>
        </p:txBody>
      </p:sp>
      <p:sp>
        <p:nvSpPr>
          <p:cNvPr id="2" name="TextBox 1">
            <a:extLst>
              <a:ext uri="{FF2B5EF4-FFF2-40B4-BE49-F238E27FC236}">
                <a16:creationId xmlns:a16="http://schemas.microsoft.com/office/drawing/2014/main" id="{0102D6CE-9357-EF41-A44A-29667B4ECB6C}"/>
              </a:ext>
            </a:extLst>
          </p:cNvPr>
          <p:cNvSpPr txBox="1"/>
          <p:nvPr/>
        </p:nvSpPr>
        <p:spPr>
          <a:xfrm>
            <a:off x="4482526" y="91700"/>
            <a:ext cx="6497734" cy="954107"/>
          </a:xfrm>
          <a:prstGeom prst="rect">
            <a:avLst/>
          </a:prstGeom>
          <a:noFill/>
        </p:spPr>
        <p:txBody>
          <a:bodyPr wrap="square" rtlCol="0">
            <a:spAutoFit/>
          </a:bodyPr>
          <a:lstStyle/>
          <a:p>
            <a:r>
              <a:rPr lang="en-US" sz="2800" b="1" dirty="0">
                <a:solidFill>
                  <a:schemeClr val="accent6"/>
                </a:solidFill>
              </a:rPr>
              <a:t>Poll: </a:t>
            </a:r>
            <a:r>
              <a:rPr lang="en-US" sz="2800" dirty="0">
                <a:solidFill>
                  <a:schemeClr val="accent6"/>
                </a:solidFill>
              </a:rPr>
              <a:t>If uneven spending is caused by uneven salaries, should districts care? Y/N</a:t>
            </a:r>
          </a:p>
        </p:txBody>
      </p:sp>
    </p:spTree>
    <p:extLst>
      <p:ext uri="{BB962C8B-B14F-4D97-AF65-F5344CB8AC3E}">
        <p14:creationId xmlns:p14="http://schemas.microsoft.com/office/powerpoint/2010/main" val="7445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1661894767"/>
              </p:ext>
            </p:extLst>
          </p:nvPr>
        </p:nvGraphicFramePr>
        <p:xfrm>
          <a:off x="-232034" y="-914400"/>
          <a:ext cx="12271634" cy="777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534400" y="1791222"/>
            <a:ext cx="987552" cy="923330"/>
          </a:xfrm>
          <a:prstGeom prst="rect">
            <a:avLst/>
          </a:prstGeom>
          <a:solidFill>
            <a:schemeClr val="accent2">
              <a:lumMod val="20000"/>
              <a:lumOff val="80000"/>
            </a:schemeClr>
          </a:solidFill>
        </p:spPr>
        <p:txBody>
          <a:bodyPr wrap="square" rtlCol="0">
            <a:spAutoFit/>
          </a:bodyPr>
          <a:lstStyle/>
          <a:p>
            <a:r>
              <a:rPr lang="en-US" dirty="0"/>
              <a:t>Highest poverty school</a:t>
            </a:r>
          </a:p>
        </p:txBody>
      </p:sp>
      <p:sp>
        <p:nvSpPr>
          <p:cNvPr id="15" name="TextBox 14"/>
          <p:cNvSpPr txBox="1"/>
          <p:nvPr/>
        </p:nvSpPr>
        <p:spPr>
          <a:xfrm>
            <a:off x="38100" y="2371635"/>
            <a:ext cx="987552" cy="1200329"/>
          </a:xfrm>
          <a:prstGeom prst="rect">
            <a:avLst/>
          </a:prstGeom>
          <a:solidFill>
            <a:schemeClr val="accent2">
              <a:lumMod val="20000"/>
              <a:lumOff val="80000"/>
            </a:schemeClr>
          </a:solidFill>
        </p:spPr>
        <p:txBody>
          <a:bodyPr wrap="square" rtlCol="0">
            <a:spAutoFit/>
          </a:bodyPr>
          <a:lstStyle/>
          <a:p>
            <a:r>
              <a:rPr lang="en-US" dirty="0"/>
              <a:t>Second highest poverty school</a:t>
            </a:r>
          </a:p>
        </p:txBody>
      </p:sp>
      <p:sp>
        <p:nvSpPr>
          <p:cNvPr id="9" name="Rectangle 8">
            <a:extLst>
              <a:ext uri="{FF2B5EF4-FFF2-40B4-BE49-F238E27FC236}">
                <a16:creationId xmlns:a16="http://schemas.microsoft.com/office/drawing/2014/main" id="{3F994D38-CBAC-EE43-AEB2-50F3AEC5DE7F}"/>
              </a:ext>
            </a:extLst>
          </p:cNvPr>
          <p:cNvSpPr/>
          <p:nvPr/>
        </p:nvSpPr>
        <p:spPr>
          <a:xfrm>
            <a:off x="-381000" y="352449"/>
            <a:ext cx="6553200" cy="333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b="0" cap="none" spc="0" dirty="0">
                <a:ln>
                  <a:noFill/>
                </a:ln>
                <a:solidFill>
                  <a:schemeClr val="tx1"/>
                </a:solidFill>
                <a:effectLst/>
              </a:rPr>
              <a:t>Lawrence Public Schools </a:t>
            </a:r>
            <a:r>
              <a:rPr lang="en-US" sz="2000" b="0" cap="none" spc="0" baseline="0" dirty="0">
                <a:ln>
                  <a:noFill/>
                </a:ln>
                <a:solidFill>
                  <a:schemeClr val="tx1"/>
                </a:solidFill>
                <a:effectLst/>
              </a:rPr>
              <a:t>Elementary Schools (FY 19)</a:t>
            </a:r>
            <a:endParaRPr lang="en-US" sz="2000" b="0" cap="none" spc="0" dirty="0">
              <a:ln>
                <a:noFill/>
              </a:ln>
              <a:solidFill>
                <a:schemeClr val="tx1"/>
              </a:solidFill>
              <a:effectLst/>
            </a:endParaRPr>
          </a:p>
        </p:txBody>
      </p:sp>
      <p:sp>
        <p:nvSpPr>
          <p:cNvPr id="2" name="TextBox 1">
            <a:extLst>
              <a:ext uri="{FF2B5EF4-FFF2-40B4-BE49-F238E27FC236}">
                <a16:creationId xmlns:a16="http://schemas.microsoft.com/office/drawing/2014/main" id="{31241488-4730-2B47-96E8-5A6E707EC446}"/>
              </a:ext>
            </a:extLst>
          </p:cNvPr>
          <p:cNvSpPr txBox="1"/>
          <p:nvPr/>
        </p:nvSpPr>
        <p:spPr>
          <a:xfrm>
            <a:off x="792480" y="4114800"/>
            <a:ext cx="10222606" cy="1569660"/>
          </a:xfrm>
          <a:prstGeom prst="rect">
            <a:avLst/>
          </a:prstGeom>
          <a:solidFill>
            <a:schemeClr val="bg1"/>
          </a:solidFill>
        </p:spPr>
        <p:txBody>
          <a:bodyPr wrap="square" rtlCol="0">
            <a:spAutoFit/>
          </a:bodyPr>
          <a:lstStyle/>
          <a:p>
            <a:r>
              <a:rPr lang="en-US" sz="2400" b="1" dirty="0">
                <a:solidFill>
                  <a:schemeClr val="accent6"/>
                </a:solidFill>
              </a:rPr>
              <a:t>Poll: </a:t>
            </a:r>
            <a:r>
              <a:rPr lang="en-US" sz="2400" dirty="0">
                <a:solidFill>
                  <a:schemeClr val="accent6"/>
                </a:solidFill>
              </a:rPr>
              <a:t>Assuming a district needs to make a 5% cut, do you think the district should</a:t>
            </a:r>
            <a:endParaRPr lang="en-US" sz="2400" b="1" dirty="0">
              <a:solidFill>
                <a:schemeClr val="accent6"/>
              </a:solidFill>
            </a:endParaRPr>
          </a:p>
          <a:p>
            <a:pPr marL="228600" indent="-228600">
              <a:buAutoNum type="alphaUcPeriod"/>
            </a:pPr>
            <a:r>
              <a:rPr lang="en-US" sz="2400" dirty="0">
                <a:solidFill>
                  <a:schemeClr val="accent6"/>
                </a:solidFill>
              </a:rPr>
              <a:t> Make uniform cuts to affect all staff/schools equally</a:t>
            </a:r>
          </a:p>
          <a:p>
            <a:pPr marL="228600" indent="-228600">
              <a:buAutoNum type="alphaUcPeriod"/>
            </a:pPr>
            <a:r>
              <a:rPr lang="en-US" sz="2400" dirty="0">
                <a:solidFill>
                  <a:schemeClr val="accent6"/>
                </a:solidFill>
              </a:rPr>
              <a:t> Tailor cuts to current spending levels and poverty levels</a:t>
            </a:r>
          </a:p>
          <a:p>
            <a:pPr marL="228600" indent="-228600">
              <a:buAutoNum type="alphaUcPeriod"/>
            </a:pPr>
            <a:r>
              <a:rPr lang="en-US" sz="2400" dirty="0">
                <a:solidFill>
                  <a:schemeClr val="accent6"/>
                </a:solidFill>
              </a:rPr>
              <a:t> Other - Specify in the chat </a:t>
            </a:r>
          </a:p>
        </p:txBody>
      </p:sp>
    </p:spTree>
    <p:extLst>
      <p:ext uri="{BB962C8B-B14F-4D97-AF65-F5344CB8AC3E}">
        <p14:creationId xmlns:p14="http://schemas.microsoft.com/office/powerpoint/2010/main" val="36115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 grpId="0" animBg="1"/>
    </p:bldLst>
  </p:timing>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4149</TotalTime>
  <Words>1230</Words>
  <Application>Microsoft Macintosh PowerPoint</Application>
  <PresentationFormat>Widescreen</PresentationFormat>
  <Paragraphs>184</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.Lucida Grande UI Regular</vt:lpstr>
      <vt:lpstr>.PingFang SC Regular</vt:lpstr>
      <vt:lpstr>Apple Symbols</vt:lpstr>
      <vt:lpstr>Arial</vt:lpstr>
      <vt:lpstr>Calibri</vt:lpstr>
      <vt:lpstr>Cambria</vt:lpstr>
      <vt:lpstr>Helvetica Neue Light</vt:lpstr>
      <vt:lpstr>System Font Regular</vt:lpstr>
      <vt:lpstr>Wingdings</vt:lpstr>
      <vt:lpstr>Office Theme</vt:lpstr>
      <vt:lpstr>Financial Decision-Making: Exploring Resource Allocation Across Schools </vt:lpstr>
      <vt:lpstr>Moving from Transparency to Decision-making</vt:lpstr>
      <vt:lpstr>Agenda</vt:lpstr>
      <vt:lpstr>Stimulus Update</vt:lpstr>
      <vt:lpstr>ED Launches One Stop Shop With School-by-School PPE!</vt:lpstr>
      <vt:lpstr>Why is it important to see PPE for all schools in a district?</vt:lpstr>
      <vt:lpstr>PowerPoint Presentation</vt:lpstr>
      <vt:lpstr>PowerPoint Presentation</vt:lpstr>
      <vt:lpstr>PowerPoint Presentation</vt:lpstr>
      <vt:lpstr>State Spotlight: Michigan Array the Data</vt:lpstr>
      <vt:lpstr>Poll: Do districts in your area(s) examine school-by- school spending data? </vt:lpstr>
      <vt:lpstr>Poll: Do you believe there is an SEA role to play in getting districts to use school-by-school data in financial decisions? </vt:lpstr>
      <vt:lpstr>Want an array? </vt:lpstr>
      <vt:lpstr>PowerPoint Presentation</vt:lpstr>
      <vt:lpstr>ESSA spending data and display tracker</vt:lpstr>
      <vt:lpstr>SEA questions</vt:lpstr>
      <vt:lpstr>Next FiDWiG Meeting!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Transparency and Exploring Within District Resource Allocation </dc:title>
  <dc:creator>Hannah Jarmolowski</dc:creator>
  <cp:lastModifiedBy>Hannah Jarmolowski</cp:lastModifiedBy>
  <cp:revision>131</cp:revision>
  <cp:lastPrinted>2020-09-25T16:42:54Z</cp:lastPrinted>
  <dcterms:created xsi:type="dcterms:W3CDTF">2020-09-16T13:29:45Z</dcterms:created>
  <dcterms:modified xsi:type="dcterms:W3CDTF">2020-11-06T21:42:32Z</dcterms:modified>
</cp:coreProperties>
</file>