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82" r:id="rId2"/>
    <p:sldId id="271" r:id="rId3"/>
    <p:sldId id="283" r:id="rId4"/>
    <p:sldId id="289" r:id="rId5"/>
    <p:sldId id="287" r:id="rId6"/>
    <p:sldId id="1155" r:id="rId7"/>
    <p:sldId id="1158" r:id="rId8"/>
    <p:sldId id="1166" r:id="rId9"/>
    <p:sldId id="1160" r:id="rId10"/>
    <p:sldId id="1161" r:id="rId11"/>
    <p:sldId id="1157" r:id="rId12"/>
    <p:sldId id="1143" r:id="rId13"/>
    <p:sldId id="1164" r:id="rId14"/>
    <p:sldId id="1162" r:id="rId15"/>
    <p:sldId id="1167" r:id="rId16"/>
    <p:sldId id="291" r:id="rId17"/>
    <p:sldId id="292" r:id="rId18"/>
    <p:sldId id="296" r:id="rId19"/>
    <p:sldId id="293" r:id="rId20"/>
    <p:sldId id="1163" r:id="rId21"/>
    <p:sldId id="1142" r:id="rId22"/>
    <p:sldId id="269" r:id="rId2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6EA4"/>
    <a:srgbClr val="FF0000"/>
    <a:srgbClr val="328612"/>
    <a:srgbClr val="FA18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77"/>
    <p:restoredTop sz="90059"/>
  </p:normalViewPr>
  <p:slideViewPr>
    <p:cSldViewPr>
      <p:cViewPr varScale="1">
        <p:scale>
          <a:sx n="105" d="100"/>
          <a:sy n="105" d="100"/>
        </p:scale>
        <p:origin x="1192" y="176"/>
      </p:cViewPr>
      <p:guideLst>
        <p:guide orient="horz" pos="2880"/>
        <p:guide pos="576"/>
      </p:guideLst>
    </p:cSldViewPr>
  </p:slideViewPr>
  <p:notesTextViewPr>
    <p:cViewPr>
      <p:scale>
        <a:sx n="85" d="100"/>
        <a:sy n="85" d="100"/>
      </p:scale>
      <p:origin x="0" y="0"/>
    </p:cViewPr>
  </p:notesTextViewPr>
  <p:notesViewPr>
    <p:cSldViewPr showGuides="1">
      <p:cViewPr varScale="1">
        <p:scale>
          <a:sx n="156" d="100"/>
          <a:sy n="156" d="100"/>
        </p:scale>
        <p:origin x="139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mroza/Downloads/ELSI_excel_export_6373890392311015533698.xls"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71299179687858"/>
          <c:y val="1.288483757154547E-2"/>
          <c:w val="0.87062125095305021"/>
          <c:h val="0.87908843142168414"/>
        </c:manualLayout>
      </c:layout>
      <c:barChart>
        <c:barDir val="col"/>
        <c:grouping val="stacked"/>
        <c:varyColors val="0"/>
        <c:ser>
          <c:idx val="0"/>
          <c:order val="0"/>
          <c:tx>
            <c:strRef>
              <c:f>'ELSI Export'!$J$133</c:f>
              <c:strCache>
                <c:ptCount val="1"/>
                <c:pt idx="0">
                  <c:v>Local</c:v>
                </c:pt>
              </c:strCache>
            </c:strRef>
          </c:tx>
          <c:spPr>
            <a:solidFill>
              <a:schemeClr val="accent1"/>
            </a:solidFill>
            <a:ln>
              <a:noFill/>
            </a:ln>
            <a:effectLst/>
          </c:spPr>
          <c:invertIfNegative val="0"/>
          <c:dLbls>
            <c:dLbl>
              <c:idx val="0"/>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2A90-9946-BECB-AA500E9EA867}"/>
                </c:ext>
              </c:extLst>
            </c:dLbl>
            <c:dLbl>
              <c:idx val="1"/>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2A90-9946-BECB-AA500E9EA86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'ELSI Export'!$K$132:$L$132</c:f>
              <c:strCache>
                <c:ptCount val="2"/>
                <c:pt idx="0">
                  <c:v>S. Colonie</c:v>
                </c:pt>
                <c:pt idx="1">
                  <c:v>Poughkeepsie</c:v>
                </c:pt>
              </c:strCache>
            </c:strRef>
          </c:cat>
          <c:val>
            <c:numRef>
              <c:f>'ELSI Export'!$K$133:$L$133</c:f>
              <c:numCache>
                <c:formatCode>General</c:formatCode>
                <c:ptCount val="2"/>
                <c:pt idx="0">
                  <c:v>13755</c:v>
                </c:pt>
                <c:pt idx="1">
                  <c:v>5927</c:v>
                </c:pt>
              </c:numCache>
            </c:numRef>
          </c:val>
          <c:extLst>
            <c:ext xmlns:c16="http://schemas.microsoft.com/office/drawing/2014/chart" uri="{C3380CC4-5D6E-409C-BE32-E72D297353CC}">
              <c16:uniqueId val="{00000002-2A90-9946-BECB-AA500E9EA867}"/>
            </c:ext>
          </c:extLst>
        </c:ser>
        <c:ser>
          <c:idx val="1"/>
          <c:order val="1"/>
          <c:tx>
            <c:strRef>
              <c:f>'ELSI Export'!$J$134</c:f>
              <c:strCache>
                <c:ptCount val="1"/>
                <c:pt idx="0">
                  <c:v>State</c:v>
                </c:pt>
              </c:strCache>
            </c:strRef>
          </c:tx>
          <c:spPr>
            <a:solidFill>
              <a:schemeClr val="accent3">
                <a:lumMod val="75000"/>
              </a:scheme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90-9946-BECB-AA500E9EA867}"/>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90-9946-BECB-AA500E9EA867}"/>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'ELSI Export'!$K$132:$L$132</c:f>
              <c:strCache>
                <c:ptCount val="2"/>
                <c:pt idx="0">
                  <c:v>S. Colonie</c:v>
                </c:pt>
                <c:pt idx="1">
                  <c:v>Poughkeepsie</c:v>
                </c:pt>
              </c:strCache>
            </c:strRef>
          </c:cat>
          <c:val>
            <c:numRef>
              <c:f>'ELSI Export'!$K$134:$L$134</c:f>
              <c:numCache>
                <c:formatCode>General</c:formatCode>
                <c:ptCount val="2"/>
                <c:pt idx="0">
                  <c:v>6585</c:v>
                </c:pt>
                <c:pt idx="1">
                  <c:v>14969</c:v>
                </c:pt>
              </c:numCache>
            </c:numRef>
          </c:val>
          <c:extLst>
            <c:ext xmlns:c16="http://schemas.microsoft.com/office/drawing/2014/chart" uri="{C3380CC4-5D6E-409C-BE32-E72D297353CC}">
              <c16:uniqueId val="{00000005-2A90-9946-BECB-AA500E9EA867}"/>
            </c:ext>
          </c:extLst>
        </c:ser>
        <c:dLbls>
          <c:showLegendKey val="0"/>
          <c:showVal val="0"/>
          <c:showCatName val="0"/>
          <c:showSerName val="0"/>
          <c:showPercent val="0"/>
          <c:showBubbleSize val="0"/>
        </c:dLbls>
        <c:gapWidth val="150"/>
        <c:overlap val="100"/>
        <c:axId val="440444783"/>
        <c:axId val="478562719"/>
      </c:barChart>
      <c:catAx>
        <c:axId val="440444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78562719"/>
        <c:crosses val="autoZero"/>
        <c:auto val="1"/>
        <c:lblAlgn val="ctr"/>
        <c:lblOffset val="100"/>
        <c:noMultiLvlLbl val="0"/>
      </c:catAx>
      <c:valAx>
        <c:axId val="47856271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044478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0.26512</cdr:x>
      <cdr:y>0.10277</cdr:y>
    </cdr:from>
    <cdr:to>
      <cdr:x>0.4924</cdr:x>
      <cdr:y>0.20484</cdr:y>
    </cdr:to>
    <cdr:sp macro="" textlink="">
      <cdr:nvSpPr>
        <cdr:cNvPr id="2" name="TextBox 1">
          <a:extLst xmlns:a="http://schemas.openxmlformats.org/drawingml/2006/main">
            <a:ext uri="{FF2B5EF4-FFF2-40B4-BE49-F238E27FC236}">
              <a16:creationId xmlns:a16="http://schemas.microsoft.com/office/drawing/2014/main" id="{1505AB3D-55E0-624A-8F84-7A83E6613D38}"/>
            </a:ext>
          </a:extLst>
        </cdr:cNvPr>
        <cdr:cNvSpPr txBox="1"/>
      </cdr:nvSpPr>
      <cdr:spPr>
        <a:xfrm xmlns:a="http://schemas.openxmlformats.org/drawingml/2006/main">
          <a:off x="1563856" y="595718"/>
          <a:ext cx="1340709" cy="5916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$20,340</a:t>
          </a:r>
        </a:p>
      </cdr:txBody>
    </cdr:sp>
  </cdr:relSizeAnchor>
  <cdr:relSizeAnchor xmlns:cdr="http://schemas.openxmlformats.org/drawingml/2006/chartDrawing">
    <cdr:from>
      <cdr:x>0.68973</cdr:x>
      <cdr:y>0.09465</cdr:y>
    </cdr:from>
    <cdr:to>
      <cdr:x>0.91702</cdr:x>
      <cdr:y>0.19672</cdr:y>
    </cdr:to>
    <cdr:sp macro="" textlink="">
      <cdr:nvSpPr>
        <cdr:cNvPr id="3" name="TextBox 1">
          <a:extLst xmlns:a="http://schemas.openxmlformats.org/drawingml/2006/main">
            <a:ext uri="{FF2B5EF4-FFF2-40B4-BE49-F238E27FC236}">
              <a16:creationId xmlns:a16="http://schemas.microsoft.com/office/drawing/2014/main" id="{5FB99BD0-C28A-8D4B-8731-5EECCCCCEB42}"/>
            </a:ext>
          </a:extLst>
        </cdr:cNvPr>
        <cdr:cNvSpPr txBox="1"/>
      </cdr:nvSpPr>
      <cdr:spPr>
        <a:xfrm xmlns:a="http://schemas.openxmlformats.org/drawingml/2006/main">
          <a:off x="4068591" y="548653"/>
          <a:ext cx="1340709" cy="5916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$20,896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9D057B-2056-6342-94C3-362DEFFCB51E}"/>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D5633CE8-5625-4348-BB1A-57A1101931B0}"/>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AB4388-DB18-4C44-AE38-D0B79B77DB3A}"/>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C21CF60-46CE-5E4F-BA86-633DB46FA7C2}" type="slidenum">
              <a:rPr lang="en-US" smtClean="0"/>
              <a:t>‹#›</a:t>
            </a:fld>
            <a:endParaRPr lang="en-US"/>
          </a:p>
        </p:txBody>
      </p:sp>
      <p:sp>
        <p:nvSpPr>
          <p:cNvPr id="6" name="Date Placeholder 5">
            <a:extLst>
              <a:ext uri="{FF2B5EF4-FFF2-40B4-BE49-F238E27FC236}">
                <a16:creationId xmlns:a16="http://schemas.microsoft.com/office/drawing/2014/main" id="{BC80174B-75A7-9B4A-810A-AD0C0F3A1204}"/>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61CD34AB-63EF-3043-B69D-A51AAA5831AD}" type="datetimeFigureOut">
              <a:rPr lang="en-US" smtClean="0"/>
              <a:t>12/8/20</a:t>
            </a:fld>
            <a:endParaRPr lang="en-US"/>
          </a:p>
        </p:txBody>
      </p:sp>
    </p:spTree>
    <p:extLst>
      <p:ext uri="{BB962C8B-B14F-4D97-AF65-F5344CB8AC3E}">
        <p14:creationId xmlns:p14="http://schemas.microsoft.com/office/powerpoint/2010/main" val="1082456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A96C369-0677-CA49-B568-BC23B6DB990D}" type="datetimeFigureOut">
              <a:rPr lang="en-US" smtClean="0"/>
              <a:t>12/8/20</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ED5B1B5-FE79-194A-B044-878094A079E9}" type="slidenum">
              <a:rPr lang="en-US" smtClean="0"/>
              <a:t>‹#›</a:t>
            </a:fld>
            <a:endParaRPr lang="en-US"/>
          </a:p>
        </p:txBody>
      </p:sp>
    </p:spTree>
    <p:extLst>
      <p:ext uri="{BB962C8B-B14F-4D97-AF65-F5344CB8AC3E}">
        <p14:creationId xmlns:p14="http://schemas.microsoft.com/office/powerpoint/2010/main" val="105450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3</a:t>
            </a:fld>
            <a:endParaRPr lang="en-US"/>
          </a:p>
        </p:txBody>
      </p:sp>
    </p:spTree>
    <p:extLst>
      <p:ext uri="{BB962C8B-B14F-4D97-AF65-F5344CB8AC3E}">
        <p14:creationId xmlns:p14="http://schemas.microsoft.com/office/powerpoint/2010/main" val="291261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4</a:t>
            </a:fld>
            <a:endParaRPr lang="en-US"/>
          </a:p>
        </p:txBody>
      </p:sp>
    </p:spTree>
    <p:extLst>
      <p:ext uri="{BB962C8B-B14F-4D97-AF65-F5344CB8AC3E}">
        <p14:creationId xmlns:p14="http://schemas.microsoft.com/office/powerpoint/2010/main" val="3786210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13</a:t>
            </a:fld>
            <a:endParaRPr lang="en-US"/>
          </a:p>
        </p:txBody>
      </p:sp>
    </p:spTree>
    <p:extLst>
      <p:ext uri="{BB962C8B-B14F-4D97-AF65-F5344CB8AC3E}">
        <p14:creationId xmlns:p14="http://schemas.microsoft.com/office/powerpoint/2010/main" val="1290076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15</a:t>
            </a:fld>
            <a:endParaRPr lang="en-US"/>
          </a:p>
        </p:txBody>
      </p:sp>
    </p:spTree>
    <p:extLst>
      <p:ext uri="{BB962C8B-B14F-4D97-AF65-F5344CB8AC3E}">
        <p14:creationId xmlns:p14="http://schemas.microsoft.com/office/powerpoint/2010/main" val="3401904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17</a:t>
            </a:fld>
            <a:endParaRPr lang="en-US"/>
          </a:p>
        </p:txBody>
      </p:sp>
    </p:spTree>
    <p:extLst>
      <p:ext uri="{BB962C8B-B14F-4D97-AF65-F5344CB8AC3E}">
        <p14:creationId xmlns:p14="http://schemas.microsoft.com/office/powerpoint/2010/main" val="275744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18</a:t>
            </a:fld>
            <a:endParaRPr lang="en-US"/>
          </a:p>
        </p:txBody>
      </p:sp>
    </p:spTree>
    <p:extLst>
      <p:ext uri="{BB962C8B-B14F-4D97-AF65-F5344CB8AC3E}">
        <p14:creationId xmlns:p14="http://schemas.microsoft.com/office/powerpoint/2010/main" val="3295519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19</a:t>
            </a:fld>
            <a:endParaRPr lang="en-US"/>
          </a:p>
        </p:txBody>
      </p:sp>
    </p:spTree>
    <p:extLst>
      <p:ext uri="{BB962C8B-B14F-4D97-AF65-F5344CB8AC3E}">
        <p14:creationId xmlns:p14="http://schemas.microsoft.com/office/powerpoint/2010/main" val="418817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20</a:t>
            </a:fld>
            <a:endParaRPr lang="en-US"/>
          </a:p>
        </p:txBody>
      </p:sp>
    </p:spTree>
    <p:extLst>
      <p:ext uri="{BB962C8B-B14F-4D97-AF65-F5344CB8AC3E}">
        <p14:creationId xmlns:p14="http://schemas.microsoft.com/office/powerpoint/2010/main" val="1833974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21</a:t>
            </a:fld>
            <a:endParaRPr lang="en-US"/>
          </a:p>
        </p:txBody>
      </p:sp>
    </p:spTree>
    <p:extLst>
      <p:ext uri="{BB962C8B-B14F-4D97-AF65-F5344CB8AC3E}">
        <p14:creationId xmlns:p14="http://schemas.microsoft.com/office/powerpoint/2010/main" val="257023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E4B3E425-E99D-3940-894E-18AD499867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39"/>
            <a:ext cx="12192000" cy="6858139"/>
          </a:xfrm>
          <a:prstGeom prst="rect">
            <a:avLst/>
          </a:prstGeom>
        </p:spPr>
      </p:pic>
      <p:sp>
        <p:nvSpPr>
          <p:cNvPr id="8" name="object 3">
            <a:extLst>
              <a:ext uri="{FF2B5EF4-FFF2-40B4-BE49-F238E27FC236}">
                <a16:creationId xmlns:a16="http://schemas.microsoft.com/office/drawing/2014/main" id="{0D486474-4316-314B-A41A-5295C2985C6E}"/>
              </a:ext>
            </a:extLst>
          </p:cNvPr>
          <p:cNvSpPr/>
          <p:nvPr userDrawn="1"/>
        </p:nvSpPr>
        <p:spPr>
          <a:xfrm>
            <a:off x="47878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9" name="object 4">
            <a:extLst>
              <a:ext uri="{FF2B5EF4-FFF2-40B4-BE49-F238E27FC236}">
                <a16:creationId xmlns:a16="http://schemas.microsoft.com/office/drawing/2014/main" id="{0FCD820A-F8D3-5D42-9095-8180FD5D506C}"/>
              </a:ext>
            </a:extLst>
          </p:cNvPr>
          <p:cNvSpPr/>
          <p:nvPr userDrawn="1"/>
        </p:nvSpPr>
        <p:spPr>
          <a:xfrm>
            <a:off x="5516368" y="0"/>
            <a:ext cx="6672580" cy="6858000"/>
          </a:xfrm>
          <a:custGeom>
            <a:avLst/>
            <a:gdLst/>
            <a:ahLst/>
            <a:cxnLst/>
            <a:rect l="l" t="t" r="r" b="b"/>
            <a:pathLst>
              <a:path w="6672580" h="6858000">
                <a:moveTo>
                  <a:pt x="6672582" y="0"/>
                </a:moveTo>
                <a:lnTo>
                  <a:pt x="0" y="0"/>
                </a:lnTo>
                <a:lnTo>
                  <a:pt x="1665935" y="3429000"/>
                </a:lnTo>
                <a:lnTo>
                  <a:pt x="0" y="6858000"/>
                </a:lnTo>
                <a:lnTo>
                  <a:pt x="6672582" y="6858000"/>
                </a:lnTo>
                <a:lnTo>
                  <a:pt x="6672582" y="0"/>
                </a:lnTo>
                <a:close/>
              </a:path>
            </a:pathLst>
          </a:custGeom>
          <a:solidFill>
            <a:srgbClr val="FFFFFF">
              <a:alpha val="91998"/>
            </a:srgbClr>
          </a:solidFill>
        </p:spPr>
        <p:txBody>
          <a:bodyPr wrap="square" lIns="0" tIns="0" rIns="0" bIns="0" rtlCol="0"/>
          <a:lstStyle/>
          <a:p>
            <a:endParaRPr/>
          </a:p>
        </p:txBody>
      </p:sp>
      <p:sp>
        <p:nvSpPr>
          <p:cNvPr id="26" name="object 21">
            <a:extLst>
              <a:ext uri="{FF2B5EF4-FFF2-40B4-BE49-F238E27FC236}">
                <a16:creationId xmlns:a16="http://schemas.microsoft.com/office/drawing/2014/main" id="{537E3BCB-192E-D04B-9244-CE63DD0FD0B4}"/>
              </a:ext>
            </a:extLst>
          </p:cNvPr>
          <p:cNvSpPr/>
          <p:nvPr userDrawn="1"/>
        </p:nvSpPr>
        <p:spPr>
          <a:xfrm>
            <a:off x="11346181" y="5129757"/>
            <a:ext cx="845819" cy="1740535"/>
          </a:xfrm>
          <a:custGeom>
            <a:avLst/>
            <a:gdLst/>
            <a:ahLst/>
            <a:cxnLst/>
            <a:rect l="l" t="t" r="r" b="b"/>
            <a:pathLst>
              <a:path w="845820" h="1740534">
                <a:moveTo>
                  <a:pt x="845553" y="0"/>
                </a:moveTo>
                <a:lnTo>
                  <a:pt x="0" y="1740395"/>
                </a:lnTo>
                <a:lnTo>
                  <a:pt x="845553" y="1740395"/>
                </a:lnTo>
                <a:lnTo>
                  <a:pt x="845553" y="0"/>
                </a:lnTo>
                <a:close/>
              </a:path>
            </a:pathLst>
          </a:custGeom>
          <a:solidFill>
            <a:srgbClr val="386EA3"/>
          </a:solidFill>
        </p:spPr>
        <p:txBody>
          <a:bodyPr wrap="square" lIns="0" tIns="0" rIns="0" bIns="0" rtlCol="0"/>
          <a:lstStyle/>
          <a:p>
            <a:endParaRPr/>
          </a:p>
        </p:txBody>
      </p:sp>
      <p:sp>
        <p:nvSpPr>
          <p:cNvPr id="27" name="object 22">
            <a:extLst>
              <a:ext uri="{FF2B5EF4-FFF2-40B4-BE49-F238E27FC236}">
                <a16:creationId xmlns:a16="http://schemas.microsoft.com/office/drawing/2014/main" id="{E5BA08BA-3C0E-9F4F-9BB8-436CE1C47BB0}"/>
              </a:ext>
            </a:extLst>
          </p:cNvPr>
          <p:cNvSpPr txBox="1"/>
          <p:nvPr userDrawn="1"/>
        </p:nvSpPr>
        <p:spPr>
          <a:xfrm>
            <a:off x="8635181" y="6058061"/>
            <a:ext cx="2666999" cy="408445"/>
          </a:xfrm>
          <a:prstGeom prst="rect">
            <a:avLst/>
          </a:prstGeom>
        </p:spPr>
        <p:txBody>
          <a:bodyPr vert="horz" wrap="square" lIns="0" tIns="0" rIns="0" bIns="0" rtlCol="0">
            <a:noAutofit/>
          </a:bodyPr>
          <a:lstStyle/>
          <a:p>
            <a:pPr marL="12700" marR="5080" indent="436880" algn="r">
              <a:lnSpc>
                <a:spcPct val="121300"/>
              </a:lnSpc>
              <a:spcBef>
                <a:spcPts val="100"/>
              </a:spcBef>
            </a:pPr>
            <a:r>
              <a:rPr sz="1100" b="0" i="0" spc="0" baseline="0" dirty="0">
                <a:solidFill>
                  <a:srgbClr val="386EA3"/>
                </a:solidFill>
                <a:latin typeface="Calibri" panose="020F0502020204030204" pitchFamily="34" charset="0"/>
                <a:cs typeface="Calibri" panose="020F0502020204030204" pitchFamily="34" charset="0"/>
              </a:rPr>
              <a:t>Photo is for illustrative purposes only.  </a:t>
            </a:r>
            <a:br>
              <a:rPr lang="en-US" sz="1100" b="0" i="0" spc="0" baseline="0" dirty="0">
                <a:solidFill>
                  <a:srgbClr val="386EA3"/>
                </a:solidFill>
                <a:latin typeface="Calibri" panose="020F0502020204030204" pitchFamily="34" charset="0"/>
                <a:cs typeface="Calibri" panose="020F0502020204030204" pitchFamily="34" charset="0"/>
              </a:rPr>
            </a:br>
            <a:r>
              <a:rPr sz="1100" b="0" i="0" spc="0" baseline="0" dirty="0">
                <a:solidFill>
                  <a:srgbClr val="386EA3"/>
                </a:solidFill>
                <a:latin typeface="Calibri" panose="020F0502020204030204" pitchFamily="34" charset="0"/>
                <a:cs typeface="Calibri" panose="020F0502020204030204" pitchFamily="34" charset="0"/>
              </a:rPr>
              <a:t>Any person depicted in the photo is a model.</a:t>
            </a:r>
            <a:endParaRPr sz="1100" b="0" i="0" spc="0" baseline="0" dirty="0">
              <a:latin typeface="Calibri" panose="020F0502020204030204" pitchFamily="34" charset="0"/>
              <a:cs typeface="Calibri" panose="020F0502020204030204" pitchFamily="34" charset="0"/>
            </a:endParaRPr>
          </a:p>
        </p:txBody>
      </p:sp>
      <p:sp>
        <p:nvSpPr>
          <p:cNvPr id="28" name="Title 27">
            <a:extLst>
              <a:ext uri="{FF2B5EF4-FFF2-40B4-BE49-F238E27FC236}">
                <a16:creationId xmlns:a16="http://schemas.microsoft.com/office/drawing/2014/main" id="{D635AF55-5400-C640-B1F5-B60241B335F0}"/>
              </a:ext>
            </a:extLst>
          </p:cNvPr>
          <p:cNvSpPr>
            <a:spLocks noGrp="1"/>
          </p:cNvSpPr>
          <p:nvPr>
            <p:ph type="title"/>
          </p:nvPr>
        </p:nvSpPr>
        <p:spPr>
          <a:xfrm>
            <a:off x="7391400" y="1948457"/>
            <a:ext cx="3886199" cy="894878"/>
          </a:xfrm>
          <a:prstGeom prst="rect">
            <a:avLst/>
          </a:prstGeom>
        </p:spPr>
        <p:txBody>
          <a:bodyPr wrap="square" anchor="t" anchorCtr="0">
            <a:noAutofit/>
          </a:bodyPr>
          <a:lstStyle>
            <a:lvl1pPr algn="r">
              <a:defRPr sz="3200" b="1">
                <a:solidFill>
                  <a:srgbClr val="386EA4"/>
                </a:solidFill>
              </a:defRPr>
            </a:lvl1pPr>
          </a:lstStyle>
          <a:p>
            <a:endParaRPr lang="en-US" dirty="0"/>
          </a:p>
        </p:txBody>
      </p:sp>
      <p:pic>
        <p:nvPicPr>
          <p:cNvPr id="29" name="Picture 28">
            <a:extLst>
              <a:ext uri="{FF2B5EF4-FFF2-40B4-BE49-F238E27FC236}">
                <a16:creationId xmlns:a16="http://schemas.microsoft.com/office/drawing/2014/main" id="{F4FD3F5E-F310-AC4E-B9A1-F241B241B6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88711" y="554734"/>
            <a:ext cx="2788889" cy="677225"/>
          </a:xfrm>
          <a:prstGeom prst="rect">
            <a:avLst/>
          </a:prstGeom>
        </p:spPr>
      </p:pic>
      <p:sp>
        <p:nvSpPr>
          <p:cNvPr id="3" name="Text Placeholder 2">
            <a:extLst>
              <a:ext uri="{FF2B5EF4-FFF2-40B4-BE49-F238E27FC236}">
                <a16:creationId xmlns:a16="http://schemas.microsoft.com/office/drawing/2014/main" id="{E03337FA-9CF7-694D-B2AD-FFBC0DAC5904}"/>
              </a:ext>
            </a:extLst>
          </p:cNvPr>
          <p:cNvSpPr>
            <a:spLocks noGrp="1"/>
          </p:cNvSpPr>
          <p:nvPr>
            <p:ph type="body" sz="quarter" idx="10"/>
          </p:nvPr>
        </p:nvSpPr>
        <p:spPr>
          <a:xfrm>
            <a:off x="7391400" y="3021441"/>
            <a:ext cx="3886199" cy="712359"/>
          </a:xfrm>
        </p:spPr>
        <p:txBody>
          <a:bodyPr anchor="t" anchorCtr="0">
            <a:noAutofit/>
          </a:bodyPr>
          <a:lstStyle>
            <a:lvl1pPr marL="0" indent="0" algn="r">
              <a:buNone/>
              <a:defRPr sz="2600">
                <a:latin typeface="Cambria" panose="02040503050406030204" pitchFamily="18" charset="0"/>
              </a:defRPr>
            </a:lvl1pPr>
          </a:lstStyle>
          <a:p>
            <a:pPr lvl="0"/>
            <a:endParaRPr lang="en-US" dirty="0"/>
          </a:p>
        </p:txBody>
      </p:sp>
      <p:sp>
        <p:nvSpPr>
          <p:cNvPr id="11" name="Text Placeholder 2">
            <a:extLst>
              <a:ext uri="{FF2B5EF4-FFF2-40B4-BE49-F238E27FC236}">
                <a16:creationId xmlns:a16="http://schemas.microsoft.com/office/drawing/2014/main" id="{817835B5-AD74-0345-BF17-305828A424FF}"/>
              </a:ext>
            </a:extLst>
          </p:cNvPr>
          <p:cNvSpPr>
            <a:spLocks noGrp="1"/>
          </p:cNvSpPr>
          <p:nvPr>
            <p:ph type="body" sz="quarter" idx="11"/>
          </p:nvPr>
        </p:nvSpPr>
        <p:spPr>
          <a:xfrm>
            <a:off x="7391400" y="4953000"/>
            <a:ext cx="3886199" cy="802129"/>
          </a:xfrm>
        </p:spPr>
        <p:txBody>
          <a:bodyPr>
            <a:normAutofit/>
          </a:bodyPr>
          <a:lstStyle>
            <a:lvl1pPr marL="0" indent="0" algn="r">
              <a:spcAft>
                <a:spcPts val="300"/>
              </a:spcAft>
              <a:buNone/>
              <a:defRPr sz="2000">
                <a:latin typeface="Calibri" panose="020F0502020204030204" pitchFamily="34" charset="0"/>
                <a:cs typeface="Calibri" panose="020F0502020204030204" pitchFamily="34" charset="0"/>
              </a:defRPr>
            </a:lvl1pPr>
          </a:lstStyle>
          <a:p>
            <a:pPr lvl="0"/>
            <a:endParaRPr lang="en-US" dirty="0"/>
          </a:p>
        </p:txBody>
      </p:sp>
      <p:sp>
        <p:nvSpPr>
          <p:cNvPr id="12" name="Text Placeholder 2">
            <a:extLst>
              <a:ext uri="{FF2B5EF4-FFF2-40B4-BE49-F238E27FC236}">
                <a16:creationId xmlns:a16="http://schemas.microsoft.com/office/drawing/2014/main" id="{A9D0B740-EE97-7244-983D-74906D318C78}"/>
              </a:ext>
            </a:extLst>
          </p:cNvPr>
          <p:cNvSpPr>
            <a:spLocks noGrp="1"/>
          </p:cNvSpPr>
          <p:nvPr>
            <p:ph type="body" sz="quarter" idx="12"/>
          </p:nvPr>
        </p:nvSpPr>
        <p:spPr>
          <a:xfrm>
            <a:off x="7391400" y="4493903"/>
            <a:ext cx="3886199" cy="381000"/>
          </a:xfrm>
        </p:spPr>
        <p:txBody>
          <a:bodyPr anchor="ctr" anchorCtr="0">
            <a:noAutofit/>
          </a:bodyPr>
          <a:lstStyle>
            <a:lvl1pPr marL="0" indent="0" algn="r">
              <a:buNone/>
              <a:defRPr sz="2000" b="1">
                <a:latin typeface="Calibri" panose="020F0502020204030204" pitchFamily="34" charset="0"/>
                <a:cs typeface="Calibri" panose="020F0502020204030204" pitchFamily="34" charset="0"/>
              </a:defRPr>
            </a:lvl1pPr>
          </a:lstStyle>
          <a:p>
            <a:pPr lvl="0"/>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4">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E05E9524-B50B-E241-842C-9C0E6AC80705}"/>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7" name="Holder 4">
            <a:extLst>
              <a:ext uri="{FF2B5EF4-FFF2-40B4-BE49-F238E27FC236}">
                <a16:creationId xmlns:a16="http://schemas.microsoft.com/office/drawing/2014/main" id="{22B63809-4058-EA42-B6D9-BA1A8FA153B4}"/>
              </a:ext>
            </a:extLst>
          </p:cNvPr>
          <p:cNvSpPr>
            <a:spLocks noGrp="1"/>
          </p:cNvSpPr>
          <p:nvPr>
            <p:ph type="sldNum" sz="quarter" idx="7"/>
          </p:nvPr>
        </p:nvSpPr>
        <p:spPr>
          <a:xfrm>
            <a:off x="11430000" y="6172200"/>
            <a:ext cx="45720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8" name="Content Placeholder 11">
            <a:extLst>
              <a:ext uri="{FF2B5EF4-FFF2-40B4-BE49-F238E27FC236}">
                <a16:creationId xmlns:a16="http://schemas.microsoft.com/office/drawing/2014/main" id="{17E8025B-A200-8D4F-97AB-F35278E9B1A6}"/>
              </a:ext>
            </a:extLst>
          </p:cNvPr>
          <p:cNvSpPr>
            <a:spLocks noGrp="1"/>
          </p:cNvSpPr>
          <p:nvPr>
            <p:ph sz="quarter" idx="14"/>
          </p:nvPr>
        </p:nvSpPr>
        <p:spPr>
          <a:xfrm>
            <a:off x="479425" y="1527605"/>
            <a:ext cx="42449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a:extLst>
              <a:ext uri="{FF2B5EF4-FFF2-40B4-BE49-F238E27FC236}">
                <a16:creationId xmlns:a16="http://schemas.microsoft.com/office/drawing/2014/main" id="{6CCD4093-B1D7-EE4D-AF7D-1C88565C4D7D}"/>
              </a:ext>
            </a:extLst>
          </p:cNvPr>
          <p:cNvSpPr>
            <a:spLocks noGrp="1"/>
          </p:cNvSpPr>
          <p:nvPr>
            <p:ph sz="quarter" idx="15"/>
          </p:nvPr>
        </p:nvSpPr>
        <p:spPr>
          <a:xfrm>
            <a:off x="5061585" y="1527605"/>
            <a:ext cx="42449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8741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p:spTree>
      <p:nvGrpSpPr>
        <p:cNvPr id="1" name=""/>
        <p:cNvGrpSpPr/>
        <p:nvPr/>
      </p:nvGrpSpPr>
      <p:grpSpPr>
        <a:xfrm>
          <a:off x="0" y="0"/>
          <a:ext cx="0" cy="0"/>
          <a:chOff x="0" y="0"/>
          <a:chExt cx="0" cy="0"/>
        </a:xfrm>
      </p:grpSpPr>
      <p:sp>
        <p:nvSpPr>
          <p:cNvPr id="20" name="object 5">
            <a:extLst>
              <a:ext uri="{FF2B5EF4-FFF2-40B4-BE49-F238E27FC236}">
                <a16:creationId xmlns:a16="http://schemas.microsoft.com/office/drawing/2014/main" id="{358CBED9-3D97-5A47-AEF4-8EB78B10ED27}"/>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7" name="Holder 4">
            <a:extLst>
              <a:ext uri="{FF2B5EF4-FFF2-40B4-BE49-F238E27FC236}">
                <a16:creationId xmlns:a16="http://schemas.microsoft.com/office/drawing/2014/main" id="{22B63809-4058-EA42-B6D9-BA1A8FA153B4}"/>
              </a:ext>
            </a:extLst>
          </p:cNvPr>
          <p:cNvSpPr>
            <a:spLocks noGrp="1"/>
          </p:cNvSpPr>
          <p:nvPr>
            <p:ph type="sldNum" sz="quarter" idx="7"/>
          </p:nvPr>
        </p:nvSpPr>
        <p:spPr>
          <a:xfrm>
            <a:off x="11430000" y="6172200"/>
            <a:ext cx="45720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8" name="Holder 2">
            <a:extLst>
              <a:ext uri="{FF2B5EF4-FFF2-40B4-BE49-F238E27FC236}">
                <a16:creationId xmlns:a16="http://schemas.microsoft.com/office/drawing/2014/main" id="{AE705071-D838-2648-B020-378EF58C3A0A}"/>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sp>
        <p:nvSpPr>
          <p:cNvPr id="9" name="Text Placeholder 4">
            <a:extLst>
              <a:ext uri="{FF2B5EF4-FFF2-40B4-BE49-F238E27FC236}">
                <a16:creationId xmlns:a16="http://schemas.microsoft.com/office/drawing/2014/main" id="{ACBC0354-EE4A-B643-9B2D-B2558DAE8674}"/>
              </a:ext>
            </a:extLst>
          </p:cNvPr>
          <p:cNvSpPr>
            <a:spLocks noGrp="1"/>
          </p:cNvSpPr>
          <p:nvPr>
            <p:ph type="body" sz="quarter" idx="10"/>
          </p:nvPr>
        </p:nvSpPr>
        <p:spPr>
          <a:xfrm>
            <a:off x="480152" y="1569947"/>
            <a:ext cx="4244248"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dirty="0"/>
              <a:t>Edit Master text styles</a:t>
            </a:r>
          </a:p>
        </p:txBody>
      </p:sp>
      <p:sp>
        <p:nvSpPr>
          <p:cNvPr id="11" name="Text Placeholder 4">
            <a:extLst>
              <a:ext uri="{FF2B5EF4-FFF2-40B4-BE49-F238E27FC236}">
                <a16:creationId xmlns:a16="http://schemas.microsoft.com/office/drawing/2014/main" id="{A15DC065-B78D-0D48-84F3-161C5D060B78}"/>
              </a:ext>
            </a:extLst>
          </p:cNvPr>
          <p:cNvSpPr>
            <a:spLocks noGrp="1"/>
          </p:cNvSpPr>
          <p:nvPr>
            <p:ph type="body" sz="quarter" idx="11"/>
          </p:nvPr>
        </p:nvSpPr>
        <p:spPr>
          <a:xfrm>
            <a:off x="5065599" y="1569947"/>
            <a:ext cx="4240136"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dirty="0"/>
              <a:t>Edit Master text styles</a:t>
            </a:r>
          </a:p>
        </p:txBody>
      </p:sp>
      <p:sp>
        <p:nvSpPr>
          <p:cNvPr id="12" name="Content Placeholder 11">
            <a:extLst>
              <a:ext uri="{FF2B5EF4-FFF2-40B4-BE49-F238E27FC236}">
                <a16:creationId xmlns:a16="http://schemas.microsoft.com/office/drawing/2014/main" id="{299C45AF-E689-004F-ABBB-A93531768696}"/>
              </a:ext>
            </a:extLst>
          </p:cNvPr>
          <p:cNvSpPr>
            <a:spLocks noGrp="1"/>
          </p:cNvSpPr>
          <p:nvPr>
            <p:ph sz="quarter" idx="14"/>
          </p:nvPr>
        </p:nvSpPr>
        <p:spPr>
          <a:xfrm>
            <a:off x="479425" y="2030613"/>
            <a:ext cx="4244975" cy="37605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B35E8E5D-3997-5C48-8C24-5CF462F51BDA}"/>
              </a:ext>
            </a:extLst>
          </p:cNvPr>
          <p:cNvSpPr>
            <a:spLocks noGrp="1"/>
          </p:cNvSpPr>
          <p:nvPr>
            <p:ph sz="quarter" idx="15"/>
          </p:nvPr>
        </p:nvSpPr>
        <p:spPr>
          <a:xfrm>
            <a:off x="5061585" y="2030613"/>
            <a:ext cx="4244975" cy="37605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47228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1" name="object 5">
            <a:extLst>
              <a:ext uri="{FF2B5EF4-FFF2-40B4-BE49-F238E27FC236}">
                <a16:creationId xmlns:a16="http://schemas.microsoft.com/office/drawing/2014/main" id="{F30E190B-DB46-C74B-B090-C2854C7072DF}"/>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20" name="object 4">
            <a:extLst>
              <a:ext uri="{FF2B5EF4-FFF2-40B4-BE49-F238E27FC236}">
                <a16:creationId xmlns:a16="http://schemas.microsoft.com/office/drawing/2014/main" id="{8631AE6B-084D-2449-B0C5-67EDFE3F2B6C}"/>
              </a:ext>
            </a:extLst>
          </p:cNvPr>
          <p:cNvSpPr/>
          <p:nvPr userDrawn="1"/>
        </p:nvSpPr>
        <p:spPr>
          <a:xfrm>
            <a:off x="0" y="0"/>
            <a:ext cx="8905240" cy="6858000"/>
          </a:xfrm>
          <a:custGeom>
            <a:avLst/>
            <a:gdLst/>
            <a:ahLst/>
            <a:cxnLst/>
            <a:rect l="l" t="t" r="r" b="b"/>
            <a:pathLst>
              <a:path w="8905240" h="6858000">
                <a:moveTo>
                  <a:pt x="7240837" y="0"/>
                </a:moveTo>
                <a:lnTo>
                  <a:pt x="0" y="0"/>
                </a:lnTo>
                <a:lnTo>
                  <a:pt x="0" y="6858000"/>
                </a:lnTo>
                <a:lnTo>
                  <a:pt x="7240836" y="6858000"/>
                </a:lnTo>
                <a:lnTo>
                  <a:pt x="8905045" y="3429005"/>
                </a:lnTo>
                <a:lnTo>
                  <a:pt x="7240837" y="0"/>
                </a:lnTo>
                <a:close/>
              </a:path>
            </a:pathLst>
          </a:custGeom>
          <a:solidFill>
            <a:srgbClr val="FFFFFF">
              <a:alpha val="91998"/>
            </a:srgbClr>
          </a:solidFill>
        </p:spPr>
        <p:txBody>
          <a:bodyPr wrap="square" lIns="0" tIns="0" rIns="0" bIns="0" rtlCol="0"/>
          <a:lstStyle/>
          <a:p>
            <a:endParaRPr/>
          </a:p>
        </p:txBody>
      </p:sp>
      <p:sp>
        <p:nvSpPr>
          <p:cNvPr id="13" name="object 3">
            <a:extLst>
              <a:ext uri="{FF2B5EF4-FFF2-40B4-BE49-F238E27FC236}">
                <a16:creationId xmlns:a16="http://schemas.microsoft.com/office/drawing/2014/main" id="{13EC9258-255B-A341-9104-13B1F083997C}"/>
              </a:ext>
            </a:extLst>
          </p:cNvPr>
          <p:cNvSpPr/>
          <p:nvPr userDrawn="1"/>
        </p:nvSpPr>
        <p:spPr>
          <a:xfrm>
            <a:off x="7528049"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10" name="Holder 2">
            <a:extLst>
              <a:ext uri="{FF2B5EF4-FFF2-40B4-BE49-F238E27FC236}">
                <a16:creationId xmlns:a16="http://schemas.microsoft.com/office/drawing/2014/main" id="{F8673C9D-3B52-4A4B-9295-9F2B05D5E110}"/>
              </a:ext>
            </a:extLst>
          </p:cNvPr>
          <p:cNvSpPr>
            <a:spLocks noGrp="1"/>
          </p:cNvSpPr>
          <p:nvPr>
            <p:ph type="title"/>
          </p:nvPr>
        </p:nvSpPr>
        <p:spPr>
          <a:xfrm>
            <a:off x="480153" y="603169"/>
            <a:ext cx="704727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26" name="Picture 25">
            <a:extLst>
              <a:ext uri="{FF2B5EF4-FFF2-40B4-BE49-F238E27FC236}">
                <a16:creationId xmlns:a16="http://schemas.microsoft.com/office/drawing/2014/main" id="{11A6EF11-8940-0D46-B93A-2B044D70FC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4" name="Holder 4">
            <a:extLst>
              <a:ext uri="{FF2B5EF4-FFF2-40B4-BE49-F238E27FC236}">
                <a16:creationId xmlns:a16="http://schemas.microsoft.com/office/drawing/2014/main" id="{B3895AF8-3E6C-9242-A74A-7CA7C9604694}"/>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6" name="Content Placeholder 11">
            <a:extLst>
              <a:ext uri="{FF2B5EF4-FFF2-40B4-BE49-F238E27FC236}">
                <a16:creationId xmlns:a16="http://schemas.microsoft.com/office/drawing/2014/main" id="{1A7E3C62-430C-F543-B406-EC702178F8F2}"/>
              </a:ext>
            </a:extLst>
          </p:cNvPr>
          <p:cNvSpPr>
            <a:spLocks noGrp="1"/>
          </p:cNvSpPr>
          <p:nvPr>
            <p:ph sz="quarter" idx="14"/>
          </p:nvPr>
        </p:nvSpPr>
        <p:spPr>
          <a:xfrm>
            <a:off x="479425" y="1527605"/>
            <a:ext cx="7048000"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6971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F37CE8-70B9-7C43-BA86-E685606E132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88949" cy="6858000"/>
          </a:xfrm>
          <a:prstGeom prst="rect">
            <a:avLst/>
          </a:prstGeom>
        </p:spPr>
      </p:pic>
      <p:sp>
        <p:nvSpPr>
          <p:cNvPr id="12" name="object 3">
            <a:extLst>
              <a:ext uri="{FF2B5EF4-FFF2-40B4-BE49-F238E27FC236}">
                <a16:creationId xmlns:a16="http://schemas.microsoft.com/office/drawing/2014/main" id="{06E7C654-6726-3148-BD63-7DBE320DA2E6}"/>
              </a:ext>
            </a:extLst>
          </p:cNvPr>
          <p:cNvSpPr/>
          <p:nvPr userDrawn="1"/>
        </p:nvSpPr>
        <p:spPr>
          <a:xfrm>
            <a:off x="38988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20" name="object 4">
            <a:extLst>
              <a:ext uri="{FF2B5EF4-FFF2-40B4-BE49-F238E27FC236}">
                <a16:creationId xmlns:a16="http://schemas.microsoft.com/office/drawing/2014/main" id="{8F3E2E0A-B839-1547-A453-8B3DE9B290A3}"/>
              </a:ext>
            </a:extLst>
          </p:cNvPr>
          <p:cNvSpPr/>
          <p:nvPr userDrawn="1"/>
        </p:nvSpPr>
        <p:spPr>
          <a:xfrm>
            <a:off x="4627368" y="0"/>
            <a:ext cx="7561580" cy="6858000"/>
          </a:xfrm>
          <a:custGeom>
            <a:avLst/>
            <a:gdLst/>
            <a:ahLst/>
            <a:cxnLst/>
            <a:rect l="l" t="t" r="r" b="b"/>
            <a:pathLst>
              <a:path w="7561580" h="6858000">
                <a:moveTo>
                  <a:pt x="7561583" y="0"/>
                </a:moveTo>
                <a:lnTo>
                  <a:pt x="0" y="0"/>
                </a:lnTo>
                <a:lnTo>
                  <a:pt x="1665935" y="3429000"/>
                </a:lnTo>
                <a:lnTo>
                  <a:pt x="0" y="6858000"/>
                </a:lnTo>
                <a:lnTo>
                  <a:pt x="7561583" y="6858000"/>
                </a:lnTo>
                <a:lnTo>
                  <a:pt x="7561583" y="0"/>
                </a:lnTo>
                <a:close/>
              </a:path>
            </a:pathLst>
          </a:custGeom>
          <a:solidFill>
            <a:srgbClr val="FFFFFF">
              <a:alpha val="91998"/>
            </a:srgbClr>
          </a:solidFill>
        </p:spPr>
        <p:txBody>
          <a:bodyPr wrap="square" lIns="0" tIns="0" rIns="0" bIns="0" rtlCol="0"/>
          <a:lstStyle/>
          <a:p>
            <a:endParaRPr/>
          </a:p>
        </p:txBody>
      </p:sp>
      <p:sp>
        <p:nvSpPr>
          <p:cNvPr id="11" name="Holder 2">
            <a:extLst>
              <a:ext uri="{FF2B5EF4-FFF2-40B4-BE49-F238E27FC236}">
                <a16:creationId xmlns:a16="http://schemas.microsoft.com/office/drawing/2014/main" id="{2027B6F8-11B4-5B4C-99DA-0AE16CEF8466}"/>
              </a:ext>
            </a:extLst>
          </p:cNvPr>
          <p:cNvSpPr>
            <a:spLocks noGrp="1"/>
          </p:cNvSpPr>
          <p:nvPr>
            <p:ph type="title"/>
          </p:nvPr>
        </p:nvSpPr>
        <p:spPr>
          <a:xfrm>
            <a:off x="6553889" y="603169"/>
            <a:ext cx="495231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24" name="Picture 23">
            <a:extLst>
              <a:ext uri="{FF2B5EF4-FFF2-40B4-BE49-F238E27FC236}">
                <a16:creationId xmlns:a16="http://schemas.microsoft.com/office/drawing/2014/main" id="{FF4ABDBC-3555-5543-B31F-9C05E997F9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3342" y="6019800"/>
            <a:ext cx="1579300" cy="383501"/>
          </a:xfrm>
          <a:prstGeom prst="rect">
            <a:avLst/>
          </a:prstGeom>
        </p:spPr>
      </p:pic>
      <p:sp>
        <p:nvSpPr>
          <p:cNvPr id="16" name="Content Placeholder 11">
            <a:extLst>
              <a:ext uri="{FF2B5EF4-FFF2-40B4-BE49-F238E27FC236}">
                <a16:creationId xmlns:a16="http://schemas.microsoft.com/office/drawing/2014/main" id="{D25723E2-79DA-0642-9B17-53808C97B9AF}"/>
              </a:ext>
            </a:extLst>
          </p:cNvPr>
          <p:cNvSpPr>
            <a:spLocks noGrp="1"/>
          </p:cNvSpPr>
          <p:nvPr>
            <p:ph sz="quarter" idx="14"/>
          </p:nvPr>
        </p:nvSpPr>
        <p:spPr>
          <a:xfrm>
            <a:off x="6553889" y="1527605"/>
            <a:ext cx="4952312"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object 5">
            <a:extLst>
              <a:ext uri="{FF2B5EF4-FFF2-40B4-BE49-F238E27FC236}">
                <a16:creationId xmlns:a16="http://schemas.microsoft.com/office/drawing/2014/main" id="{685D5ECE-80F5-E648-8407-680F84D85048}"/>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5" name="Holder 4">
            <a:extLst>
              <a:ext uri="{FF2B5EF4-FFF2-40B4-BE49-F238E27FC236}">
                <a16:creationId xmlns:a16="http://schemas.microsoft.com/office/drawing/2014/main" id="{A596E9F9-E94F-214E-806B-C369F41D684C}"/>
              </a:ext>
            </a:extLst>
          </p:cNvPr>
          <p:cNvSpPr>
            <a:spLocks noGrp="1"/>
          </p:cNvSpPr>
          <p:nvPr>
            <p:ph type="sldNum" sz="quarter" idx="7"/>
          </p:nvPr>
        </p:nvSpPr>
        <p:spPr>
          <a:xfrm>
            <a:off x="11461116" y="6172200"/>
            <a:ext cx="426084"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53358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11948-ABC8-854C-996B-135163ADB5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object 3">
            <a:extLst>
              <a:ext uri="{FF2B5EF4-FFF2-40B4-BE49-F238E27FC236}">
                <a16:creationId xmlns:a16="http://schemas.microsoft.com/office/drawing/2014/main" id="{040024F8-0D37-CD4F-B791-95EE36462CA7}"/>
              </a:ext>
            </a:extLst>
          </p:cNvPr>
          <p:cNvSpPr/>
          <p:nvPr userDrawn="1"/>
        </p:nvSpPr>
        <p:spPr>
          <a:xfrm>
            <a:off x="4861049"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20" name="object 4">
            <a:extLst>
              <a:ext uri="{FF2B5EF4-FFF2-40B4-BE49-F238E27FC236}">
                <a16:creationId xmlns:a16="http://schemas.microsoft.com/office/drawing/2014/main" id="{3F90541A-0E84-B140-93DF-ED35681B0CCC}"/>
              </a:ext>
            </a:extLst>
          </p:cNvPr>
          <p:cNvSpPr/>
          <p:nvPr userDrawn="1"/>
        </p:nvSpPr>
        <p:spPr>
          <a:xfrm>
            <a:off x="0" y="0"/>
            <a:ext cx="6238240" cy="6858000"/>
          </a:xfrm>
          <a:custGeom>
            <a:avLst/>
            <a:gdLst/>
            <a:ahLst/>
            <a:cxnLst/>
            <a:rect l="l" t="t" r="r" b="b"/>
            <a:pathLst>
              <a:path w="6238240" h="6858000">
                <a:moveTo>
                  <a:pt x="4573838" y="0"/>
                </a:moveTo>
                <a:lnTo>
                  <a:pt x="0" y="0"/>
                </a:lnTo>
                <a:lnTo>
                  <a:pt x="0" y="6858000"/>
                </a:lnTo>
                <a:lnTo>
                  <a:pt x="4573838" y="6858000"/>
                </a:lnTo>
                <a:lnTo>
                  <a:pt x="6238058" y="3429005"/>
                </a:lnTo>
                <a:lnTo>
                  <a:pt x="4573838" y="0"/>
                </a:lnTo>
                <a:close/>
              </a:path>
            </a:pathLst>
          </a:custGeom>
          <a:solidFill>
            <a:srgbClr val="FFFFFF">
              <a:alpha val="91998"/>
            </a:srgbClr>
          </a:solidFill>
        </p:spPr>
        <p:txBody>
          <a:bodyPr wrap="square" lIns="0" tIns="0" rIns="0" bIns="0" rtlCol="0"/>
          <a:lstStyle/>
          <a:p>
            <a:endParaRPr/>
          </a:p>
        </p:txBody>
      </p:sp>
      <p:sp>
        <p:nvSpPr>
          <p:cNvPr id="11" name="Holder 2">
            <a:extLst>
              <a:ext uri="{FF2B5EF4-FFF2-40B4-BE49-F238E27FC236}">
                <a16:creationId xmlns:a16="http://schemas.microsoft.com/office/drawing/2014/main" id="{DA4ECA2B-50A8-E248-9B86-7FCCF32DC7F6}"/>
              </a:ext>
            </a:extLst>
          </p:cNvPr>
          <p:cNvSpPr>
            <a:spLocks noGrp="1"/>
          </p:cNvSpPr>
          <p:nvPr>
            <p:ph type="title"/>
          </p:nvPr>
        </p:nvSpPr>
        <p:spPr>
          <a:xfrm>
            <a:off x="480152" y="603169"/>
            <a:ext cx="4380618"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4" name="Picture 13">
            <a:extLst>
              <a:ext uri="{FF2B5EF4-FFF2-40B4-BE49-F238E27FC236}">
                <a16:creationId xmlns:a16="http://schemas.microsoft.com/office/drawing/2014/main" id="{EB563779-D34E-0E41-9A5B-4D33016707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0" name="Content Placeholder 11">
            <a:extLst>
              <a:ext uri="{FF2B5EF4-FFF2-40B4-BE49-F238E27FC236}">
                <a16:creationId xmlns:a16="http://schemas.microsoft.com/office/drawing/2014/main" id="{B09500A5-94F9-8341-BA38-18DAA2CBE235}"/>
              </a:ext>
            </a:extLst>
          </p:cNvPr>
          <p:cNvSpPr>
            <a:spLocks noGrp="1"/>
          </p:cNvSpPr>
          <p:nvPr>
            <p:ph sz="quarter" idx="14"/>
          </p:nvPr>
        </p:nvSpPr>
        <p:spPr>
          <a:xfrm>
            <a:off x="479425" y="1527605"/>
            <a:ext cx="4378856"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object 5">
            <a:extLst>
              <a:ext uri="{FF2B5EF4-FFF2-40B4-BE49-F238E27FC236}">
                <a16:creationId xmlns:a16="http://schemas.microsoft.com/office/drawing/2014/main" id="{06BF27F3-B79F-8245-AA8B-CF0CB0FDBB03}"/>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6" name="Holder 4">
            <a:extLst>
              <a:ext uri="{FF2B5EF4-FFF2-40B4-BE49-F238E27FC236}">
                <a16:creationId xmlns:a16="http://schemas.microsoft.com/office/drawing/2014/main" id="{641F5FC3-901B-9143-905D-5E0299B4AC4E}"/>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84353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4">
    <p:bg>
      <p:bgPr>
        <a:solidFill>
          <a:schemeClr val="bg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2822C88-E074-8F4A-AFE2-6D11501494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470880" cy="6858000"/>
          </a:xfrm>
          <a:prstGeom prst="rect">
            <a:avLst/>
          </a:prstGeom>
        </p:spPr>
      </p:pic>
      <p:sp>
        <p:nvSpPr>
          <p:cNvPr id="17" name="bk object 17"/>
          <p:cNvSpPr/>
          <p:nvPr/>
        </p:nvSpPr>
        <p:spPr>
          <a:xfrm>
            <a:off x="10667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18" name="bk object 18"/>
          <p:cNvSpPr/>
          <p:nvPr/>
        </p:nvSpPr>
        <p:spPr>
          <a:xfrm>
            <a:off x="1795269" y="0"/>
            <a:ext cx="10393680" cy="6858000"/>
          </a:xfrm>
          <a:custGeom>
            <a:avLst/>
            <a:gdLst/>
            <a:ahLst/>
            <a:cxnLst/>
            <a:rect l="l" t="t" r="r" b="b"/>
            <a:pathLst>
              <a:path w="10393680" h="6858000">
                <a:moveTo>
                  <a:pt x="10393682" y="0"/>
                </a:moveTo>
                <a:lnTo>
                  <a:pt x="0" y="0"/>
                </a:lnTo>
                <a:lnTo>
                  <a:pt x="1665935" y="3429000"/>
                </a:lnTo>
                <a:lnTo>
                  <a:pt x="0" y="6858000"/>
                </a:lnTo>
                <a:lnTo>
                  <a:pt x="10393682" y="6858000"/>
                </a:lnTo>
                <a:lnTo>
                  <a:pt x="10393682" y="0"/>
                </a:lnTo>
                <a:close/>
              </a:path>
            </a:pathLst>
          </a:custGeom>
          <a:solidFill>
            <a:srgbClr val="FFFFFF"/>
          </a:solidFill>
        </p:spPr>
        <p:txBody>
          <a:bodyPr wrap="square" lIns="0" tIns="0" rIns="0" bIns="0" rtlCol="0"/>
          <a:lstStyle/>
          <a:p>
            <a:endParaRPr/>
          </a:p>
        </p:txBody>
      </p:sp>
      <p:sp>
        <p:nvSpPr>
          <p:cNvPr id="21" name="bk object 21"/>
          <p:cNvSpPr/>
          <p:nvPr/>
        </p:nvSpPr>
        <p:spPr>
          <a:xfrm>
            <a:off x="726452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2" name="bk object 22"/>
          <p:cNvSpPr/>
          <p:nvPr/>
        </p:nvSpPr>
        <p:spPr>
          <a:xfrm>
            <a:off x="899845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3" name="bk object 23"/>
          <p:cNvSpPr/>
          <p:nvPr/>
        </p:nvSpPr>
        <p:spPr>
          <a:xfrm>
            <a:off x="726452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4" name="bk object 24"/>
          <p:cNvSpPr/>
          <p:nvPr/>
        </p:nvSpPr>
        <p:spPr>
          <a:xfrm>
            <a:off x="899845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12" name="Holder 2">
            <a:extLst>
              <a:ext uri="{FF2B5EF4-FFF2-40B4-BE49-F238E27FC236}">
                <a16:creationId xmlns:a16="http://schemas.microsoft.com/office/drawing/2014/main" id="{0F8476CB-09C5-1449-BFE1-B1C52725EFFE}"/>
              </a:ext>
            </a:extLst>
          </p:cNvPr>
          <p:cNvSpPr>
            <a:spLocks noGrp="1"/>
          </p:cNvSpPr>
          <p:nvPr>
            <p:ph type="title"/>
          </p:nvPr>
        </p:nvSpPr>
        <p:spPr>
          <a:xfrm>
            <a:off x="3887593" y="603169"/>
            <a:ext cx="7150383"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3" name="Picture 12">
            <a:extLst>
              <a:ext uri="{FF2B5EF4-FFF2-40B4-BE49-F238E27FC236}">
                <a16:creationId xmlns:a16="http://schemas.microsoft.com/office/drawing/2014/main" id="{2878CDF7-F493-514C-82D6-0CE6F589FE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3342" y="6019800"/>
            <a:ext cx="1579300" cy="383501"/>
          </a:xfrm>
          <a:prstGeom prst="rect">
            <a:avLst/>
          </a:prstGeom>
        </p:spPr>
      </p:pic>
      <p:sp>
        <p:nvSpPr>
          <p:cNvPr id="5" name="Table Placeholder 4">
            <a:extLst>
              <a:ext uri="{FF2B5EF4-FFF2-40B4-BE49-F238E27FC236}">
                <a16:creationId xmlns:a16="http://schemas.microsoft.com/office/drawing/2014/main" id="{71AFDC37-C077-8B4D-B2A1-56A5DB1F0369}"/>
              </a:ext>
            </a:extLst>
          </p:cNvPr>
          <p:cNvSpPr>
            <a:spLocks noGrp="1"/>
          </p:cNvSpPr>
          <p:nvPr>
            <p:ph type="tbl" sz="quarter" idx="10"/>
          </p:nvPr>
        </p:nvSpPr>
        <p:spPr>
          <a:xfrm>
            <a:off x="3887788" y="1524000"/>
            <a:ext cx="7149906" cy="4149725"/>
          </a:xfrm>
          <a:prstGeom prst="rect">
            <a:avLst/>
          </a:prstGeom>
        </p:spPr>
        <p:txBody>
          <a:bodyPr/>
          <a:lstStyle/>
          <a:p>
            <a:endParaRPr lang="en-US" dirty="0"/>
          </a:p>
        </p:txBody>
      </p:sp>
      <p:sp>
        <p:nvSpPr>
          <p:cNvPr id="14" name="object 5">
            <a:extLst>
              <a:ext uri="{FF2B5EF4-FFF2-40B4-BE49-F238E27FC236}">
                <a16:creationId xmlns:a16="http://schemas.microsoft.com/office/drawing/2014/main" id="{3E75A9D5-F9FF-AE4C-B901-7A93D36185A5}"/>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28" name="Holder 4">
            <a:extLst>
              <a:ext uri="{FF2B5EF4-FFF2-40B4-BE49-F238E27FC236}">
                <a16:creationId xmlns:a16="http://schemas.microsoft.com/office/drawing/2014/main" id="{44111383-6363-FF4E-B1DC-18D0707D31EC}"/>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able Exampl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B16388-927C-1E47-9F55-08E232353A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470880" cy="6858000"/>
          </a:xfrm>
          <a:prstGeom prst="rect">
            <a:avLst/>
          </a:prstGeom>
        </p:spPr>
      </p:pic>
      <p:sp>
        <p:nvSpPr>
          <p:cNvPr id="17" name="bk object 17"/>
          <p:cNvSpPr/>
          <p:nvPr/>
        </p:nvSpPr>
        <p:spPr>
          <a:xfrm>
            <a:off x="10667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18" name="bk object 18"/>
          <p:cNvSpPr/>
          <p:nvPr/>
        </p:nvSpPr>
        <p:spPr>
          <a:xfrm>
            <a:off x="1795269" y="0"/>
            <a:ext cx="10393680" cy="6858000"/>
          </a:xfrm>
          <a:custGeom>
            <a:avLst/>
            <a:gdLst/>
            <a:ahLst/>
            <a:cxnLst/>
            <a:rect l="l" t="t" r="r" b="b"/>
            <a:pathLst>
              <a:path w="10393680" h="6858000">
                <a:moveTo>
                  <a:pt x="10393682" y="0"/>
                </a:moveTo>
                <a:lnTo>
                  <a:pt x="0" y="0"/>
                </a:lnTo>
                <a:lnTo>
                  <a:pt x="1665935" y="3429000"/>
                </a:lnTo>
                <a:lnTo>
                  <a:pt x="0" y="6858000"/>
                </a:lnTo>
                <a:lnTo>
                  <a:pt x="10393682" y="6858000"/>
                </a:lnTo>
                <a:lnTo>
                  <a:pt x="10393682" y="0"/>
                </a:lnTo>
                <a:close/>
              </a:path>
            </a:pathLst>
          </a:custGeom>
          <a:solidFill>
            <a:srgbClr val="FFFFFF"/>
          </a:solidFill>
        </p:spPr>
        <p:txBody>
          <a:bodyPr wrap="square" lIns="0" tIns="0" rIns="0" bIns="0" rtlCol="0"/>
          <a:lstStyle/>
          <a:p>
            <a:endParaRPr/>
          </a:p>
        </p:txBody>
      </p:sp>
      <p:sp>
        <p:nvSpPr>
          <p:cNvPr id="21" name="bk object 21"/>
          <p:cNvSpPr/>
          <p:nvPr/>
        </p:nvSpPr>
        <p:spPr>
          <a:xfrm>
            <a:off x="726452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2" name="bk object 22"/>
          <p:cNvSpPr/>
          <p:nvPr/>
        </p:nvSpPr>
        <p:spPr>
          <a:xfrm>
            <a:off x="899845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3" name="bk object 23"/>
          <p:cNvSpPr/>
          <p:nvPr/>
        </p:nvSpPr>
        <p:spPr>
          <a:xfrm>
            <a:off x="726452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4" name="bk object 24"/>
          <p:cNvSpPr/>
          <p:nvPr/>
        </p:nvSpPr>
        <p:spPr>
          <a:xfrm>
            <a:off x="899845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12" name="Holder 2">
            <a:extLst>
              <a:ext uri="{FF2B5EF4-FFF2-40B4-BE49-F238E27FC236}">
                <a16:creationId xmlns:a16="http://schemas.microsoft.com/office/drawing/2014/main" id="{0F8476CB-09C5-1449-BFE1-B1C52725EFFE}"/>
              </a:ext>
            </a:extLst>
          </p:cNvPr>
          <p:cNvSpPr>
            <a:spLocks noGrp="1"/>
          </p:cNvSpPr>
          <p:nvPr>
            <p:ph type="title"/>
          </p:nvPr>
        </p:nvSpPr>
        <p:spPr>
          <a:xfrm>
            <a:off x="3887593" y="603169"/>
            <a:ext cx="7150383"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graphicFrame>
        <p:nvGraphicFramePr>
          <p:cNvPr id="15" name="Table 14">
            <a:extLst>
              <a:ext uri="{FF2B5EF4-FFF2-40B4-BE49-F238E27FC236}">
                <a16:creationId xmlns:a16="http://schemas.microsoft.com/office/drawing/2014/main" id="{967DC734-BC56-3843-B0EE-BE1BE7BBF834}"/>
              </a:ext>
            </a:extLst>
          </p:cNvPr>
          <p:cNvGraphicFramePr>
            <a:graphicFrameLocks noGrp="1"/>
          </p:cNvGraphicFramePr>
          <p:nvPr userDrawn="1">
            <p:extLst>
              <p:ext uri="{D42A27DB-BD31-4B8C-83A1-F6EECF244321}">
                <p14:modId xmlns:p14="http://schemas.microsoft.com/office/powerpoint/2010/main" val="1180382196"/>
              </p:ext>
            </p:extLst>
          </p:nvPr>
        </p:nvGraphicFramePr>
        <p:xfrm>
          <a:off x="3868855" y="1399549"/>
          <a:ext cx="7169120" cy="4211450"/>
        </p:xfrm>
        <a:graphic>
          <a:graphicData uri="http://schemas.openxmlformats.org/drawingml/2006/table">
            <a:tbl>
              <a:tblPr firstRow="1" bandRow="1">
                <a:tableStyleId>{21E4AEA4-8DFA-4A89-87EB-49C32662AFE0}</a:tableStyleId>
              </a:tblPr>
              <a:tblGrid>
                <a:gridCol w="1792280">
                  <a:extLst>
                    <a:ext uri="{9D8B030D-6E8A-4147-A177-3AD203B41FA5}">
                      <a16:colId xmlns:a16="http://schemas.microsoft.com/office/drawing/2014/main" val="2253585679"/>
                    </a:ext>
                  </a:extLst>
                </a:gridCol>
                <a:gridCol w="1792280">
                  <a:extLst>
                    <a:ext uri="{9D8B030D-6E8A-4147-A177-3AD203B41FA5}">
                      <a16:colId xmlns:a16="http://schemas.microsoft.com/office/drawing/2014/main" val="2925526642"/>
                    </a:ext>
                  </a:extLst>
                </a:gridCol>
                <a:gridCol w="1792280">
                  <a:extLst>
                    <a:ext uri="{9D8B030D-6E8A-4147-A177-3AD203B41FA5}">
                      <a16:colId xmlns:a16="http://schemas.microsoft.com/office/drawing/2014/main" val="3406153499"/>
                    </a:ext>
                  </a:extLst>
                </a:gridCol>
                <a:gridCol w="1792280">
                  <a:extLst>
                    <a:ext uri="{9D8B030D-6E8A-4147-A177-3AD203B41FA5}">
                      <a16:colId xmlns:a16="http://schemas.microsoft.com/office/drawing/2014/main" val="3048078056"/>
                    </a:ext>
                  </a:extLst>
                </a:gridCol>
              </a:tblGrid>
              <a:tr h="421145">
                <a:tc>
                  <a:txBody>
                    <a:bodyPr/>
                    <a:lstStyle/>
                    <a:p>
                      <a:endParaRPr lang="en-US" dirty="0">
                        <a:latin typeface="Calibri" panose="020F0502020204030204" pitchFamily="34" charset="0"/>
                        <a:cs typeface="Calibri" panose="020F0502020204030204" pitchFamily="34" charset="0"/>
                      </a:endParaRPr>
                    </a:p>
                  </a:txBody>
                  <a:tcPr>
                    <a:lnB w="12700" cap="flat" cmpd="sng" algn="ctr">
                      <a:solidFill>
                        <a:srgbClr val="328612"/>
                      </a:solidFill>
                      <a:prstDash val="solid"/>
                      <a:round/>
                      <a:headEnd type="none" w="med" len="med"/>
                      <a:tailEnd type="none" w="med" len="med"/>
                    </a:lnB>
                    <a:noFill/>
                  </a:tcPr>
                </a:tc>
                <a:tc>
                  <a:txBody>
                    <a:bodyPr/>
                    <a:lstStyle/>
                    <a:p>
                      <a:r>
                        <a:rPr lang="en-US" b="1" dirty="0">
                          <a:solidFill>
                            <a:srgbClr val="386EA4"/>
                          </a:solidFill>
                          <a:latin typeface="Calibri" panose="020F0502020204030204" pitchFamily="34" charset="0"/>
                          <a:cs typeface="Calibri" panose="020F0502020204030204" pitchFamily="34" charset="0"/>
                        </a:rPr>
                        <a:t>Header 1</a:t>
                      </a:r>
                    </a:p>
                  </a:txBody>
                  <a:tcPr marL="182880" anchor="b">
                    <a:lnB w="12700" cap="flat" cmpd="sng" algn="ctr">
                      <a:solidFill>
                        <a:srgbClr val="32861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386EA4"/>
                          </a:solidFill>
                          <a:latin typeface="Calibri" panose="020F0502020204030204" pitchFamily="34" charset="0"/>
                          <a:cs typeface="Calibri" panose="020F0502020204030204" pitchFamily="34" charset="0"/>
                        </a:rPr>
                        <a:t>Header 1</a:t>
                      </a:r>
                    </a:p>
                  </a:txBody>
                  <a:tcPr marL="182880" anchor="b">
                    <a:lnB w="12700" cap="flat" cmpd="sng" algn="ctr">
                      <a:solidFill>
                        <a:srgbClr val="32861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386EA4"/>
                          </a:solidFill>
                          <a:latin typeface="Calibri" panose="020F0502020204030204" pitchFamily="34" charset="0"/>
                          <a:cs typeface="Calibri" panose="020F0502020204030204" pitchFamily="34" charset="0"/>
                        </a:rPr>
                        <a:t>Header 1</a:t>
                      </a:r>
                    </a:p>
                  </a:txBody>
                  <a:tcPr marL="182880" anchor="b">
                    <a:lnB w="12700" cap="flat" cmpd="sng" algn="ctr">
                      <a:solidFill>
                        <a:srgbClr val="328612"/>
                      </a:solidFill>
                      <a:prstDash val="solid"/>
                      <a:round/>
                      <a:headEnd type="none" w="med" len="med"/>
                      <a:tailEnd type="none" w="med" len="med"/>
                    </a:lnB>
                    <a:noFill/>
                  </a:tcPr>
                </a:tc>
                <a:extLst>
                  <a:ext uri="{0D108BD9-81ED-4DB2-BD59-A6C34878D82A}">
                    <a16:rowId xmlns:a16="http://schemas.microsoft.com/office/drawing/2014/main" val="2573223070"/>
                  </a:ext>
                </a:extLst>
              </a:tr>
              <a:tr h="42114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386EA4"/>
                          </a:solidFill>
                          <a:latin typeface="Calibri" panose="020F0502020204030204" pitchFamily="34" charset="0"/>
                          <a:cs typeface="Calibri" panose="020F0502020204030204" pitchFamily="34" charset="0"/>
                        </a:rPr>
                        <a:t>Category A</a:t>
                      </a:r>
                    </a:p>
                  </a:txBody>
                  <a:tcPr marL="182880" anchor="ctr">
                    <a:lnR w="3175" cap="flat" cmpd="sng" algn="ctr">
                      <a:solidFill>
                        <a:srgbClr val="328612"/>
                      </a:solidFill>
                      <a:prstDash val="solid"/>
                      <a:round/>
                      <a:headEnd type="none" w="med" len="med"/>
                      <a:tailEnd type="none" w="med" len="med"/>
                    </a:lnR>
                    <a:lnT w="12700" cap="flat" cmpd="sng" algn="ctr">
                      <a:solidFill>
                        <a:srgbClr val="328612"/>
                      </a:solidFill>
                      <a:prstDash val="solid"/>
                      <a:round/>
                      <a:headEnd type="none" w="med" len="med"/>
                      <a:tailEnd type="none" w="med" len="med"/>
                    </a:lnT>
                    <a:solidFill>
                      <a:srgbClr val="328612">
                        <a:alpha val="10196"/>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a:solidFill>
                            <a:srgbClr val="386EA4"/>
                          </a:solidFill>
                          <a:latin typeface="Calibri" panose="020F0502020204030204" pitchFamily="34" charset="0"/>
                          <a:cs typeface="Calibri" panose="020F0502020204030204" pitchFamily="34" charset="0"/>
                        </a:rPr>
                        <a:t>Text</a:t>
                      </a: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lnT w="12700" cap="flat" cmpd="sng" algn="ctr">
                      <a:solidFill>
                        <a:srgbClr val="328612"/>
                      </a:solidFill>
                      <a:prstDash val="solid"/>
                      <a:round/>
                      <a:headEnd type="none" w="med" len="med"/>
                      <a:tailEnd type="none" w="med" len="med"/>
                    </a:lnT>
                    <a:solidFill>
                      <a:srgbClr val="328612">
                        <a:alpha val="10196"/>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a:solidFill>
                            <a:srgbClr val="386EA4"/>
                          </a:solidFill>
                          <a:latin typeface="Calibri" panose="020F0502020204030204" pitchFamily="34" charset="0"/>
                          <a:cs typeface="Calibri" panose="020F0502020204030204" pitchFamily="34" charset="0"/>
                        </a:rPr>
                        <a:t>Text</a:t>
                      </a: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lnT w="12700" cap="flat" cmpd="sng" algn="ctr">
                      <a:solidFill>
                        <a:srgbClr val="328612"/>
                      </a:solidFill>
                      <a:prstDash val="solid"/>
                      <a:round/>
                      <a:headEnd type="none" w="med" len="med"/>
                      <a:tailEnd type="none" w="med" len="med"/>
                    </a:lnT>
                    <a:solidFill>
                      <a:srgbClr val="328612">
                        <a:alpha val="10196"/>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a:solidFill>
                            <a:srgbClr val="386EA4"/>
                          </a:solidFill>
                          <a:latin typeface="Calibri" panose="020F0502020204030204" pitchFamily="34" charset="0"/>
                          <a:cs typeface="Calibri" panose="020F0502020204030204" pitchFamily="34" charset="0"/>
                        </a:rPr>
                        <a:t>Text</a:t>
                      </a:r>
                    </a:p>
                  </a:txBody>
                  <a:tcPr marL="182880" anchor="ctr">
                    <a:lnL w="3175" cap="flat" cmpd="sng" algn="ctr">
                      <a:solidFill>
                        <a:srgbClr val="328612"/>
                      </a:solidFill>
                      <a:prstDash val="solid"/>
                      <a:round/>
                      <a:headEnd type="none" w="med" len="med"/>
                      <a:tailEnd type="none" w="med" len="med"/>
                    </a:lnL>
                    <a:lnT w="12700" cap="flat" cmpd="sng" algn="ctr">
                      <a:solidFill>
                        <a:srgbClr val="328612"/>
                      </a:solidFill>
                      <a:prstDash val="solid"/>
                      <a:round/>
                      <a:headEnd type="none" w="med" len="med"/>
                      <a:tailEnd type="none" w="med" len="med"/>
                    </a:lnT>
                    <a:solidFill>
                      <a:srgbClr val="328612">
                        <a:alpha val="10196"/>
                      </a:srgbClr>
                    </a:solidFill>
                  </a:tcPr>
                </a:tc>
                <a:extLst>
                  <a:ext uri="{0D108BD9-81ED-4DB2-BD59-A6C34878D82A}">
                    <a16:rowId xmlns:a16="http://schemas.microsoft.com/office/drawing/2014/main" val="3664596402"/>
                  </a:ext>
                </a:extLst>
              </a:tr>
              <a:tr h="42114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386EA4"/>
                          </a:solidFill>
                          <a:latin typeface="Calibri" panose="020F0502020204030204" pitchFamily="34" charset="0"/>
                          <a:cs typeface="Calibri" panose="020F0502020204030204" pitchFamily="34" charset="0"/>
                        </a:rPr>
                        <a:t>Category B</a:t>
                      </a:r>
                    </a:p>
                  </a:txBody>
                  <a:tcPr marL="182880" anchor="ctr">
                    <a:lnR w="3175" cap="flat" cmpd="sng" algn="ctr">
                      <a:solidFill>
                        <a:srgbClr val="328612"/>
                      </a:solidFill>
                      <a:prstDash val="solid"/>
                      <a:round/>
                      <a:headEnd type="none" w="med" len="med"/>
                      <a:tailEnd type="none" w="med" len="med"/>
                    </a:lnR>
                    <a:solidFill>
                      <a:schemeClr val="bg1"/>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chemeClr val="bg1"/>
                    </a:solidFill>
                  </a:tcPr>
                </a:tc>
                <a:extLst>
                  <a:ext uri="{0D108BD9-81ED-4DB2-BD59-A6C34878D82A}">
                    <a16:rowId xmlns:a16="http://schemas.microsoft.com/office/drawing/2014/main" val="1919126"/>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C</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rgbClr val="328612">
                        <a:alpha val="9804"/>
                      </a:srgbClr>
                    </a:solidFill>
                  </a:tcPr>
                </a:tc>
                <a:extLst>
                  <a:ext uri="{0D108BD9-81ED-4DB2-BD59-A6C34878D82A}">
                    <a16:rowId xmlns:a16="http://schemas.microsoft.com/office/drawing/2014/main" val="2974945537"/>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D</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chemeClr val="bg1">
                        <a:alpha val="9804"/>
                      </a:schemeClr>
                    </a:solidFill>
                  </a:tcPr>
                </a:tc>
                <a:extLst>
                  <a:ext uri="{0D108BD9-81ED-4DB2-BD59-A6C34878D82A}">
                    <a16:rowId xmlns:a16="http://schemas.microsoft.com/office/drawing/2014/main" val="2976334243"/>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E</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rgbClr val="328612">
                        <a:alpha val="9804"/>
                      </a:srgbClr>
                    </a:solidFill>
                  </a:tcPr>
                </a:tc>
                <a:extLst>
                  <a:ext uri="{0D108BD9-81ED-4DB2-BD59-A6C34878D82A}">
                    <a16:rowId xmlns:a16="http://schemas.microsoft.com/office/drawing/2014/main" val="2536580710"/>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F</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chemeClr val="bg1">
                        <a:alpha val="9804"/>
                      </a:schemeClr>
                    </a:solidFill>
                  </a:tcPr>
                </a:tc>
                <a:extLst>
                  <a:ext uri="{0D108BD9-81ED-4DB2-BD59-A6C34878D82A}">
                    <a16:rowId xmlns:a16="http://schemas.microsoft.com/office/drawing/2014/main" val="1275714988"/>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G</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rgbClr val="328612">
                        <a:alpha val="9804"/>
                      </a:srgbClr>
                    </a:solidFill>
                  </a:tcPr>
                </a:tc>
                <a:extLst>
                  <a:ext uri="{0D108BD9-81ED-4DB2-BD59-A6C34878D82A}">
                    <a16:rowId xmlns:a16="http://schemas.microsoft.com/office/drawing/2014/main" val="150200641"/>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H</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chemeClr val="bg1">
                        <a:alpha val="9804"/>
                      </a:schemeClr>
                    </a:solidFill>
                  </a:tcPr>
                </a:tc>
                <a:extLst>
                  <a:ext uri="{0D108BD9-81ED-4DB2-BD59-A6C34878D82A}">
                    <a16:rowId xmlns:a16="http://schemas.microsoft.com/office/drawing/2014/main" val="2164178817"/>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I</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rgbClr val="328612">
                        <a:alpha val="9804"/>
                      </a:srgbClr>
                    </a:solidFill>
                  </a:tcPr>
                </a:tc>
                <a:extLst>
                  <a:ext uri="{0D108BD9-81ED-4DB2-BD59-A6C34878D82A}">
                    <a16:rowId xmlns:a16="http://schemas.microsoft.com/office/drawing/2014/main" val="740313770"/>
                  </a:ext>
                </a:extLst>
              </a:tr>
            </a:tbl>
          </a:graphicData>
        </a:graphic>
      </p:graphicFrame>
      <p:pic>
        <p:nvPicPr>
          <p:cNvPr id="28" name="Picture 27">
            <a:extLst>
              <a:ext uri="{FF2B5EF4-FFF2-40B4-BE49-F238E27FC236}">
                <a16:creationId xmlns:a16="http://schemas.microsoft.com/office/drawing/2014/main" id="{C5057623-1802-BB4D-A3FA-51DF6A52AA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3342" y="6019800"/>
            <a:ext cx="1579300" cy="383501"/>
          </a:xfrm>
          <a:prstGeom prst="rect">
            <a:avLst/>
          </a:prstGeom>
        </p:spPr>
      </p:pic>
      <p:sp>
        <p:nvSpPr>
          <p:cNvPr id="19" name="object 5">
            <a:extLst>
              <a:ext uri="{FF2B5EF4-FFF2-40B4-BE49-F238E27FC236}">
                <a16:creationId xmlns:a16="http://schemas.microsoft.com/office/drawing/2014/main" id="{8204008B-24D9-2140-AB1C-5B794CCFAD00}"/>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6" name="Holder 4">
            <a:extLst>
              <a:ext uri="{FF2B5EF4-FFF2-40B4-BE49-F238E27FC236}">
                <a16:creationId xmlns:a16="http://schemas.microsoft.com/office/drawing/2014/main" id="{47BF9D73-D3E1-7440-8BCE-5944043CE9C4}"/>
              </a:ext>
            </a:extLst>
          </p:cNvPr>
          <p:cNvSpPr>
            <a:spLocks noGrp="1"/>
          </p:cNvSpPr>
          <p:nvPr>
            <p:ph type="sldNum" sz="quarter" idx="7"/>
          </p:nvPr>
        </p:nvSpPr>
        <p:spPr>
          <a:xfrm>
            <a:off x="11461116" y="6172200"/>
            <a:ext cx="426083"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83886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sclaimer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8A35A59-A7A0-3144-83B5-7189D87BBB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9"/>
            <a:ext cx="12188948" cy="6858139"/>
          </a:xfrm>
          <a:prstGeom prst="rect">
            <a:avLst/>
          </a:prstGeom>
        </p:spPr>
      </p:pic>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7" name="object 4">
            <a:extLst>
              <a:ext uri="{FF2B5EF4-FFF2-40B4-BE49-F238E27FC236}">
                <a16:creationId xmlns:a16="http://schemas.microsoft.com/office/drawing/2014/main" id="{F9EFB08B-F67A-3548-A53C-E038F72FA129}"/>
              </a:ext>
            </a:extLst>
          </p:cNvPr>
          <p:cNvSpPr/>
          <p:nvPr userDrawn="1"/>
        </p:nvSpPr>
        <p:spPr>
          <a:xfrm>
            <a:off x="0" y="0"/>
            <a:ext cx="10769600" cy="6858000"/>
          </a:xfrm>
          <a:custGeom>
            <a:avLst/>
            <a:gdLst/>
            <a:ahLst/>
            <a:cxnLst/>
            <a:rect l="l" t="t" r="r" b="b"/>
            <a:pathLst>
              <a:path w="10769600" h="6858000">
                <a:moveTo>
                  <a:pt x="9104894" y="0"/>
                </a:moveTo>
                <a:lnTo>
                  <a:pt x="0" y="0"/>
                </a:lnTo>
                <a:lnTo>
                  <a:pt x="0" y="6858000"/>
                </a:lnTo>
                <a:lnTo>
                  <a:pt x="9104894" y="6858000"/>
                </a:lnTo>
                <a:lnTo>
                  <a:pt x="10769103" y="3429005"/>
                </a:lnTo>
                <a:lnTo>
                  <a:pt x="9104894" y="0"/>
                </a:lnTo>
                <a:close/>
              </a:path>
            </a:pathLst>
          </a:custGeom>
          <a:solidFill>
            <a:srgbClr val="386EA4">
              <a:alpha val="91998"/>
            </a:srgbClr>
          </a:solidFill>
          <a:ln>
            <a:solidFill>
              <a:schemeClr val="accent1"/>
            </a:solidFill>
          </a:ln>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chemeClr val="bg1"/>
          </a:solidFill>
        </p:spPr>
        <p:txBody>
          <a:bodyPr wrap="square" lIns="0" tIns="0" rIns="0" bIns="0" rtlCol="0"/>
          <a:lstStyle/>
          <a:p>
            <a:endParaRPr/>
          </a:p>
        </p:txBody>
      </p:sp>
      <p:sp>
        <p:nvSpPr>
          <p:cNvPr id="14" name="Text Placeholder 11">
            <a:extLst>
              <a:ext uri="{FF2B5EF4-FFF2-40B4-BE49-F238E27FC236}">
                <a16:creationId xmlns:a16="http://schemas.microsoft.com/office/drawing/2014/main" id="{E1AFF7E0-7D45-F841-94B7-8630BFF94C60}"/>
              </a:ext>
            </a:extLst>
          </p:cNvPr>
          <p:cNvSpPr>
            <a:spLocks noGrp="1"/>
          </p:cNvSpPr>
          <p:nvPr>
            <p:ph type="body" sz="quarter" idx="10" hasCustomPrompt="1"/>
          </p:nvPr>
        </p:nvSpPr>
        <p:spPr>
          <a:xfrm>
            <a:off x="914400" y="1981200"/>
            <a:ext cx="8077200" cy="2895600"/>
          </a:xfrm>
          <a:prstGeom prst="rect">
            <a:avLst/>
          </a:prstGeom>
        </p:spPr>
        <p:txBody>
          <a:bodyPr lIns="0" tIns="0" rIns="0" bIns="0"/>
          <a:lstStyle>
            <a:lvl1pPr marL="0" indent="0">
              <a:lnSpc>
                <a:spcPts val="2500"/>
              </a:lnSpc>
              <a:spcAft>
                <a:spcPts val="1200"/>
              </a:spcAft>
              <a:buClr>
                <a:srgbClr val="59A44F"/>
              </a:buClr>
              <a:buSzPct val="100000"/>
              <a:buFont typeface=".PingFang SC Regular"/>
              <a:buNone/>
              <a:defRPr sz="1600" b="0" i="0">
                <a:solidFill>
                  <a:schemeClr val="bg1"/>
                </a:solidFill>
                <a:latin typeface="Calibri" panose="020F0502020204030204" pitchFamily="34" charset="0"/>
                <a:cs typeface="Calibri" panose="020F0502020204030204" pitchFamily="34" charset="0"/>
              </a:defRPr>
            </a:lvl1pPr>
            <a:lvl2pPr marL="7429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2pPr>
            <a:lvl3pPr marL="12001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3pPr>
            <a:lvl4pPr marL="16573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4pPr>
            <a:lvl5pPr marL="21145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5pPr>
          </a:lstStyle>
          <a:p>
            <a:pPr lvl="0"/>
            <a:r>
              <a:rPr lang="en-US" dirty="0"/>
              <a:t>This presentation is in the public domain. While permission to reprint is not necessary, publication should be cited. The presentation is prepared by the National Comprehensive Center under Award #S283B190028 for the Office of Program and Grantee Support Services (PGSS) within the Office of Elementary and Secondary Education (OESE) of the U.S. Department of Education and is administered by </a:t>
            </a:r>
            <a:r>
              <a:rPr lang="en-US" dirty="0" err="1"/>
              <a:t>Westat</a:t>
            </a:r>
            <a:r>
              <a:rPr lang="en-US" dirty="0"/>
              <a:t>. The content of the presentation does not necessarily reflect the views or policies of the PGSS or OESE or the U.S. Department of Education nor does mention of trade names, commercial products, or organizations imply endorsement by the U.S. Government. © 2019 </a:t>
            </a:r>
            <a:r>
              <a:rPr lang="en-US" dirty="0" err="1"/>
              <a:t>Westat</a:t>
            </a:r>
            <a:r>
              <a:rPr lang="en-US" dirty="0"/>
              <a:t>.</a:t>
            </a:r>
          </a:p>
        </p:txBody>
      </p:sp>
      <p:pic>
        <p:nvPicPr>
          <p:cNvPr id="10" name="Picture 9">
            <a:extLst>
              <a:ext uri="{FF2B5EF4-FFF2-40B4-BE49-F238E27FC236}">
                <a16:creationId xmlns:a16="http://schemas.microsoft.com/office/drawing/2014/main" id="{991F4F7B-B14E-7645-8A9D-B28BF49FC9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299" cy="383501"/>
          </a:xfrm>
          <a:prstGeom prst="rect">
            <a:avLst/>
          </a:prstGeom>
        </p:spPr>
      </p:pic>
      <p:sp>
        <p:nvSpPr>
          <p:cNvPr id="15" name="Holder 4">
            <a:extLst>
              <a:ext uri="{FF2B5EF4-FFF2-40B4-BE49-F238E27FC236}">
                <a16:creationId xmlns:a16="http://schemas.microsoft.com/office/drawing/2014/main" id="{CEDF6575-537F-EA42-B812-0B10B34D1821}"/>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rgbClr val="386EA4"/>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96440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sclaimer Slide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7" name="object 4">
            <a:extLst>
              <a:ext uri="{FF2B5EF4-FFF2-40B4-BE49-F238E27FC236}">
                <a16:creationId xmlns:a16="http://schemas.microsoft.com/office/drawing/2014/main" id="{F9EFB08B-F67A-3548-A53C-E038F72FA129}"/>
              </a:ext>
            </a:extLst>
          </p:cNvPr>
          <p:cNvSpPr/>
          <p:nvPr userDrawn="1"/>
        </p:nvSpPr>
        <p:spPr>
          <a:xfrm>
            <a:off x="0" y="0"/>
            <a:ext cx="10769600" cy="6858000"/>
          </a:xfrm>
          <a:custGeom>
            <a:avLst/>
            <a:gdLst/>
            <a:ahLst/>
            <a:cxnLst/>
            <a:rect l="l" t="t" r="r" b="b"/>
            <a:pathLst>
              <a:path w="10769600" h="6858000">
                <a:moveTo>
                  <a:pt x="9104894" y="0"/>
                </a:moveTo>
                <a:lnTo>
                  <a:pt x="0" y="0"/>
                </a:lnTo>
                <a:lnTo>
                  <a:pt x="0" y="6858000"/>
                </a:lnTo>
                <a:lnTo>
                  <a:pt x="9104894" y="6858000"/>
                </a:lnTo>
                <a:lnTo>
                  <a:pt x="10769103" y="3429005"/>
                </a:lnTo>
                <a:lnTo>
                  <a:pt x="9104894" y="0"/>
                </a:lnTo>
                <a:close/>
              </a:path>
            </a:pathLst>
          </a:custGeom>
          <a:solidFill>
            <a:srgbClr val="386EA4">
              <a:alpha val="91998"/>
            </a:srgbClr>
          </a:solidFill>
          <a:ln>
            <a:solidFill>
              <a:schemeClr val="accent1"/>
            </a:solidFill>
          </a:ln>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chemeClr val="bg1"/>
          </a:solidFill>
        </p:spPr>
        <p:txBody>
          <a:bodyPr wrap="square" lIns="0" tIns="0" rIns="0" bIns="0" rtlCol="0"/>
          <a:lstStyle/>
          <a:p>
            <a:endParaRPr/>
          </a:p>
        </p:txBody>
      </p:sp>
      <p:sp>
        <p:nvSpPr>
          <p:cNvPr id="14" name="Text Placeholder 11">
            <a:extLst>
              <a:ext uri="{FF2B5EF4-FFF2-40B4-BE49-F238E27FC236}">
                <a16:creationId xmlns:a16="http://schemas.microsoft.com/office/drawing/2014/main" id="{E1AFF7E0-7D45-F841-94B7-8630BFF94C60}"/>
              </a:ext>
            </a:extLst>
          </p:cNvPr>
          <p:cNvSpPr>
            <a:spLocks noGrp="1"/>
          </p:cNvSpPr>
          <p:nvPr>
            <p:ph type="body" sz="quarter" idx="10" hasCustomPrompt="1"/>
          </p:nvPr>
        </p:nvSpPr>
        <p:spPr>
          <a:xfrm>
            <a:off x="914400" y="1981200"/>
            <a:ext cx="8077200" cy="2895600"/>
          </a:xfrm>
          <a:prstGeom prst="rect">
            <a:avLst/>
          </a:prstGeom>
        </p:spPr>
        <p:txBody>
          <a:bodyPr lIns="0" tIns="0" rIns="0" bIns="0"/>
          <a:lstStyle>
            <a:lvl1pPr marL="0" indent="0">
              <a:lnSpc>
                <a:spcPts val="2500"/>
              </a:lnSpc>
              <a:spcAft>
                <a:spcPts val="1200"/>
              </a:spcAft>
              <a:buClr>
                <a:srgbClr val="59A44F"/>
              </a:buClr>
              <a:buSzPct val="100000"/>
              <a:buFont typeface=".PingFang SC Regular"/>
              <a:buNone/>
              <a:defRPr sz="1600" b="0" i="0">
                <a:solidFill>
                  <a:schemeClr val="bg1"/>
                </a:solidFill>
                <a:latin typeface="Calibri" panose="020F0502020204030204" pitchFamily="34" charset="0"/>
                <a:cs typeface="Calibri" panose="020F0502020204030204" pitchFamily="34" charset="0"/>
              </a:defRPr>
            </a:lvl1pPr>
            <a:lvl2pPr marL="7429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2pPr>
            <a:lvl3pPr marL="12001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3pPr>
            <a:lvl4pPr marL="16573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4pPr>
            <a:lvl5pPr marL="21145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5pPr>
          </a:lstStyle>
          <a:p>
            <a:pPr lvl="0"/>
            <a:r>
              <a:rPr lang="en-US" dirty="0"/>
              <a:t>This presentation is in the public domain. While permission to reprint is not necessary, publication should be cited. The presentation is prepared by the National Comprehensive Center under Award #S283B190028 for the Office of Program and Grantee Support Services (PGSS) within the Office of Elementary and Secondary Education (OESE) of the U.S. Department of Education and is administered by </a:t>
            </a:r>
            <a:r>
              <a:rPr lang="en-US" dirty="0" err="1"/>
              <a:t>Westat</a:t>
            </a:r>
            <a:r>
              <a:rPr lang="en-US" dirty="0"/>
              <a:t>. The content of the presentation does not necessarily reflect the views or policies of the PGSS or OESE or the U.S. Department of Education nor does mention of trade names, commercial products, or organizations imply endorsement by the U.S. Government. © 2019 </a:t>
            </a:r>
            <a:r>
              <a:rPr lang="en-US" dirty="0" err="1"/>
              <a:t>Westat</a:t>
            </a:r>
            <a:r>
              <a:rPr lang="en-US" dirty="0"/>
              <a:t>.</a:t>
            </a:r>
          </a:p>
        </p:txBody>
      </p:sp>
      <p:pic>
        <p:nvPicPr>
          <p:cNvPr id="10" name="Picture 9">
            <a:extLst>
              <a:ext uri="{FF2B5EF4-FFF2-40B4-BE49-F238E27FC236}">
                <a16:creationId xmlns:a16="http://schemas.microsoft.com/office/drawing/2014/main" id="{991F4F7B-B14E-7645-8A9D-B28BF49FC9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299" cy="383501"/>
          </a:xfrm>
          <a:prstGeom prst="rect">
            <a:avLst/>
          </a:prstGeom>
        </p:spPr>
      </p:pic>
      <p:sp>
        <p:nvSpPr>
          <p:cNvPr id="11" name="Holder 4">
            <a:extLst>
              <a:ext uri="{FF2B5EF4-FFF2-40B4-BE49-F238E27FC236}">
                <a16:creationId xmlns:a16="http://schemas.microsoft.com/office/drawing/2014/main" id="{2E7C7CBF-393F-6747-BC57-CDC7E074B8E1}"/>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rgbClr val="386EA4"/>
                </a:solidFill>
                <a:latin typeface="Cambria" panose="02040503050406030204" pitchFamily="18"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10608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41" name="Google Shape;41;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42" name="Google Shape;42;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0741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376092"/>
        </a:solid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0D486474-4316-314B-A41A-5295C2985C6E}"/>
              </a:ext>
            </a:extLst>
          </p:cNvPr>
          <p:cNvSpPr/>
          <p:nvPr userDrawn="1"/>
        </p:nvSpPr>
        <p:spPr>
          <a:xfrm>
            <a:off x="47878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386EA3">
              <a:alpha val="90000"/>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0FCD820A-F8D3-5D42-9095-8180FD5D506C}"/>
              </a:ext>
            </a:extLst>
          </p:cNvPr>
          <p:cNvSpPr/>
          <p:nvPr userDrawn="1"/>
        </p:nvSpPr>
        <p:spPr>
          <a:xfrm>
            <a:off x="5516369" y="0"/>
            <a:ext cx="6672580" cy="6858000"/>
          </a:xfrm>
          <a:custGeom>
            <a:avLst/>
            <a:gdLst/>
            <a:ahLst/>
            <a:cxnLst/>
            <a:rect l="l" t="t" r="r" b="b"/>
            <a:pathLst>
              <a:path w="6672580" h="6858000">
                <a:moveTo>
                  <a:pt x="6672582" y="0"/>
                </a:moveTo>
                <a:lnTo>
                  <a:pt x="0" y="0"/>
                </a:lnTo>
                <a:lnTo>
                  <a:pt x="1665935" y="3429000"/>
                </a:lnTo>
                <a:lnTo>
                  <a:pt x="0" y="6858000"/>
                </a:lnTo>
                <a:lnTo>
                  <a:pt x="6672582" y="6858000"/>
                </a:lnTo>
                <a:lnTo>
                  <a:pt x="6672582" y="0"/>
                </a:lnTo>
                <a:close/>
              </a:path>
            </a:pathLst>
          </a:custGeom>
          <a:solidFill>
            <a:srgbClr val="386EA3">
              <a:alpha val="92000"/>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1619CA04-4872-C942-A5B8-22BF41ABAE1A}"/>
              </a:ext>
            </a:extLst>
          </p:cNvPr>
          <p:cNvSpPr>
            <a:spLocks noGrp="1"/>
          </p:cNvSpPr>
          <p:nvPr>
            <p:ph type="body" idx="1"/>
          </p:nvPr>
        </p:nvSpPr>
        <p:spPr>
          <a:xfrm>
            <a:off x="480152" y="4639399"/>
            <a:ext cx="4307742" cy="825499"/>
          </a:xfrm>
          <a:prstGeom prst="rect">
            <a:avLst/>
          </a:prstGeom>
        </p:spPr>
        <p:txBody>
          <a:bodyPr lIns="0" tIns="0" rIns="0" bIns="0"/>
          <a:lstStyle>
            <a:lvl1pPr marL="0" indent="0">
              <a:buNone/>
              <a:defRPr sz="2400">
                <a:solidFill>
                  <a:schemeClr val="bg1"/>
                </a:solidFill>
                <a:latin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 name="Title 1">
            <a:extLst>
              <a:ext uri="{FF2B5EF4-FFF2-40B4-BE49-F238E27FC236}">
                <a16:creationId xmlns:a16="http://schemas.microsoft.com/office/drawing/2014/main" id="{3BD27B8E-B2E5-3941-B5F5-06F3861FA6AC}"/>
              </a:ext>
            </a:extLst>
          </p:cNvPr>
          <p:cNvSpPr>
            <a:spLocks noGrp="1"/>
          </p:cNvSpPr>
          <p:nvPr>
            <p:ph type="title"/>
          </p:nvPr>
        </p:nvSpPr>
        <p:spPr>
          <a:xfrm>
            <a:off x="480152" y="2730500"/>
            <a:ext cx="4307742" cy="1346200"/>
          </a:xfrm>
        </p:spPr>
        <p:txBody>
          <a:bodyPr anchor="ctr" anchorCtr="0"/>
          <a:lstStyle>
            <a:lvl1pPr>
              <a:defRPr sz="3200">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8E16474A-7FC8-FD4C-BB3B-1B6191551B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299" cy="383501"/>
          </a:xfrm>
          <a:prstGeom prst="rect">
            <a:avLst/>
          </a:prstGeom>
        </p:spPr>
      </p:pic>
      <p:sp>
        <p:nvSpPr>
          <p:cNvPr id="14" name="Holder 4">
            <a:extLst>
              <a:ext uri="{FF2B5EF4-FFF2-40B4-BE49-F238E27FC236}">
                <a16:creationId xmlns:a16="http://schemas.microsoft.com/office/drawing/2014/main" id="{8ADBAD18-350A-B041-9C09-54D660D144F2}"/>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2394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 name="object 3">
            <a:extLst>
              <a:ext uri="{FF2B5EF4-FFF2-40B4-BE49-F238E27FC236}">
                <a16:creationId xmlns:a16="http://schemas.microsoft.com/office/drawing/2014/main" id="{B129FDEE-82BF-1A45-B0B3-D43F008D9F74}"/>
              </a:ext>
            </a:extLst>
          </p:cNvPr>
          <p:cNvSpPr/>
          <p:nvPr userDrawn="1"/>
        </p:nvSpPr>
        <p:spPr>
          <a:xfrm>
            <a:off x="0" y="0"/>
            <a:ext cx="5628640" cy="6858000"/>
          </a:xfrm>
          <a:custGeom>
            <a:avLst/>
            <a:gdLst/>
            <a:ahLst/>
            <a:cxnLst/>
            <a:rect l="l" t="t" r="r" b="b"/>
            <a:pathLst>
              <a:path w="5628640" h="6858000">
                <a:moveTo>
                  <a:pt x="3964238" y="0"/>
                </a:moveTo>
                <a:lnTo>
                  <a:pt x="0" y="0"/>
                </a:lnTo>
                <a:lnTo>
                  <a:pt x="0" y="6858000"/>
                </a:lnTo>
                <a:lnTo>
                  <a:pt x="3964238" y="6858000"/>
                </a:lnTo>
                <a:lnTo>
                  <a:pt x="5628458" y="3429005"/>
                </a:lnTo>
                <a:lnTo>
                  <a:pt x="3964238" y="0"/>
                </a:lnTo>
                <a:close/>
              </a:path>
            </a:pathLst>
          </a:custGeom>
          <a:solidFill>
            <a:srgbClr val="FFFFFF">
              <a:alpha val="91998"/>
            </a:srgbClr>
          </a:solidFill>
        </p:spPr>
        <p:txBody>
          <a:bodyPr wrap="square" lIns="0" tIns="0" rIns="0" bIns="0" rtlCol="0"/>
          <a:lstStyle/>
          <a:p>
            <a:endParaRPr/>
          </a:p>
        </p:txBody>
      </p:sp>
      <p:sp>
        <p:nvSpPr>
          <p:cNvPr id="27" name="object 4">
            <a:extLst>
              <a:ext uri="{FF2B5EF4-FFF2-40B4-BE49-F238E27FC236}">
                <a16:creationId xmlns:a16="http://schemas.microsoft.com/office/drawing/2014/main" id="{E88693D9-8BEF-DA4A-8B06-F68732520CA4}"/>
              </a:ext>
            </a:extLst>
          </p:cNvPr>
          <p:cNvSpPr/>
          <p:nvPr userDrawn="1"/>
        </p:nvSpPr>
        <p:spPr>
          <a:xfrm>
            <a:off x="4213349"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11" name="Title 10">
            <a:extLst>
              <a:ext uri="{FF2B5EF4-FFF2-40B4-BE49-F238E27FC236}">
                <a16:creationId xmlns:a16="http://schemas.microsoft.com/office/drawing/2014/main" id="{01A0899C-C3AB-F249-A6B3-0183E52D92FB}"/>
              </a:ext>
            </a:extLst>
          </p:cNvPr>
          <p:cNvSpPr>
            <a:spLocks noGrp="1"/>
          </p:cNvSpPr>
          <p:nvPr>
            <p:ph type="title"/>
          </p:nvPr>
        </p:nvSpPr>
        <p:spPr>
          <a:xfrm>
            <a:off x="480152" y="2974032"/>
            <a:ext cx="3253045" cy="912168"/>
          </a:xfrm>
          <a:prstGeom prst="rect">
            <a:avLst/>
          </a:prstGeom>
        </p:spPr>
        <p:txBody>
          <a:bodyPr/>
          <a:lstStyle>
            <a:lvl1pPr>
              <a:defRPr sz="3200"/>
            </a:lvl1pPr>
          </a:lstStyle>
          <a:p>
            <a:r>
              <a:rPr lang="en-US" dirty="0"/>
              <a:t>Click to edit Master title style</a:t>
            </a:r>
          </a:p>
        </p:txBody>
      </p:sp>
      <p:pic>
        <p:nvPicPr>
          <p:cNvPr id="9" name="Picture 8">
            <a:extLst>
              <a:ext uri="{FF2B5EF4-FFF2-40B4-BE49-F238E27FC236}">
                <a16:creationId xmlns:a16="http://schemas.microsoft.com/office/drawing/2014/main" id="{7B326435-9B1F-6043-B5C2-19C630A9EC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0" name="object 5">
            <a:extLst>
              <a:ext uri="{FF2B5EF4-FFF2-40B4-BE49-F238E27FC236}">
                <a16:creationId xmlns:a16="http://schemas.microsoft.com/office/drawing/2014/main" id="{4D11457E-B6B1-2840-95DC-2BC635056380}"/>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3" name="Holder 4">
            <a:extLst>
              <a:ext uri="{FF2B5EF4-FFF2-40B4-BE49-F238E27FC236}">
                <a16:creationId xmlns:a16="http://schemas.microsoft.com/office/drawing/2014/main" id="{FEA44E00-DD2E-F642-A740-936CE3206A4C}"/>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853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1">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5D20B4F-AF9A-C441-A0CC-F153F7887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9"/>
            <a:ext cx="12188948" cy="6858139"/>
          </a:xfrm>
          <a:prstGeom prst="rect">
            <a:avLst/>
          </a:prstGeom>
        </p:spPr>
      </p:pic>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7" name="object 4">
            <a:extLst>
              <a:ext uri="{FF2B5EF4-FFF2-40B4-BE49-F238E27FC236}">
                <a16:creationId xmlns:a16="http://schemas.microsoft.com/office/drawing/2014/main" id="{F9EFB08B-F67A-3548-A53C-E038F72FA129}"/>
              </a:ext>
            </a:extLst>
          </p:cNvPr>
          <p:cNvSpPr/>
          <p:nvPr userDrawn="1"/>
        </p:nvSpPr>
        <p:spPr>
          <a:xfrm>
            <a:off x="0" y="0"/>
            <a:ext cx="10769600" cy="6858000"/>
          </a:xfrm>
          <a:custGeom>
            <a:avLst/>
            <a:gdLst/>
            <a:ahLst/>
            <a:cxnLst/>
            <a:rect l="l" t="t" r="r" b="b"/>
            <a:pathLst>
              <a:path w="10769600" h="6858000">
                <a:moveTo>
                  <a:pt x="9104894" y="0"/>
                </a:moveTo>
                <a:lnTo>
                  <a:pt x="0" y="0"/>
                </a:lnTo>
                <a:lnTo>
                  <a:pt x="0" y="6858000"/>
                </a:lnTo>
                <a:lnTo>
                  <a:pt x="9104894" y="6858000"/>
                </a:lnTo>
                <a:lnTo>
                  <a:pt x="10769103" y="3429005"/>
                </a:lnTo>
                <a:lnTo>
                  <a:pt x="9104894" y="0"/>
                </a:lnTo>
                <a:close/>
              </a:path>
            </a:pathLst>
          </a:custGeom>
          <a:solidFill>
            <a:srgbClr val="FFFFFF">
              <a:alpha val="91998"/>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22" name="Holder 4">
            <a:extLst>
              <a:ext uri="{FF2B5EF4-FFF2-40B4-BE49-F238E27FC236}">
                <a16:creationId xmlns:a16="http://schemas.microsoft.com/office/drawing/2014/main" id="{BBE4007A-D9C5-F14F-B043-52409FB4DD0E}"/>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2" name="Content Placeholder 11">
            <a:extLst>
              <a:ext uri="{FF2B5EF4-FFF2-40B4-BE49-F238E27FC236}">
                <a16:creationId xmlns:a16="http://schemas.microsoft.com/office/drawing/2014/main" id="{FA8EE748-2292-4E47-A384-7DEA0377F0A8}"/>
              </a:ext>
            </a:extLst>
          </p:cNvPr>
          <p:cNvSpPr>
            <a:spLocks noGrp="1"/>
          </p:cNvSpPr>
          <p:nvPr>
            <p:ph sz="quarter" idx="13"/>
          </p:nvPr>
        </p:nvSpPr>
        <p:spPr>
          <a:xfrm>
            <a:off x="479425" y="1527605"/>
            <a:ext cx="8835708"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8" name="Holder 4">
            <a:extLst>
              <a:ext uri="{FF2B5EF4-FFF2-40B4-BE49-F238E27FC236}">
                <a16:creationId xmlns:a16="http://schemas.microsoft.com/office/drawing/2014/main" id="{E13ED2FD-D189-0540-B1E6-7D1B60481B9D}"/>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1" name="Content Placeholder 11">
            <a:extLst>
              <a:ext uri="{FF2B5EF4-FFF2-40B4-BE49-F238E27FC236}">
                <a16:creationId xmlns:a16="http://schemas.microsoft.com/office/drawing/2014/main" id="{29024E79-BDB5-B74A-B370-8447B23F18CE}"/>
              </a:ext>
            </a:extLst>
          </p:cNvPr>
          <p:cNvSpPr>
            <a:spLocks noGrp="1"/>
          </p:cNvSpPr>
          <p:nvPr>
            <p:ph sz="quarter" idx="13"/>
          </p:nvPr>
        </p:nvSpPr>
        <p:spPr>
          <a:xfrm>
            <a:off x="479425" y="1527605"/>
            <a:ext cx="8835708"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57656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mart Art/Chart">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8" name="Holder 4">
            <a:extLst>
              <a:ext uri="{FF2B5EF4-FFF2-40B4-BE49-F238E27FC236}">
                <a16:creationId xmlns:a16="http://schemas.microsoft.com/office/drawing/2014/main" id="{E13ED2FD-D189-0540-B1E6-7D1B60481B9D}"/>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1" name="Content Placeholder 11">
            <a:extLst>
              <a:ext uri="{FF2B5EF4-FFF2-40B4-BE49-F238E27FC236}">
                <a16:creationId xmlns:a16="http://schemas.microsoft.com/office/drawing/2014/main" id="{29024E79-BDB5-B74A-B370-8447B23F18CE}"/>
              </a:ext>
            </a:extLst>
          </p:cNvPr>
          <p:cNvSpPr>
            <a:spLocks noGrp="1"/>
          </p:cNvSpPr>
          <p:nvPr>
            <p:ph sz="quarter" idx="13"/>
          </p:nvPr>
        </p:nvSpPr>
        <p:spPr>
          <a:xfrm>
            <a:off x="479425" y="1527605"/>
            <a:ext cx="56165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E61DDCB3-40D9-5A40-AFB3-F34C047FB187}"/>
              </a:ext>
            </a:extLst>
          </p:cNvPr>
          <p:cNvSpPr>
            <a:spLocks noGrp="1"/>
          </p:cNvSpPr>
          <p:nvPr>
            <p:ph sz="quarter" idx="14"/>
          </p:nvPr>
        </p:nvSpPr>
        <p:spPr>
          <a:xfrm>
            <a:off x="6477000" y="1527605"/>
            <a:ext cx="3276600" cy="4053092"/>
          </a:xfrm>
        </p:spPr>
        <p:txBody>
          <a:bodyPr/>
          <a:lstStyle/>
          <a:p>
            <a:pPr lvl="0"/>
            <a:endParaRPr lang="en-US" dirty="0"/>
          </a:p>
        </p:txBody>
      </p:sp>
    </p:spTree>
    <p:extLst>
      <p:ext uri="{BB962C8B-B14F-4D97-AF65-F5344CB8AC3E}">
        <p14:creationId xmlns:p14="http://schemas.microsoft.com/office/powerpoint/2010/main" val="11553875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Two-Column 1">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21" name="Holder 4">
            <a:extLst>
              <a:ext uri="{FF2B5EF4-FFF2-40B4-BE49-F238E27FC236}">
                <a16:creationId xmlns:a16="http://schemas.microsoft.com/office/drawing/2014/main" id="{9FA440CE-31D5-E448-8EB0-10E624BBAFE7}"/>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4" name="Content Placeholder 11">
            <a:extLst>
              <a:ext uri="{FF2B5EF4-FFF2-40B4-BE49-F238E27FC236}">
                <a16:creationId xmlns:a16="http://schemas.microsoft.com/office/drawing/2014/main" id="{7C581014-1125-2B45-BF78-F1F3C0A5B239}"/>
              </a:ext>
            </a:extLst>
          </p:cNvPr>
          <p:cNvSpPr>
            <a:spLocks noGrp="1"/>
          </p:cNvSpPr>
          <p:nvPr>
            <p:ph sz="quarter" idx="14"/>
          </p:nvPr>
        </p:nvSpPr>
        <p:spPr>
          <a:xfrm>
            <a:off x="479425" y="1527605"/>
            <a:ext cx="42449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1">
            <a:extLst>
              <a:ext uri="{FF2B5EF4-FFF2-40B4-BE49-F238E27FC236}">
                <a16:creationId xmlns:a16="http://schemas.microsoft.com/office/drawing/2014/main" id="{569B7373-4EEC-024B-BFA6-CBE96E82D4BF}"/>
              </a:ext>
            </a:extLst>
          </p:cNvPr>
          <p:cNvSpPr>
            <a:spLocks noGrp="1"/>
          </p:cNvSpPr>
          <p:nvPr>
            <p:ph sz="quarter" idx="15"/>
          </p:nvPr>
        </p:nvSpPr>
        <p:spPr>
          <a:xfrm>
            <a:off x="5061585" y="1527605"/>
            <a:ext cx="42449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010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Two-Column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5" name="Text Placeholder 4">
            <a:extLst>
              <a:ext uri="{FF2B5EF4-FFF2-40B4-BE49-F238E27FC236}">
                <a16:creationId xmlns:a16="http://schemas.microsoft.com/office/drawing/2014/main" id="{A70A6939-D92C-EF47-B866-B2AB72F2FF8F}"/>
              </a:ext>
            </a:extLst>
          </p:cNvPr>
          <p:cNvSpPr>
            <a:spLocks noGrp="1"/>
          </p:cNvSpPr>
          <p:nvPr>
            <p:ph type="body" sz="quarter" idx="10"/>
          </p:nvPr>
        </p:nvSpPr>
        <p:spPr>
          <a:xfrm>
            <a:off x="480152" y="1569947"/>
            <a:ext cx="4244248"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dirty="0"/>
              <a:t>Edit Master text styles</a:t>
            </a:r>
          </a:p>
        </p:txBody>
      </p:sp>
      <p:sp>
        <p:nvSpPr>
          <p:cNvPr id="13" name="Text Placeholder 4">
            <a:extLst>
              <a:ext uri="{FF2B5EF4-FFF2-40B4-BE49-F238E27FC236}">
                <a16:creationId xmlns:a16="http://schemas.microsoft.com/office/drawing/2014/main" id="{86F98E43-C452-AB44-833F-A4419401EE94}"/>
              </a:ext>
            </a:extLst>
          </p:cNvPr>
          <p:cNvSpPr>
            <a:spLocks noGrp="1"/>
          </p:cNvSpPr>
          <p:nvPr>
            <p:ph type="body" sz="quarter" idx="11"/>
          </p:nvPr>
        </p:nvSpPr>
        <p:spPr>
          <a:xfrm>
            <a:off x="5065599" y="1569947"/>
            <a:ext cx="4240136"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dirty="0"/>
              <a:t>Edit Master text styles</a:t>
            </a:r>
          </a:p>
        </p:txBody>
      </p:sp>
      <p:sp>
        <p:nvSpPr>
          <p:cNvPr id="14" name="Holder 4">
            <a:extLst>
              <a:ext uri="{FF2B5EF4-FFF2-40B4-BE49-F238E27FC236}">
                <a16:creationId xmlns:a16="http://schemas.microsoft.com/office/drawing/2014/main" id="{F5722CE7-4CAC-D648-810F-5D79022D8692}"/>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1" name="Content Placeholder 11">
            <a:extLst>
              <a:ext uri="{FF2B5EF4-FFF2-40B4-BE49-F238E27FC236}">
                <a16:creationId xmlns:a16="http://schemas.microsoft.com/office/drawing/2014/main" id="{E17B19BC-0A2C-8343-8E58-A5AACD38E5BD}"/>
              </a:ext>
            </a:extLst>
          </p:cNvPr>
          <p:cNvSpPr>
            <a:spLocks noGrp="1"/>
          </p:cNvSpPr>
          <p:nvPr>
            <p:ph sz="quarter" idx="14"/>
          </p:nvPr>
        </p:nvSpPr>
        <p:spPr>
          <a:xfrm>
            <a:off x="479425" y="2030613"/>
            <a:ext cx="42449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4B2FAEBE-F322-E742-96E2-9211C48767CD}"/>
              </a:ext>
            </a:extLst>
          </p:cNvPr>
          <p:cNvSpPr>
            <a:spLocks noGrp="1"/>
          </p:cNvSpPr>
          <p:nvPr>
            <p:ph sz="quarter" idx="15"/>
          </p:nvPr>
        </p:nvSpPr>
        <p:spPr>
          <a:xfrm>
            <a:off x="5061585" y="2030613"/>
            <a:ext cx="42449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53634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3">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977B110D-3D75-284F-83C8-F4427170FF07}"/>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2" y="603169"/>
            <a:ext cx="10035447"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7" name="Content Placeholder 11">
            <a:extLst>
              <a:ext uri="{FF2B5EF4-FFF2-40B4-BE49-F238E27FC236}">
                <a16:creationId xmlns:a16="http://schemas.microsoft.com/office/drawing/2014/main" id="{CDF57242-1C16-304A-ACB2-DF591F30C888}"/>
              </a:ext>
            </a:extLst>
          </p:cNvPr>
          <p:cNvSpPr>
            <a:spLocks noGrp="1"/>
          </p:cNvSpPr>
          <p:nvPr>
            <p:ph sz="quarter" idx="14"/>
          </p:nvPr>
        </p:nvSpPr>
        <p:spPr>
          <a:xfrm>
            <a:off x="479425" y="1527605"/>
            <a:ext cx="10036174"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Holder 4">
            <a:extLst>
              <a:ext uri="{FF2B5EF4-FFF2-40B4-BE49-F238E27FC236}">
                <a16:creationId xmlns:a16="http://schemas.microsoft.com/office/drawing/2014/main" id="{C1B8DD90-32AE-C842-B456-824A8661BA01}"/>
              </a:ext>
            </a:extLst>
          </p:cNvPr>
          <p:cNvSpPr>
            <a:spLocks noGrp="1"/>
          </p:cNvSpPr>
          <p:nvPr>
            <p:ph type="sldNum" sz="quarter" idx="7"/>
          </p:nvPr>
        </p:nvSpPr>
        <p:spPr>
          <a:xfrm>
            <a:off x="11430000" y="6172200"/>
            <a:ext cx="45720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8767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15B4AA48-0573-FB4E-8DB7-A409A3FDF3D1}"/>
              </a:ext>
            </a:extLst>
          </p:cNvPr>
          <p:cNvSpPr>
            <a:spLocks noGrp="1"/>
          </p:cNvSpPr>
          <p:nvPr>
            <p:ph type="title"/>
          </p:nvPr>
        </p:nvSpPr>
        <p:spPr>
          <a:xfrm>
            <a:off x="480152" y="457200"/>
            <a:ext cx="11407048" cy="854075"/>
          </a:xfrm>
          <a:prstGeom prst="rect">
            <a:avLst/>
          </a:prstGeom>
        </p:spPr>
        <p:txBody>
          <a:bodyPr vert="horz" lIns="0" tIns="0" rIns="0" bIns="0" rtlCol="0" anchor="ctr">
            <a:noAutofit/>
          </a:bodyPr>
          <a:lstStyle/>
          <a:p>
            <a:r>
              <a:rPr lang="en-US" dirty="0"/>
              <a:t>Click to edit Master title style</a:t>
            </a:r>
          </a:p>
        </p:txBody>
      </p:sp>
      <p:sp>
        <p:nvSpPr>
          <p:cNvPr id="11" name="Holder 4">
            <a:extLst>
              <a:ext uri="{FF2B5EF4-FFF2-40B4-BE49-F238E27FC236}">
                <a16:creationId xmlns:a16="http://schemas.microsoft.com/office/drawing/2014/main" id="{8679076F-2F96-544B-AD0C-58646AAABD11}"/>
              </a:ext>
            </a:extLst>
          </p:cNvPr>
          <p:cNvSpPr>
            <a:spLocks noGrp="1"/>
          </p:cNvSpPr>
          <p:nvPr>
            <p:ph type="sldNum" sz="quarter" idx="4"/>
          </p:nvPr>
        </p:nvSpPr>
        <p:spPr>
          <a:xfrm>
            <a:off x="10980260" y="6172200"/>
            <a:ext cx="906940" cy="276999"/>
          </a:xfrm>
          <a:prstGeom prst="rect">
            <a:avLst/>
          </a:prstGeom>
        </p:spPr>
        <p:txBody>
          <a:bodyPr lIns="0" tIns="0" rIns="0" bIns="0" anchor="b" anchorCtr="0">
            <a:noAutofit/>
          </a:bodyPr>
          <a:lstStyle>
            <a:lvl1pPr algn="r">
              <a:defRPr sz="1600" b="0" i="0">
                <a:solidFill>
                  <a:srgbClr val="386EA4"/>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6" name="Text Placeholder 5">
            <a:extLst>
              <a:ext uri="{FF2B5EF4-FFF2-40B4-BE49-F238E27FC236}">
                <a16:creationId xmlns:a16="http://schemas.microsoft.com/office/drawing/2014/main" id="{48D2FA73-4C21-3E43-9227-B1C680C0C7A6}"/>
              </a:ext>
            </a:extLst>
          </p:cNvPr>
          <p:cNvSpPr>
            <a:spLocks noGrp="1"/>
          </p:cNvSpPr>
          <p:nvPr>
            <p:ph type="body" idx="1"/>
          </p:nvPr>
        </p:nvSpPr>
        <p:spPr>
          <a:xfrm>
            <a:off x="480152" y="1825625"/>
            <a:ext cx="10873648" cy="43513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7" r:id="rId3"/>
    <p:sldLayoutId id="2147483665" r:id="rId4"/>
    <p:sldLayoutId id="2147483673" r:id="rId5"/>
    <p:sldLayoutId id="2147483680" r:id="rId6"/>
    <p:sldLayoutId id="2147483674" r:id="rId7"/>
    <p:sldLayoutId id="2147483677" r:id="rId8"/>
    <p:sldLayoutId id="2147483675" r:id="rId9"/>
    <p:sldLayoutId id="2147483678" r:id="rId10"/>
    <p:sldLayoutId id="2147483681" r:id="rId11"/>
    <p:sldLayoutId id="2147483668" r:id="rId12"/>
    <p:sldLayoutId id="2147483670" r:id="rId13"/>
    <p:sldLayoutId id="2147483669" r:id="rId14"/>
    <p:sldLayoutId id="2147483662" r:id="rId15"/>
    <p:sldLayoutId id="2147483676" r:id="rId16"/>
    <p:sldLayoutId id="2147483671" r:id="rId17"/>
    <p:sldLayoutId id="2147483679" r:id="rId18"/>
    <p:sldLayoutId id="2147483682" r:id="rId19"/>
  </p:sldLayoutIdLst>
  <p:hf hdr="0" ftr="0" dt="0"/>
  <p:txStyles>
    <p:titleStyle>
      <a:lvl1pPr>
        <a:defRPr sz="3200" b="1">
          <a:solidFill>
            <a:srgbClr val="386EA4"/>
          </a:solidFill>
          <a:latin typeface="Cambria" panose="02040503050406030204" pitchFamily="18" charset="0"/>
          <a:ea typeface="+mj-ea"/>
          <a:cs typeface="+mj-cs"/>
        </a:defRPr>
      </a:lvl1pPr>
    </p:titleStyle>
    <p:body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htxt.co.za/2013/06/21/samsung-takes-on-the-world/" TargetMode="External"/><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Hannah.Jarmolowski@georgetown.edu"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4.jpg"/><Relationship Id="rId5" Type="http://schemas.openxmlformats.org/officeDocument/2006/relationships/hyperlink" Target="mailto:hj254@Georgetown.edu" TargetMode="External"/><Relationship Id="rId4" Type="http://schemas.openxmlformats.org/officeDocument/2006/relationships/hyperlink" Target="mailto:mr1170@Georgetown.ed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2E081-9529-DD4E-B70C-88CBE6910F44}"/>
              </a:ext>
            </a:extLst>
          </p:cNvPr>
          <p:cNvSpPr>
            <a:spLocks noGrp="1"/>
          </p:cNvSpPr>
          <p:nvPr>
            <p:ph type="title"/>
          </p:nvPr>
        </p:nvSpPr>
        <p:spPr/>
        <p:txBody>
          <a:bodyPr/>
          <a:lstStyle/>
          <a:p>
            <a:r>
              <a:rPr lang="en-US" dirty="0"/>
              <a:t>State of the states: ESSA data tracker</a:t>
            </a:r>
          </a:p>
        </p:txBody>
      </p:sp>
      <p:sp>
        <p:nvSpPr>
          <p:cNvPr id="11" name="Text Placeholder 10">
            <a:extLst>
              <a:ext uri="{FF2B5EF4-FFF2-40B4-BE49-F238E27FC236}">
                <a16:creationId xmlns:a16="http://schemas.microsoft.com/office/drawing/2014/main" id="{06936EF4-344A-C648-BF67-7D9AEE82D37C}"/>
              </a:ext>
            </a:extLst>
          </p:cNvPr>
          <p:cNvSpPr>
            <a:spLocks noGrp="1"/>
          </p:cNvSpPr>
          <p:nvPr>
            <p:ph type="body" sz="quarter" idx="11"/>
          </p:nvPr>
        </p:nvSpPr>
        <p:spPr/>
        <p:txBody>
          <a:bodyPr/>
          <a:lstStyle/>
          <a:p>
            <a:r>
              <a:rPr lang="en-US" dirty="0"/>
              <a:t>Marguerite </a:t>
            </a:r>
            <a:r>
              <a:rPr lang="en-US" dirty="0" err="1"/>
              <a:t>Roza</a:t>
            </a:r>
            <a:endParaRPr lang="en-US" dirty="0"/>
          </a:p>
          <a:p>
            <a:r>
              <a:rPr lang="en-US" dirty="0"/>
              <a:t>Hannah Jarmolowski</a:t>
            </a:r>
          </a:p>
        </p:txBody>
      </p:sp>
      <p:sp>
        <p:nvSpPr>
          <p:cNvPr id="9" name="Text Placeholder 8">
            <a:extLst>
              <a:ext uri="{FF2B5EF4-FFF2-40B4-BE49-F238E27FC236}">
                <a16:creationId xmlns:a16="http://schemas.microsoft.com/office/drawing/2014/main" id="{AA65F3EE-6191-B94F-9F9F-40B5E867432B}"/>
              </a:ext>
            </a:extLst>
          </p:cNvPr>
          <p:cNvSpPr>
            <a:spLocks noGrp="1"/>
          </p:cNvSpPr>
          <p:nvPr>
            <p:ph type="body" sz="quarter" idx="12"/>
          </p:nvPr>
        </p:nvSpPr>
        <p:spPr/>
        <p:txBody>
          <a:bodyPr/>
          <a:lstStyle/>
          <a:p>
            <a:r>
              <a:rPr lang="en-US" dirty="0"/>
              <a:t>December 8, 2020</a:t>
            </a:r>
          </a:p>
        </p:txBody>
      </p:sp>
    </p:spTree>
    <p:extLst>
      <p:ext uri="{BB962C8B-B14F-4D97-AF65-F5344CB8AC3E}">
        <p14:creationId xmlns:p14="http://schemas.microsoft.com/office/powerpoint/2010/main" val="43786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D49DEC-3677-C048-9646-96E29B1A5855}"/>
              </a:ext>
            </a:extLst>
          </p:cNvPr>
          <p:cNvSpPr>
            <a:spLocks noGrp="1"/>
          </p:cNvSpPr>
          <p:nvPr>
            <p:ph type="sldNum" sz="quarter" idx="7"/>
          </p:nvPr>
        </p:nvSpPr>
        <p:spPr/>
        <p:txBody>
          <a:bodyPr/>
          <a:lstStyle/>
          <a:p>
            <a:fld id="{B6F15528-21DE-4FAA-801E-634DDDAF4B2B}" type="slidenum">
              <a:rPr lang="en-US" smtClean="0"/>
              <a:pPr/>
              <a:t>10</a:t>
            </a:fld>
            <a:endParaRPr lang="en-US" dirty="0"/>
          </a:p>
        </p:txBody>
      </p:sp>
      <p:sp>
        <p:nvSpPr>
          <p:cNvPr id="5" name="Title 1">
            <a:extLst>
              <a:ext uri="{FF2B5EF4-FFF2-40B4-BE49-F238E27FC236}">
                <a16:creationId xmlns:a16="http://schemas.microsoft.com/office/drawing/2014/main" id="{C5E699C1-1B1E-CD41-9C40-7C29C87B1380}"/>
              </a:ext>
            </a:extLst>
          </p:cNvPr>
          <p:cNvSpPr txBox="1">
            <a:spLocks/>
          </p:cNvSpPr>
          <p:nvPr/>
        </p:nvSpPr>
        <p:spPr>
          <a:xfrm>
            <a:off x="818707" y="0"/>
            <a:ext cx="10006013" cy="1493460"/>
          </a:xfrm>
          <a:prstGeom prst="rect">
            <a:avLst/>
          </a:prstGeom>
        </p:spPr>
        <p:txBody>
          <a:bodyPr vert="horz" lIns="0" tIns="0" rIns="0" bIns="0" rtlCol="0" anchor="ctr">
            <a:noAutofit/>
          </a:bodyPr>
          <a:lstStyle>
            <a:lvl1pPr>
              <a:defRPr sz="3200" b="1" i="0">
                <a:solidFill>
                  <a:srgbClr val="386EA3"/>
                </a:solidFill>
                <a:latin typeface="Cambria" panose="02040503050406030204" pitchFamily="18" charset="0"/>
                <a:ea typeface="+mj-ea"/>
                <a:cs typeface="Cambria" panose="02040503050406030204" pitchFamily="18" charset="0"/>
              </a:defRPr>
            </a:lvl1pPr>
          </a:lstStyle>
          <a:p>
            <a:pPr algn="l"/>
            <a:r>
              <a:rPr lang="en-US" kern="0" dirty="0">
                <a:solidFill>
                  <a:srgbClr val="92D050"/>
                </a:solidFill>
              </a:rPr>
              <a:t>POLL</a:t>
            </a:r>
          </a:p>
        </p:txBody>
      </p:sp>
      <p:sp>
        <p:nvSpPr>
          <p:cNvPr id="6" name="Subtitle 2">
            <a:extLst>
              <a:ext uri="{FF2B5EF4-FFF2-40B4-BE49-F238E27FC236}">
                <a16:creationId xmlns:a16="http://schemas.microsoft.com/office/drawing/2014/main" id="{23F8CC66-2EBA-5246-9923-6336B11E2EDF}"/>
              </a:ext>
            </a:extLst>
          </p:cNvPr>
          <p:cNvSpPr txBox="1">
            <a:spLocks/>
          </p:cNvSpPr>
          <p:nvPr/>
        </p:nvSpPr>
        <p:spPr>
          <a:xfrm>
            <a:off x="818707" y="1493460"/>
            <a:ext cx="10280298" cy="4117086"/>
          </a:xfrm>
          <a:prstGeom prst="rect">
            <a:avLst/>
          </a:prstGeom>
        </p:spPr>
        <p:txBody>
          <a:bodyPr>
            <a:normAutofit/>
          </a:bodyPr>
          <a:lst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sz="2800" dirty="0"/>
              <a:t>LAUSD pays $18K per retiree for health care. </a:t>
            </a:r>
          </a:p>
          <a:p>
            <a:pPr marL="0" indent="0">
              <a:buNone/>
            </a:pPr>
            <a:r>
              <a:rPr lang="en-US" sz="2800" dirty="0"/>
              <a:t>SDUSD makes the retiree pay (and it is only $9K).</a:t>
            </a:r>
          </a:p>
          <a:p>
            <a:endParaRPr lang="en-US" sz="2800" dirty="0"/>
          </a:p>
          <a:p>
            <a:pPr marL="0" indent="0">
              <a:buNone/>
            </a:pPr>
            <a:r>
              <a:rPr lang="en-US" sz="2800" dirty="0">
                <a:solidFill>
                  <a:schemeClr val="tx1"/>
                </a:solidFill>
              </a:rPr>
              <a:t>Do you think CA should:</a:t>
            </a:r>
          </a:p>
          <a:p>
            <a:pPr marL="514350" indent="-514350">
              <a:buFont typeface="+mj-lt"/>
              <a:buAutoNum type="alphaUcPeriod"/>
            </a:pPr>
            <a:r>
              <a:rPr lang="en-US" sz="2800" b="1" dirty="0">
                <a:solidFill>
                  <a:schemeClr val="tx1"/>
                </a:solidFill>
              </a:rPr>
              <a:t>Let </a:t>
            </a:r>
            <a:r>
              <a:rPr lang="en-US" sz="2800" b="1" dirty="0"/>
              <a:t>districts handle their own health benefits negotiations --they’ll negotiate what works in their region?</a:t>
            </a:r>
          </a:p>
          <a:p>
            <a:pPr marL="514350" indent="-514350">
              <a:buFont typeface="+mj-lt"/>
              <a:buAutoNum type="alphaUcPeriod"/>
            </a:pPr>
            <a:r>
              <a:rPr lang="en-US" sz="2800" b="1" dirty="0"/>
              <a:t>Have the state regulate or take over all plans/rates?</a:t>
            </a:r>
          </a:p>
          <a:p>
            <a:pPr marL="514350" indent="-514350">
              <a:buFont typeface="+mj-lt"/>
              <a:buAutoNum type="alphaUcPeriod"/>
            </a:pPr>
            <a:r>
              <a:rPr lang="en-US" sz="2800" b="1" dirty="0"/>
              <a:t>Other (tell us in the chat).</a:t>
            </a:r>
          </a:p>
          <a:p>
            <a:endParaRPr lang="en-US" sz="2800" dirty="0"/>
          </a:p>
        </p:txBody>
      </p:sp>
    </p:spTree>
    <p:extLst>
      <p:ext uri="{BB962C8B-B14F-4D97-AF65-F5344CB8AC3E}">
        <p14:creationId xmlns:p14="http://schemas.microsoft.com/office/powerpoint/2010/main" val="2956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165383-2C0E-F548-91E8-D2CA7570565F}"/>
              </a:ext>
            </a:extLst>
          </p:cNvPr>
          <p:cNvSpPr>
            <a:spLocks noGrp="1"/>
          </p:cNvSpPr>
          <p:nvPr>
            <p:ph type="sldNum" sz="quarter" idx="7"/>
          </p:nvPr>
        </p:nvSpPr>
        <p:spPr/>
        <p:txBody>
          <a:bodyPr/>
          <a:lstStyle/>
          <a:p>
            <a:fld id="{B6F15528-21DE-4FAA-801E-634DDDAF4B2B}" type="slidenum">
              <a:rPr lang="en-US" smtClean="0"/>
              <a:pPr/>
              <a:t>11</a:t>
            </a:fld>
            <a:endParaRPr lang="en-US" dirty="0"/>
          </a:p>
        </p:txBody>
      </p:sp>
      <p:sp>
        <p:nvSpPr>
          <p:cNvPr id="5" name="Title 2">
            <a:extLst>
              <a:ext uri="{FF2B5EF4-FFF2-40B4-BE49-F238E27FC236}">
                <a16:creationId xmlns:a16="http://schemas.microsoft.com/office/drawing/2014/main" id="{AFF7C3C6-3608-2749-BAD9-42F2CF7F0680}"/>
              </a:ext>
            </a:extLst>
          </p:cNvPr>
          <p:cNvSpPr>
            <a:spLocks noGrp="1"/>
          </p:cNvSpPr>
          <p:nvPr>
            <p:ph type="title"/>
          </p:nvPr>
        </p:nvSpPr>
        <p:spPr>
          <a:xfrm>
            <a:off x="480152" y="457200"/>
            <a:ext cx="11407048" cy="854075"/>
          </a:xfrm>
        </p:spPr>
        <p:txBody>
          <a:bodyPr/>
          <a:lstStyle/>
          <a:p>
            <a:r>
              <a:rPr lang="en-US" dirty="0"/>
              <a:t>Finance issues to watch</a:t>
            </a:r>
          </a:p>
        </p:txBody>
      </p:sp>
      <p:sp>
        <p:nvSpPr>
          <p:cNvPr id="6" name="Subtitle 2">
            <a:extLst>
              <a:ext uri="{FF2B5EF4-FFF2-40B4-BE49-F238E27FC236}">
                <a16:creationId xmlns:a16="http://schemas.microsoft.com/office/drawing/2014/main" id="{46B0ADCC-435D-114B-BEB6-9D6976206342}"/>
              </a:ext>
            </a:extLst>
          </p:cNvPr>
          <p:cNvSpPr txBox="1">
            <a:spLocks/>
          </p:cNvSpPr>
          <p:nvPr/>
        </p:nvSpPr>
        <p:spPr>
          <a:xfrm>
            <a:off x="459131" y="1597818"/>
            <a:ext cx="10280298" cy="41170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3200" b="1" dirty="0"/>
              <a:t>Enrollment shifts and h</a:t>
            </a:r>
            <a:r>
              <a:rPr lang="en-US" b="1" dirty="0"/>
              <a:t>old harmless provisions </a:t>
            </a:r>
          </a:p>
          <a:p>
            <a:pPr lvl="1">
              <a:lnSpc>
                <a:spcPct val="110000"/>
              </a:lnSpc>
              <a:spcAft>
                <a:spcPts val="1200"/>
              </a:spcAft>
            </a:pPr>
            <a:r>
              <a:rPr lang="en-US" dirty="0"/>
              <a:t>May be costly if some students double-funded (shrinking LEAs use last year’s enrollment, growing LEAs use this year’s)</a:t>
            </a:r>
          </a:p>
          <a:p>
            <a:pPr lvl="1">
              <a:lnSpc>
                <a:spcPct val="110000"/>
              </a:lnSpc>
              <a:spcAft>
                <a:spcPts val="1200"/>
              </a:spcAft>
            </a:pPr>
            <a:r>
              <a:rPr lang="en-US" dirty="0"/>
              <a:t>What happens next year? The year after?</a:t>
            </a:r>
          </a:p>
          <a:p>
            <a:pPr marL="457200" lvl="1" indent="0">
              <a:buNone/>
            </a:pPr>
            <a:endParaRPr lang="en-US" dirty="0"/>
          </a:p>
          <a:p>
            <a:endParaRPr lang="en-US" dirty="0"/>
          </a:p>
          <a:p>
            <a:endParaRPr lang="en-US" dirty="0"/>
          </a:p>
        </p:txBody>
      </p:sp>
      <p:sp>
        <p:nvSpPr>
          <p:cNvPr id="9" name="Rectangular Callout 8">
            <a:extLst>
              <a:ext uri="{FF2B5EF4-FFF2-40B4-BE49-F238E27FC236}">
                <a16:creationId xmlns:a16="http://schemas.microsoft.com/office/drawing/2014/main" id="{60716064-C25F-4643-9895-01E1F696D33A}"/>
              </a:ext>
            </a:extLst>
          </p:cNvPr>
          <p:cNvSpPr/>
          <p:nvPr/>
        </p:nvSpPr>
        <p:spPr>
          <a:xfrm>
            <a:off x="7844758" y="3429000"/>
            <a:ext cx="3792071" cy="1815548"/>
          </a:xfrm>
          <a:prstGeom prst="wedgeRectCallout">
            <a:avLst>
              <a:gd name="adj1" fmla="val -84020"/>
              <a:gd name="adj2" fmla="val -465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Find our October </a:t>
            </a:r>
            <a:r>
              <a:rPr lang="en-US" sz="2000" dirty="0" err="1">
                <a:solidFill>
                  <a:schemeClr val="bg1"/>
                </a:solidFill>
              </a:rPr>
              <a:t>FiDWiG</a:t>
            </a:r>
            <a:r>
              <a:rPr lang="en-US" sz="2000" dirty="0">
                <a:solidFill>
                  <a:schemeClr val="bg1"/>
                </a:solidFill>
              </a:rPr>
              <a:t> meeting at</a:t>
            </a:r>
          </a:p>
          <a:p>
            <a:r>
              <a:rPr lang="en-US" sz="2000" b="1" dirty="0">
                <a:solidFill>
                  <a:schemeClr val="bg1"/>
                </a:solidFill>
              </a:rPr>
              <a:t>https://</a:t>
            </a:r>
            <a:r>
              <a:rPr lang="en-US" sz="2000" b="1" dirty="0" err="1">
                <a:solidFill>
                  <a:schemeClr val="bg1"/>
                </a:solidFill>
              </a:rPr>
              <a:t>edunomicslab.org</a:t>
            </a:r>
            <a:r>
              <a:rPr lang="en-US" sz="2000" b="1" dirty="0">
                <a:solidFill>
                  <a:schemeClr val="bg1"/>
                </a:solidFill>
              </a:rPr>
              <a:t>/financial-transparency-working-group/</a:t>
            </a:r>
          </a:p>
        </p:txBody>
      </p:sp>
    </p:spTree>
    <p:extLst>
      <p:ext uri="{BB962C8B-B14F-4D97-AF65-F5344CB8AC3E}">
        <p14:creationId xmlns:p14="http://schemas.microsoft.com/office/powerpoint/2010/main" val="202494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20A1-A94F-0B48-85BB-8D6A182327F7}"/>
              </a:ext>
            </a:extLst>
          </p:cNvPr>
          <p:cNvSpPr>
            <a:spLocks noGrp="1"/>
          </p:cNvSpPr>
          <p:nvPr>
            <p:ph type="title"/>
          </p:nvPr>
        </p:nvSpPr>
        <p:spPr>
          <a:xfrm>
            <a:off x="457200" y="381000"/>
            <a:ext cx="8825582" cy="492443"/>
          </a:xfrm>
        </p:spPr>
        <p:txBody>
          <a:bodyPr/>
          <a:lstStyle/>
          <a:p>
            <a:r>
              <a:rPr lang="en-US" dirty="0"/>
              <a:t>On the 5th anniversary of ESSA, presenting…</a:t>
            </a:r>
          </a:p>
        </p:txBody>
      </p:sp>
      <p:sp>
        <p:nvSpPr>
          <p:cNvPr id="3" name="Slide Number Placeholder 2">
            <a:extLst>
              <a:ext uri="{FF2B5EF4-FFF2-40B4-BE49-F238E27FC236}">
                <a16:creationId xmlns:a16="http://schemas.microsoft.com/office/drawing/2014/main" id="{3EB15E94-1134-6645-9936-63C1EF9C667E}"/>
              </a:ext>
            </a:extLst>
          </p:cNvPr>
          <p:cNvSpPr>
            <a:spLocks noGrp="1"/>
          </p:cNvSpPr>
          <p:nvPr>
            <p:ph type="sldNum" sz="quarter" idx="7"/>
          </p:nvPr>
        </p:nvSpPr>
        <p:spPr/>
        <p:txBody>
          <a:bodyPr/>
          <a:lstStyle/>
          <a:p>
            <a:fld id="{B6F15528-21DE-4FAA-801E-634DDDAF4B2B}" type="slidenum">
              <a:rPr lang="en-US" smtClean="0"/>
              <a:pPr/>
              <a:t>12</a:t>
            </a:fld>
            <a:endParaRPr lang="en-US" dirty="0"/>
          </a:p>
        </p:txBody>
      </p:sp>
      <p:pic>
        <p:nvPicPr>
          <p:cNvPr id="6" name="Picture 5" descr="A picture containing clothing, indoor, person, front&#10;&#10;Description automatically generated">
            <a:extLst>
              <a:ext uri="{FF2B5EF4-FFF2-40B4-BE49-F238E27FC236}">
                <a16:creationId xmlns:a16="http://schemas.microsoft.com/office/drawing/2014/main" id="{F7646251-A7FB-CD45-9FE8-CBC45C51C1F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2441" y="923148"/>
            <a:ext cx="10353262" cy="5906668"/>
          </a:xfrm>
          <a:prstGeom prst="rect">
            <a:avLst/>
          </a:prstGeom>
        </p:spPr>
      </p:pic>
      <p:sp>
        <p:nvSpPr>
          <p:cNvPr id="7" name="TextBox 6">
            <a:extLst>
              <a:ext uri="{FF2B5EF4-FFF2-40B4-BE49-F238E27FC236}">
                <a16:creationId xmlns:a16="http://schemas.microsoft.com/office/drawing/2014/main" id="{C4147D54-B0F3-D145-BFA2-67FD36107ADF}"/>
              </a:ext>
            </a:extLst>
          </p:cNvPr>
          <p:cNvSpPr txBox="1"/>
          <p:nvPr/>
        </p:nvSpPr>
        <p:spPr>
          <a:xfrm>
            <a:off x="4495800" y="4572000"/>
            <a:ext cx="3657600" cy="1077218"/>
          </a:xfrm>
          <a:prstGeom prst="rect">
            <a:avLst/>
          </a:prstGeom>
          <a:noFill/>
        </p:spPr>
        <p:txBody>
          <a:bodyPr wrap="square" rtlCol="0">
            <a:spAutoFit/>
          </a:bodyPr>
          <a:lstStyle/>
          <a:p>
            <a:r>
              <a:rPr lang="en-US" sz="3200" b="1" dirty="0">
                <a:solidFill>
                  <a:schemeClr val="bg1"/>
                </a:solidFill>
              </a:rPr>
              <a:t>Our ESSA financial data tracker!</a:t>
            </a:r>
          </a:p>
        </p:txBody>
      </p:sp>
    </p:spTree>
    <p:extLst>
      <p:ext uri="{BB962C8B-B14F-4D97-AF65-F5344CB8AC3E}">
        <p14:creationId xmlns:p14="http://schemas.microsoft.com/office/powerpoint/2010/main" val="3145835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321C-F204-4A43-ABDD-82EEFF26817F}"/>
              </a:ext>
            </a:extLst>
          </p:cNvPr>
          <p:cNvSpPr>
            <a:spLocks noGrp="1"/>
          </p:cNvSpPr>
          <p:nvPr>
            <p:ph type="title"/>
          </p:nvPr>
        </p:nvSpPr>
        <p:spPr>
          <a:xfrm>
            <a:off x="304800" y="130563"/>
            <a:ext cx="10035447" cy="492443"/>
          </a:xfrm>
        </p:spPr>
        <p:txBody>
          <a:bodyPr/>
          <a:lstStyle/>
          <a:p>
            <a:r>
              <a:rPr lang="en-US" dirty="0"/>
              <a:t>Tracking the Utility and Usefulness of ESSA PPE Data</a:t>
            </a:r>
          </a:p>
        </p:txBody>
      </p:sp>
      <p:sp>
        <p:nvSpPr>
          <p:cNvPr id="4" name="Slide Number Placeholder 3">
            <a:extLst>
              <a:ext uri="{FF2B5EF4-FFF2-40B4-BE49-F238E27FC236}">
                <a16:creationId xmlns:a16="http://schemas.microsoft.com/office/drawing/2014/main" id="{D00FBE7B-9978-9A40-8C67-8F1DF5C2895E}"/>
              </a:ext>
            </a:extLst>
          </p:cNvPr>
          <p:cNvSpPr>
            <a:spLocks noGrp="1"/>
          </p:cNvSpPr>
          <p:nvPr>
            <p:ph type="sldNum" sz="quarter" idx="7"/>
          </p:nvPr>
        </p:nvSpPr>
        <p:spPr/>
        <p:txBody>
          <a:bodyPr/>
          <a:lstStyle/>
          <a:p>
            <a:fld id="{B6F15528-21DE-4FAA-801E-634DDDAF4B2B}" type="slidenum">
              <a:rPr lang="en-US" smtClean="0"/>
              <a:pPr/>
              <a:t>13</a:t>
            </a:fld>
            <a:endParaRPr lang="en-US" dirty="0"/>
          </a:p>
        </p:txBody>
      </p:sp>
      <p:pic>
        <p:nvPicPr>
          <p:cNvPr id="5" name="Picture 4">
            <a:extLst>
              <a:ext uri="{FF2B5EF4-FFF2-40B4-BE49-F238E27FC236}">
                <a16:creationId xmlns:a16="http://schemas.microsoft.com/office/drawing/2014/main" id="{6D73C781-6A1C-204F-9142-0F3B6EB5F601}"/>
              </a:ext>
            </a:extLst>
          </p:cNvPr>
          <p:cNvPicPr>
            <a:picLocks noChangeAspect="1"/>
          </p:cNvPicPr>
          <p:nvPr/>
        </p:nvPicPr>
        <p:blipFill rotWithShape="1">
          <a:blip r:embed="rId3"/>
          <a:srcRect b="8930"/>
          <a:stretch/>
        </p:blipFill>
        <p:spPr>
          <a:xfrm>
            <a:off x="0" y="884756"/>
            <a:ext cx="12288490" cy="5440680"/>
          </a:xfrm>
          <a:prstGeom prst="rect">
            <a:avLst/>
          </a:prstGeom>
        </p:spPr>
      </p:pic>
      <p:sp>
        <p:nvSpPr>
          <p:cNvPr id="6" name="Rectangle 5">
            <a:extLst>
              <a:ext uri="{FF2B5EF4-FFF2-40B4-BE49-F238E27FC236}">
                <a16:creationId xmlns:a16="http://schemas.microsoft.com/office/drawing/2014/main" id="{ACA4D994-02BC-3741-8285-1A10EE6A47EA}"/>
              </a:ext>
            </a:extLst>
          </p:cNvPr>
          <p:cNvSpPr/>
          <p:nvPr/>
        </p:nvSpPr>
        <p:spPr>
          <a:xfrm>
            <a:off x="0" y="6310699"/>
            <a:ext cx="12286602" cy="677108"/>
          </a:xfrm>
          <a:prstGeom prst="rect">
            <a:avLst/>
          </a:prstGeom>
          <a:solidFill>
            <a:schemeClr val="bg1"/>
          </a:solidFill>
        </p:spPr>
        <p:txBody>
          <a:bodyPr wrap="square">
            <a:spAutoFit/>
          </a:bodyPr>
          <a:lstStyle/>
          <a:p>
            <a:pPr algn="ctr"/>
            <a:r>
              <a:rPr lang="en-US" sz="2000" dirty="0">
                <a:solidFill>
                  <a:schemeClr val="accent6"/>
                </a:solidFill>
              </a:rPr>
              <a:t>					See more states at </a:t>
            </a:r>
            <a:r>
              <a:rPr lang="en-US" sz="2000" dirty="0" err="1">
                <a:solidFill>
                  <a:schemeClr val="accent6"/>
                </a:solidFill>
              </a:rPr>
              <a:t>edunomicslab.org</a:t>
            </a:r>
            <a:r>
              <a:rPr lang="en-US" sz="2000" dirty="0">
                <a:solidFill>
                  <a:schemeClr val="accent6"/>
                </a:solidFill>
              </a:rPr>
              <a:t>/state-data-tracker/</a:t>
            </a:r>
          </a:p>
          <a:p>
            <a:endParaRPr lang="en-US" dirty="0">
              <a:solidFill>
                <a:schemeClr val="accent6"/>
              </a:solidFill>
            </a:endParaRPr>
          </a:p>
        </p:txBody>
      </p:sp>
      <p:pic>
        <p:nvPicPr>
          <p:cNvPr id="7" name="Picture 6">
            <a:extLst>
              <a:ext uri="{FF2B5EF4-FFF2-40B4-BE49-F238E27FC236}">
                <a16:creationId xmlns:a16="http://schemas.microsoft.com/office/drawing/2014/main" id="{D6E83252-D85B-B646-B459-5CAD444FA52F}"/>
              </a:ext>
            </a:extLst>
          </p:cNvPr>
          <p:cNvPicPr>
            <a:picLocks noChangeAspect="1"/>
          </p:cNvPicPr>
          <p:nvPr/>
        </p:nvPicPr>
        <p:blipFill>
          <a:blip r:embed="rId4"/>
          <a:stretch>
            <a:fillRect/>
          </a:stretch>
        </p:blipFill>
        <p:spPr>
          <a:xfrm>
            <a:off x="762000" y="721043"/>
            <a:ext cx="1600200" cy="889000"/>
          </a:xfrm>
          <a:prstGeom prst="rect">
            <a:avLst/>
          </a:prstGeom>
        </p:spPr>
      </p:pic>
      <p:pic>
        <p:nvPicPr>
          <p:cNvPr id="3" name="Picture 2">
            <a:extLst>
              <a:ext uri="{FF2B5EF4-FFF2-40B4-BE49-F238E27FC236}">
                <a16:creationId xmlns:a16="http://schemas.microsoft.com/office/drawing/2014/main" id="{AFB297BB-B0E6-594D-B65C-25F595FFA457}"/>
              </a:ext>
            </a:extLst>
          </p:cNvPr>
          <p:cNvPicPr>
            <a:picLocks/>
          </p:cNvPicPr>
          <p:nvPr/>
        </p:nvPicPr>
        <p:blipFill>
          <a:blip r:embed="rId5"/>
          <a:stretch>
            <a:fillRect/>
          </a:stretch>
        </p:blipFill>
        <p:spPr>
          <a:xfrm>
            <a:off x="4471416" y="3962400"/>
            <a:ext cx="969264" cy="210312"/>
          </a:xfrm>
          <a:prstGeom prst="rect">
            <a:avLst/>
          </a:prstGeom>
        </p:spPr>
      </p:pic>
    </p:spTree>
    <p:extLst>
      <p:ext uri="{BB962C8B-B14F-4D97-AF65-F5344CB8AC3E}">
        <p14:creationId xmlns:p14="http://schemas.microsoft.com/office/powerpoint/2010/main" val="1029735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B571-B1AF-F94E-8DD1-3B0A456BA5C1}"/>
              </a:ext>
            </a:extLst>
          </p:cNvPr>
          <p:cNvSpPr>
            <a:spLocks noGrp="1"/>
          </p:cNvSpPr>
          <p:nvPr>
            <p:ph type="title"/>
          </p:nvPr>
        </p:nvSpPr>
        <p:spPr/>
        <p:txBody>
          <a:bodyPr/>
          <a:lstStyle/>
          <a:p>
            <a:r>
              <a:rPr lang="en-US" dirty="0"/>
              <a:t>SEAs and RCs can use this tool to:</a:t>
            </a:r>
          </a:p>
        </p:txBody>
      </p:sp>
      <p:sp>
        <p:nvSpPr>
          <p:cNvPr id="3" name="Slide Number Placeholder 2">
            <a:extLst>
              <a:ext uri="{FF2B5EF4-FFF2-40B4-BE49-F238E27FC236}">
                <a16:creationId xmlns:a16="http://schemas.microsoft.com/office/drawing/2014/main" id="{1F123111-1180-D246-9A50-D774FDEC2F29}"/>
              </a:ext>
            </a:extLst>
          </p:cNvPr>
          <p:cNvSpPr>
            <a:spLocks noGrp="1"/>
          </p:cNvSpPr>
          <p:nvPr>
            <p:ph type="sldNum" sz="quarter" idx="7"/>
          </p:nvPr>
        </p:nvSpPr>
        <p:spPr/>
        <p:txBody>
          <a:bodyPr/>
          <a:lstStyle/>
          <a:p>
            <a:fld id="{B6F15528-21DE-4FAA-801E-634DDDAF4B2B}" type="slidenum">
              <a:rPr lang="en-US" smtClean="0"/>
              <a:pPr/>
              <a:t>14</a:t>
            </a:fld>
            <a:endParaRPr lang="en-US" dirty="0"/>
          </a:p>
        </p:txBody>
      </p:sp>
      <p:sp>
        <p:nvSpPr>
          <p:cNvPr id="4" name="Content Placeholder 3">
            <a:extLst>
              <a:ext uri="{FF2B5EF4-FFF2-40B4-BE49-F238E27FC236}">
                <a16:creationId xmlns:a16="http://schemas.microsoft.com/office/drawing/2014/main" id="{24F4FF70-A6FF-054C-A301-B65670B21B22}"/>
              </a:ext>
            </a:extLst>
          </p:cNvPr>
          <p:cNvSpPr>
            <a:spLocks noGrp="1"/>
          </p:cNvSpPr>
          <p:nvPr>
            <p:ph sz="quarter" idx="14"/>
          </p:nvPr>
        </p:nvSpPr>
        <p:spPr>
          <a:xfrm>
            <a:off x="479425" y="1527605"/>
            <a:ext cx="10798175" cy="4053092"/>
          </a:xfrm>
        </p:spPr>
        <p:txBody>
          <a:bodyPr/>
          <a:lstStyle/>
          <a:p>
            <a:pPr marL="457200" indent="-457200">
              <a:buAutoNum type="arabicPeriod"/>
            </a:pPr>
            <a:r>
              <a:rPr lang="en-US" dirty="0"/>
              <a:t>See how they match up to peers in the completeness and utility of their data</a:t>
            </a:r>
          </a:p>
          <a:p>
            <a:pPr marL="457200" indent="-457200">
              <a:buAutoNum type="arabicPeriod"/>
            </a:pPr>
            <a:endParaRPr lang="en-US" dirty="0"/>
          </a:p>
          <a:p>
            <a:pPr marL="457200" indent="-457200">
              <a:buAutoNum type="arabicPeriod"/>
            </a:pPr>
            <a:r>
              <a:rPr lang="en-US" dirty="0"/>
              <a:t>Find which states have already implemented features that your SEA would like to add</a:t>
            </a:r>
          </a:p>
          <a:p>
            <a:pPr marL="457200" indent="-457200">
              <a:buAutoNum type="arabicPeriod"/>
            </a:pPr>
            <a:endParaRPr lang="en-US" dirty="0"/>
          </a:p>
          <a:p>
            <a:pPr marL="457200" indent="-457200">
              <a:buAutoNum type="arabicPeriod"/>
            </a:pPr>
            <a:r>
              <a:rPr lang="en-US" dirty="0"/>
              <a:t>Track the progress of their state (and others) as data improvement are made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556691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573846-857F-DC42-BC27-660F04ABE09F}"/>
              </a:ext>
            </a:extLst>
          </p:cNvPr>
          <p:cNvSpPr>
            <a:spLocks noGrp="1"/>
          </p:cNvSpPr>
          <p:nvPr>
            <p:ph type="sldNum" sz="quarter" idx="7"/>
          </p:nvPr>
        </p:nvSpPr>
        <p:spPr/>
        <p:txBody>
          <a:bodyPr/>
          <a:lstStyle/>
          <a:p>
            <a:fld id="{B6F15528-21DE-4FAA-801E-634DDDAF4B2B}" type="slidenum">
              <a:rPr lang="en-US" smtClean="0"/>
              <a:pPr/>
              <a:t>15</a:t>
            </a:fld>
            <a:endParaRPr lang="en-US" dirty="0"/>
          </a:p>
        </p:txBody>
      </p:sp>
      <p:sp>
        <p:nvSpPr>
          <p:cNvPr id="11" name="TextBox 10">
            <a:extLst>
              <a:ext uri="{FF2B5EF4-FFF2-40B4-BE49-F238E27FC236}">
                <a16:creationId xmlns:a16="http://schemas.microsoft.com/office/drawing/2014/main" id="{DB5EA110-88C4-8B49-AFDB-137BE4E49C1E}"/>
              </a:ext>
            </a:extLst>
          </p:cNvPr>
          <p:cNvSpPr txBox="1"/>
          <p:nvPr/>
        </p:nvSpPr>
        <p:spPr>
          <a:xfrm>
            <a:off x="5181600" y="4999672"/>
            <a:ext cx="5415363" cy="1015663"/>
          </a:xfrm>
          <a:prstGeom prst="rect">
            <a:avLst/>
          </a:prstGeom>
          <a:noFill/>
          <a:ln>
            <a:solidFill>
              <a:schemeClr val="accent6"/>
            </a:solidFill>
          </a:ln>
        </p:spPr>
        <p:txBody>
          <a:bodyPr wrap="square" rtlCol="0">
            <a:spAutoFit/>
          </a:bodyPr>
          <a:lstStyle/>
          <a:p>
            <a:r>
              <a:rPr lang="en-US" sz="2000" b="1" dirty="0"/>
              <a:t>Other trends:</a:t>
            </a:r>
          </a:p>
          <a:p>
            <a:pPr marL="285750" indent="-285750">
              <a:buFont typeface="Arial" panose="020B0604020202020204" pitchFamily="34" charset="0"/>
              <a:buChar char="•"/>
            </a:pPr>
            <a:r>
              <a:rPr lang="en-US" sz="2000" dirty="0"/>
              <a:t>Missing or erroneous data on some LEAs</a:t>
            </a:r>
          </a:p>
          <a:p>
            <a:pPr marL="285750" indent="-285750">
              <a:buFont typeface="Arial" panose="020B0604020202020204" pitchFamily="34" charset="0"/>
              <a:buChar char="•"/>
            </a:pPr>
            <a:r>
              <a:rPr lang="en-US" sz="2000" dirty="0"/>
              <a:t>Data file doesn’t match figures on report card</a:t>
            </a:r>
            <a:endParaRPr lang="en-US" sz="2000" b="1" dirty="0"/>
          </a:p>
        </p:txBody>
      </p:sp>
      <p:sp>
        <p:nvSpPr>
          <p:cNvPr id="12" name="TextBox 11">
            <a:extLst>
              <a:ext uri="{FF2B5EF4-FFF2-40B4-BE49-F238E27FC236}">
                <a16:creationId xmlns:a16="http://schemas.microsoft.com/office/drawing/2014/main" id="{F23FD573-48E9-5E43-8663-ED8C210BEF61}"/>
              </a:ext>
            </a:extLst>
          </p:cNvPr>
          <p:cNvSpPr txBox="1"/>
          <p:nvPr/>
        </p:nvSpPr>
        <p:spPr>
          <a:xfrm>
            <a:off x="1676400" y="1814513"/>
            <a:ext cx="461665" cy="1614487"/>
          </a:xfrm>
          <a:prstGeom prst="rect">
            <a:avLst/>
          </a:prstGeom>
          <a:noFill/>
        </p:spPr>
        <p:txBody>
          <a:bodyPr vert="vert270" wrap="square" rtlCol="0">
            <a:spAutoFit/>
          </a:bodyPr>
          <a:lstStyle/>
          <a:p>
            <a:r>
              <a:rPr lang="en-US" dirty="0">
                <a:solidFill>
                  <a:schemeClr val="accent6"/>
                </a:solidFill>
              </a:rPr>
              <a:t>FY 18-19 data</a:t>
            </a:r>
          </a:p>
        </p:txBody>
      </p:sp>
      <p:sp>
        <p:nvSpPr>
          <p:cNvPr id="13" name="TextBox 12">
            <a:extLst>
              <a:ext uri="{FF2B5EF4-FFF2-40B4-BE49-F238E27FC236}">
                <a16:creationId xmlns:a16="http://schemas.microsoft.com/office/drawing/2014/main" id="{0F31F9BC-6556-AD4E-AFA7-307C42BA3644}"/>
              </a:ext>
            </a:extLst>
          </p:cNvPr>
          <p:cNvSpPr txBox="1"/>
          <p:nvPr/>
        </p:nvSpPr>
        <p:spPr>
          <a:xfrm>
            <a:off x="2348986" y="1430321"/>
            <a:ext cx="738664" cy="2022494"/>
          </a:xfrm>
          <a:prstGeom prst="rect">
            <a:avLst/>
          </a:prstGeom>
          <a:noFill/>
        </p:spPr>
        <p:txBody>
          <a:bodyPr vert="vert270" wrap="square" rtlCol="0">
            <a:spAutoFit/>
          </a:bodyPr>
          <a:lstStyle/>
          <a:p>
            <a:r>
              <a:rPr lang="en-US" dirty="0">
                <a:solidFill>
                  <a:schemeClr val="accent6"/>
                </a:solidFill>
              </a:rPr>
              <a:t>Data are located on the report card</a:t>
            </a:r>
          </a:p>
        </p:txBody>
      </p:sp>
      <p:sp>
        <p:nvSpPr>
          <p:cNvPr id="15" name="Title 1">
            <a:extLst>
              <a:ext uri="{FF2B5EF4-FFF2-40B4-BE49-F238E27FC236}">
                <a16:creationId xmlns:a16="http://schemas.microsoft.com/office/drawing/2014/main" id="{0B4D5E9F-A9C9-EB40-B6C8-07DFA72C6283}"/>
              </a:ext>
            </a:extLst>
          </p:cNvPr>
          <p:cNvSpPr>
            <a:spLocks noGrp="1"/>
          </p:cNvSpPr>
          <p:nvPr>
            <p:ph type="title"/>
          </p:nvPr>
        </p:nvSpPr>
        <p:spPr>
          <a:xfrm>
            <a:off x="225567" y="278706"/>
            <a:ext cx="12150439" cy="300286"/>
          </a:xfrm>
        </p:spPr>
        <p:txBody>
          <a:bodyPr anchor="ctr">
            <a:normAutofit fontScale="90000"/>
          </a:bodyPr>
          <a:lstStyle/>
          <a:p>
            <a:r>
              <a:rPr lang="en-US" dirty="0">
                <a:solidFill>
                  <a:srgbClr val="386EA4"/>
                </a:solidFill>
              </a:rPr>
              <a:t>24 states meet </a:t>
            </a:r>
            <a:r>
              <a:rPr lang="en-US" u="sng" dirty="0">
                <a:solidFill>
                  <a:srgbClr val="386EA4"/>
                </a:solidFill>
              </a:rPr>
              <a:t>all</a:t>
            </a:r>
            <a:r>
              <a:rPr lang="en-US" dirty="0">
                <a:solidFill>
                  <a:srgbClr val="386EA4"/>
                </a:solidFill>
              </a:rPr>
              <a:t> ESSA financial transparency requirements</a:t>
            </a:r>
            <a:br>
              <a:rPr lang="en-US" dirty="0">
                <a:solidFill>
                  <a:srgbClr val="386EA4"/>
                </a:solidFill>
              </a:rPr>
            </a:br>
            <a:endParaRPr lang="en-US" dirty="0">
              <a:solidFill>
                <a:srgbClr val="386EA4"/>
              </a:solidFill>
            </a:endParaRPr>
          </a:p>
        </p:txBody>
      </p:sp>
      <p:sp>
        <p:nvSpPr>
          <p:cNvPr id="16" name="Oval 15">
            <a:extLst>
              <a:ext uri="{FF2B5EF4-FFF2-40B4-BE49-F238E27FC236}">
                <a16:creationId xmlns:a16="http://schemas.microsoft.com/office/drawing/2014/main" id="{8AECD027-D9DD-8148-8D4F-E266093A6665}"/>
              </a:ext>
            </a:extLst>
          </p:cNvPr>
          <p:cNvSpPr/>
          <p:nvPr/>
        </p:nvSpPr>
        <p:spPr>
          <a:xfrm>
            <a:off x="9583994" y="408801"/>
            <a:ext cx="2382439" cy="1533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92D050"/>
                </a:solidFill>
              </a:rPr>
              <a:t>47</a:t>
            </a:r>
            <a:r>
              <a:rPr lang="en-US" dirty="0">
                <a:solidFill>
                  <a:schemeClr val="bg1"/>
                </a:solidFill>
              </a:rPr>
              <a:t> </a:t>
            </a:r>
            <a:r>
              <a:rPr lang="en-US" dirty="0"/>
              <a:t>states have FY 19 data posted publicly</a:t>
            </a:r>
          </a:p>
        </p:txBody>
      </p:sp>
      <p:pic>
        <p:nvPicPr>
          <p:cNvPr id="18" name="Picture 17">
            <a:extLst>
              <a:ext uri="{FF2B5EF4-FFF2-40B4-BE49-F238E27FC236}">
                <a16:creationId xmlns:a16="http://schemas.microsoft.com/office/drawing/2014/main" id="{6415EA77-15F7-C04F-A6EB-E4D66DDFE6E6}"/>
              </a:ext>
            </a:extLst>
          </p:cNvPr>
          <p:cNvPicPr>
            <a:picLocks noChangeAspect="1"/>
          </p:cNvPicPr>
          <p:nvPr/>
        </p:nvPicPr>
        <p:blipFill>
          <a:blip r:embed="rId3"/>
          <a:stretch>
            <a:fillRect/>
          </a:stretch>
        </p:blipFill>
        <p:spPr>
          <a:xfrm>
            <a:off x="1447800" y="780735"/>
            <a:ext cx="3479800" cy="482600"/>
          </a:xfrm>
          <a:prstGeom prst="rect">
            <a:avLst/>
          </a:prstGeom>
        </p:spPr>
      </p:pic>
      <p:sp>
        <p:nvSpPr>
          <p:cNvPr id="8" name="TextBox 7">
            <a:extLst>
              <a:ext uri="{FF2B5EF4-FFF2-40B4-BE49-F238E27FC236}">
                <a16:creationId xmlns:a16="http://schemas.microsoft.com/office/drawing/2014/main" id="{A170B5C9-9888-364A-9C75-6A08A21DE1A6}"/>
              </a:ext>
            </a:extLst>
          </p:cNvPr>
          <p:cNvSpPr txBox="1"/>
          <p:nvPr/>
        </p:nvSpPr>
        <p:spPr>
          <a:xfrm>
            <a:off x="3972972" y="1295401"/>
            <a:ext cx="1015663" cy="2157414"/>
          </a:xfrm>
          <a:prstGeom prst="rect">
            <a:avLst/>
          </a:prstGeom>
          <a:noFill/>
        </p:spPr>
        <p:txBody>
          <a:bodyPr vert="vert270" wrap="square" rtlCol="0">
            <a:spAutoFit/>
          </a:bodyPr>
          <a:lstStyle/>
          <a:p>
            <a:r>
              <a:rPr lang="en-US" dirty="0">
                <a:solidFill>
                  <a:schemeClr val="accent6"/>
                </a:solidFill>
              </a:rPr>
              <a:t>SEA separates federal $ vs state/local $ and uses real salaries</a:t>
            </a:r>
          </a:p>
        </p:txBody>
      </p:sp>
      <p:pic>
        <p:nvPicPr>
          <p:cNvPr id="19" name="Picture 18">
            <a:extLst>
              <a:ext uri="{FF2B5EF4-FFF2-40B4-BE49-F238E27FC236}">
                <a16:creationId xmlns:a16="http://schemas.microsoft.com/office/drawing/2014/main" id="{6E6FDBB7-0898-CC47-8DFB-7E57170936F5}"/>
              </a:ext>
            </a:extLst>
          </p:cNvPr>
          <p:cNvPicPr>
            <a:picLocks noChangeAspect="1"/>
          </p:cNvPicPr>
          <p:nvPr/>
        </p:nvPicPr>
        <p:blipFill>
          <a:blip r:embed="rId4"/>
          <a:stretch>
            <a:fillRect/>
          </a:stretch>
        </p:blipFill>
        <p:spPr>
          <a:xfrm>
            <a:off x="1821747" y="476313"/>
            <a:ext cx="3048000" cy="482600"/>
          </a:xfrm>
          <a:prstGeom prst="rect">
            <a:avLst/>
          </a:prstGeom>
        </p:spPr>
      </p:pic>
      <p:sp>
        <p:nvSpPr>
          <p:cNvPr id="23" name="TextBox 22">
            <a:extLst>
              <a:ext uri="{FF2B5EF4-FFF2-40B4-BE49-F238E27FC236}">
                <a16:creationId xmlns:a16="http://schemas.microsoft.com/office/drawing/2014/main" id="{7C3EF1C9-8987-3245-B859-65CF1D1DBF1A}"/>
              </a:ext>
            </a:extLst>
          </p:cNvPr>
          <p:cNvSpPr txBox="1"/>
          <p:nvPr/>
        </p:nvSpPr>
        <p:spPr>
          <a:xfrm>
            <a:off x="5181600" y="2057400"/>
            <a:ext cx="5403555" cy="2862322"/>
          </a:xfrm>
          <a:prstGeom prst="rect">
            <a:avLst/>
          </a:prstGeom>
          <a:noFill/>
          <a:ln>
            <a:solidFill>
              <a:schemeClr val="accent6"/>
            </a:solidFill>
          </a:ln>
        </p:spPr>
        <p:txBody>
          <a:bodyPr wrap="square" rtlCol="0">
            <a:spAutoFit/>
          </a:bodyPr>
          <a:lstStyle/>
          <a:p>
            <a:r>
              <a:rPr lang="en-US" sz="2000" b="1" dirty="0"/>
              <a:t>Quick fixes to meet ESSA requirements in 2020:</a:t>
            </a:r>
          </a:p>
          <a:p>
            <a:endParaRPr lang="en-US" sz="2000" dirty="0"/>
          </a:p>
          <a:p>
            <a:r>
              <a:rPr lang="en-US" sz="2000" dirty="0"/>
              <a:t>Display data </a:t>
            </a:r>
            <a:r>
              <a:rPr lang="en-US" sz="2000" b="1" dirty="0"/>
              <a:t>on report card</a:t>
            </a:r>
            <a:r>
              <a:rPr lang="en-US" sz="2000" dirty="0"/>
              <a:t> </a:t>
            </a:r>
          </a:p>
          <a:p>
            <a:pPr marL="285750" indent="-285750">
              <a:buFont typeface="Arial" panose="020B0604020202020204" pitchFamily="34" charset="0"/>
              <a:buChar char="•"/>
            </a:pPr>
            <a:r>
              <a:rPr lang="en-US" sz="2000" dirty="0"/>
              <a:t>AL, CO, MI, MN, OR, SD, TN, WI, (MA and CT have FY 18 data on report card)</a:t>
            </a:r>
          </a:p>
          <a:p>
            <a:pPr lvl="1"/>
            <a:endParaRPr lang="en-US" sz="2000" dirty="0"/>
          </a:p>
          <a:p>
            <a:r>
              <a:rPr lang="en-US" sz="2000" dirty="0"/>
              <a:t>Do the math - list federal $  and state/local $ in </a:t>
            </a:r>
            <a:r>
              <a:rPr lang="en-US" sz="2000" b="1" dirty="0"/>
              <a:t>per-pupil</a:t>
            </a:r>
            <a:r>
              <a:rPr lang="en-US" sz="2000" dirty="0"/>
              <a:t> terms (vs totals)</a:t>
            </a:r>
          </a:p>
          <a:p>
            <a:pPr marL="285750" indent="-285750">
              <a:buFont typeface="Arial" panose="020B0604020202020204" pitchFamily="34" charset="0"/>
              <a:buChar char="•"/>
            </a:pPr>
            <a:r>
              <a:rPr lang="en-US" sz="2000" dirty="0">
                <a:solidFill>
                  <a:srgbClr val="386EA4"/>
                </a:solidFill>
              </a:rPr>
              <a:t>IN, MN, NH, NM</a:t>
            </a:r>
          </a:p>
        </p:txBody>
      </p:sp>
      <p:sp>
        <p:nvSpPr>
          <p:cNvPr id="21" name="Oval 20">
            <a:extLst>
              <a:ext uri="{FF2B5EF4-FFF2-40B4-BE49-F238E27FC236}">
                <a16:creationId xmlns:a16="http://schemas.microsoft.com/office/drawing/2014/main" id="{087C624A-BCE9-0E44-873D-442CFB699BBD}"/>
              </a:ext>
            </a:extLst>
          </p:cNvPr>
          <p:cNvSpPr/>
          <p:nvPr/>
        </p:nvSpPr>
        <p:spPr>
          <a:xfrm>
            <a:off x="10474580" y="1674804"/>
            <a:ext cx="1696639" cy="153352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TextBox 21">
            <a:extLst>
              <a:ext uri="{FF2B5EF4-FFF2-40B4-BE49-F238E27FC236}">
                <a16:creationId xmlns:a16="http://schemas.microsoft.com/office/drawing/2014/main" id="{A1CFA263-7B9E-8C44-ABF3-59AC48F9258A}"/>
              </a:ext>
            </a:extLst>
          </p:cNvPr>
          <p:cNvSpPr txBox="1"/>
          <p:nvPr/>
        </p:nvSpPr>
        <p:spPr>
          <a:xfrm>
            <a:off x="10640346" y="1979903"/>
            <a:ext cx="1551654" cy="923330"/>
          </a:xfrm>
          <a:prstGeom prst="rect">
            <a:avLst/>
          </a:prstGeom>
          <a:noFill/>
        </p:spPr>
        <p:txBody>
          <a:bodyPr wrap="square" rtlCol="0">
            <a:spAutoFit/>
          </a:bodyPr>
          <a:lstStyle/>
          <a:p>
            <a:r>
              <a:rPr lang="en-US" dirty="0">
                <a:solidFill>
                  <a:schemeClr val="bg1"/>
                </a:solidFill>
              </a:rPr>
              <a:t>CA, PA, RI, SD have yet to publish</a:t>
            </a:r>
          </a:p>
        </p:txBody>
      </p:sp>
      <p:sp>
        <p:nvSpPr>
          <p:cNvPr id="24" name="Rectangle 23">
            <a:extLst>
              <a:ext uri="{FF2B5EF4-FFF2-40B4-BE49-F238E27FC236}">
                <a16:creationId xmlns:a16="http://schemas.microsoft.com/office/drawing/2014/main" id="{0818AE20-5900-4E43-BAEC-371FB4B6C3DE}"/>
              </a:ext>
            </a:extLst>
          </p:cNvPr>
          <p:cNvSpPr/>
          <p:nvPr/>
        </p:nvSpPr>
        <p:spPr>
          <a:xfrm>
            <a:off x="6781800" y="6595646"/>
            <a:ext cx="3494867" cy="307777"/>
          </a:xfrm>
          <a:prstGeom prst="rect">
            <a:avLst/>
          </a:prstGeom>
        </p:spPr>
        <p:txBody>
          <a:bodyPr wrap="none">
            <a:spAutoFit/>
          </a:bodyPr>
          <a:lstStyle/>
          <a:p>
            <a:r>
              <a:rPr lang="en-US" sz="1400" dirty="0">
                <a:solidFill>
                  <a:schemeClr val="accent6"/>
                </a:solidFill>
              </a:rPr>
              <a:t>https://</a:t>
            </a:r>
            <a:r>
              <a:rPr lang="en-US" sz="1400" dirty="0" err="1">
                <a:solidFill>
                  <a:schemeClr val="accent6"/>
                </a:solidFill>
              </a:rPr>
              <a:t>edunomicslab.org</a:t>
            </a:r>
            <a:r>
              <a:rPr lang="en-US" sz="1400" dirty="0">
                <a:solidFill>
                  <a:schemeClr val="accent6"/>
                </a:solidFill>
              </a:rPr>
              <a:t>/state-data-tracker/</a:t>
            </a:r>
          </a:p>
        </p:txBody>
      </p:sp>
      <p:sp>
        <p:nvSpPr>
          <p:cNvPr id="14" name="TextBox 13">
            <a:extLst>
              <a:ext uri="{FF2B5EF4-FFF2-40B4-BE49-F238E27FC236}">
                <a16:creationId xmlns:a16="http://schemas.microsoft.com/office/drawing/2014/main" id="{AD511AB9-5A78-CB44-96F2-7B4F19355D14}"/>
              </a:ext>
            </a:extLst>
          </p:cNvPr>
          <p:cNvSpPr txBox="1"/>
          <p:nvPr/>
        </p:nvSpPr>
        <p:spPr>
          <a:xfrm>
            <a:off x="3016097" y="790531"/>
            <a:ext cx="1015663" cy="2690815"/>
          </a:xfrm>
          <a:prstGeom prst="rect">
            <a:avLst/>
          </a:prstGeom>
          <a:noFill/>
        </p:spPr>
        <p:txBody>
          <a:bodyPr vert="vert270" wrap="square" rtlCol="0">
            <a:spAutoFit/>
          </a:bodyPr>
          <a:lstStyle/>
          <a:p>
            <a:r>
              <a:rPr lang="en-US" dirty="0">
                <a:solidFill>
                  <a:schemeClr val="accent6"/>
                </a:solidFill>
              </a:rPr>
              <a:t>Data appear complete, accurate, and are in per-pupil terms</a:t>
            </a:r>
          </a:p>
        </p:txBody>
      </p:sp>
      <p:pic>
        <p:nvPicPr>
          <p:cNvPr id="6" name="Picture 5">
            <a:extLst>
              <a:ext uri="{FF2B5EF4-FFF2-40B4-BE49-F238E27FC236}">
                <a16:creationId xmlns:a16="http://schemas.microsoft.com/office/drawing/2014/main" id="{2252395B-D1F9-C646-920E-3C6F811B95DC}"/>
              </a:ext>
            </a:extLst>
          </p:cNvPr>
          <p:cNvPicPr>
            <a:picLocks noChangeAspect="1"/>
          </p:cNvPicPr>
          <p:nvPr/>
        </p:nvPicPr>
        <p:blipFill>
          <a:blip r:embed="rId5"/>
          <a:stretch>
            <a:fillRect/>
          </a:stretch>
        </p:blipFill>
        <p:spPr>
          <a:xfrm>
            <a:off x="0" y="3555209"/>
            <a:ext cx="5003708" cy="3284256"/>
          </a:xfrm>
          <a:prstGeom prst="rect">
            <a:avLst/>
          </a:prstGeom>
        </p:spPr>
      </p:pic>
    </p:spTree>
    <p:extLst>
      <p:ext uri="{BB962C8B-B14F-4D97-AF65-F5344CB8AC3E}">
        <p14:creationId xmlns:p14="http://schemas.microsoft.com/office/powerpoint/2010/main" val="1129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23"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43AD01-4570-8C41-A420-88E42729675F}"/>
              </a:ext>
            </a:extLst>
          </p:cNvPr>
          <p:cNvSpPr>
            <a:spLocks noGrp="1"/>
          </p:cNvSpPr>
          <p:nvPr>
            <p:ph type="sldNum" sz="quarter" idx="7"/>
          </p:nvPr>
        </p:nvSpPr>
        <p:spPr/>
        <p:txBody>
          <a:bodyPr/>
          <a:lstStyle/>
          <a:p>
            <a:fld id="{B6F15528-21DE-4FAA-801E-634DDDAF4B2B}" type="slidenum">
              <a:rPr lang="en-US" smtClean="0"/>
              <a:pPr/>
              <a:t>16</a:t>
            </a:fld>
            <a:endParaRPr lang="en-US" dirty="0"/>
          </a:p>
        </p:txBody>
      </p:sp>
      <p:sp>
        <p:nvSpPr>
          <p:cNvPr id="7" name="TextBox 6">
            <a:extLst>
              <a:ext uri="{FF2B5EF4-FFF2-40B4-BE49-F238E27FC236}">
                <a16:creationId xmlns:a16="http://schemas.microsoft.com/office/drawing/2014/main" id="{A7A6FEA9-3995-964D-ADF8-6EDD0CEDB385}"/>
              </a:ext>
            </a:extLst>
          </p:cNvPr>
          <p:cNvSpPr txBox="1"/>
          <p:nvPr/>
        </p:nvSpPr>
        <p:spPr>
          <a:xfrm>
            <a:off x="4953000" y="2133600"/>
            <a:ext cx="7109951" cy="1815882"/>
          </a:xfrm>
          <a:prstGeom prst="rect">
            <a:avLst/>
          </a:prstGeom>
          <a:noFill/>
        </p:spPr>
        <p:txBody>
          <a:bodyPr wrap="square" rtlCol="0">
            <a:spAutoFit/>
          </a:bodyPr>
          <a:lstStyle/>
          <a:p>
            <a:endParaRPr lang="en-US" sz="2800" dirty="0"/>
          </a:p>
          <a:p>
            <a:pPr marL="342900" indent="-342900">
              <a:buFont typeface="Arial" panose="020B0604020202020204" pitchFamily="34" charset="0"/>
              <a:buChar char="•"/>
            </a:pPr>
            <a:r>
              <a:rPr lang="en-US" sz="2800" dirty="0">
                <a:solidFill>
                  <a:srgbClr val="00B050"/>
                </a:solidFill>
              </a:rPr>
              <a:t>22</a:t>
            </a:r>
            <a:r>
              <a:rPr lang="en-US" sz="2800" dirty="0"/>
              <a:t> states separate site vs site-share of central</a:t>
            </a:r>
          </a:p>
          <a:p>
            <a:endParaRPr lang="en-US" sz="2800" dirty="0"/>
          </a:p>
          <a:p>
            <a:pPr marL="342900" indent="-342900">
              <a:buFont typeface="Arial" panose="020B0604020202020204" pitchFamily="34" charset="0"/>
              <a:buChar char="•"/>
            </a:pPr>
            <a:r>
              <a:rPr lang="en-US" sz="2800" dirty="0">
                <a:solidFill>
                  <a:srgbClr val="00B050"/>
                </a:solidFill>
              </a:rPr>
              <a:t>38 </a:t>
            </a:r>
            <a:r>
              <a:rPr lang="en-US" sz="2800" dirty="0"/>
              <a:t>states list spending exclusions</a:t>
            </a:r>
            <a:endParaRPr lang="en-US" sz="2000" dirty="0">
              <a:solidFill>
                <a:srgbClr val="FF0000"/>
              </a:solidFill>
            </a:endParaRPr>
          </a:p>
        </p:txBody>
      </p:sp>
      <p:sp>
        <p:nvSpPr>
          <p:cNvPr id="9" name="Rectangle 8">
            <a:extLst>
              <a:ext uri="{FF2B5EF4-FFF2-40B4-BE49-F238E27FC236}">
                <a16:creationId xmlns:a16="http://schemas.microsoft.com/office/drawing/2014/main" id="{D4CED30C-04B1-9B4A-AE21-F72DF15E57D2}"/>
              </a:ext>
            </a:extLst>
          </p:cNvPr>
          <p:cNvSpPr/>
          <p:nvPr/>
        </p:nvSpPr>
        <p:spPr>
          <a:xfrm>
            <a:off x="5791200" y="6235112"/>
            <a:ext cx="4915448" cy="400110"/>
          </a:xfrm>
          <a:prstGeom prst="rect">
            <a:avLst/>
          </a:prstGeom>
        </p:spPr>
        <p:txBody>
          <a:bodyPr wrap="none">
            <a:spAutoFit/>
          </a:bodyPr>
          <a:lstStyle/>
          <a:p>
            <a:r>
              <a:rPr lang="en-US" sz="2000" dirty="0">
                <a:solidFill>
                  <a:schemeClr val="accent6"/>
                </a:solidFill>
              </a:rPr>
              <a:t>https://</a:t>
            </a:r>
            <a:r>
              <a:rPr lang="en-US" sz="2000" dirty="0" err="1">
                <a:solidFill>
                  <a:schemeClr val="accent6"/>
                </a:solidFill>
              </a:rPr>
              <a:t>edunomicslab.org</a:t>
            </a:r>
            <a:r>
              <a:rPr lang="en-US" sz="2000" dirty="0">
                <a:solidFill>
                  <a:schemeClr val="accent6"/>
                </a:solidFill>
              </a:rPr>
              <a:t>/state-data-tracker/</a:t>
            </a:r>
          </a:p>
        </p:txBody>
      </p:sp>
      <p:pic>
        <p:nvPicPr>
          <p:cNvPr id="10" name="Picture 9">
            <a:extLst>
              <a:ext uri="{FF2B5EF4-FFF2-40B4-BE49-F238E27FC236}">
                <a16:creationId xmlns:a16="http://schemas.microsoft.com/office/drawing/2014/main" id="{8C939C99-8C4F-0841-9098-76A589882067}"/>
              </a:ext>
            </a:extLst>
          </p:cNvPr>
          <p:cNvPicPr>
            <a:picLocks noChangeAspect="1"/>
          </p:cNvPicPr>
          <p:nvPr/>
        </p:nvPicPr>
        <p:blipFill rotWithShape="1">
          <a:blip r:embed="rId2"/>
          <a:srcRect t="1" b="32065"/>
          <a:stretch/>
        </p:blipFill>
        <p:spPr>
          <a:xfrm>
            <a:off x="-38874" y="3718847"/>
            <a:ext cx="1778461" cy="3099231"/>
          </a:xfrm>
          <a:prstGeom prst="rect">
            <a:avLst/>
          </a:prstGeom>
        </p:spPr>
      </p:pic>
      <p:sp>
        <p:nvSpPr>
          <p:cNvPr id="11" name="TextBox 10">
            <a:extLst>
              <a:ext uri="{FF2B5EF4-FFF2-40B4-BE49-F238E27FC236}">
                <a16:creationId xmlns:a16="http://schemas.microsoft.com/office/drawing/2014/main" id="{823E68E1-A7D1-8A44-A443-E606039A3558}"/>
              </a:ext>
            </a:extLst>
          </p:cNvPr>
          <p:cNvSpPr txBox="1"/>
          <p:nvPr/>
        </p:nvSpPr>
        <p:spPr>
          <a:xfrm>
            <a:off x="1905000" y="1805801"/>
            <a:ext cx="923330" cy="1434548"/>
          </a:xfrm>
          <a:prstGeom prst="rect">
            <a:avLst/>
          </a:prstGeom>
          <a:noFill/>
        </p:spPr>
        <p:txBody>
          <a:bodyPr vert="vert270" wrap="square" rtlCol="0">
            <a:spAutoFit/>
          </a:bodyPr>
          <a:lstStyle/>
          <a:p>
            <a:r>
              <a:rPr lang="en-US" sz="1600" dirty="0">
                <a:solidFill>
                  <a:schemeClr val="accent6"/>
                </a:solidFill>
              </a:rPr>
              <a:t>Separates site and site-share of central $</a:t>
            </a:r>
          </a:p>
        </p:txBody>
      </p:sp>
      <p:sp>
        <p:nvSpPr>
          <p:cNvPr id="12" name="TextBox 11">
            <a:extLst>
              <a:ext uri="{FF2B5EF4-FFF2-40B4-BE49-F238E27FC236}">
                <a16:creationId xmlns:a16="http://schemas.microsoft.com/office/drawing/2014/main" id="{E573F11F-3A9A-C84A-9EB4-890DB57F4CE8}"/>
              </a:ext>
            </a:extLst>
          </p:cNvPr>
          <p:cNvSpPr txBox="1"/>
          <p:nvPr/>
        </p:nvSpPr>
        <p:spPr>
          <a:xfrm>
            <a:off x="3124200" y="1337930"/>
            <a:ext cx="923330" cy="2003289"/>
          </a:xfrm>
          <a:prstGeom prst="rect">
            <a:avLst/>
          </a:prstGeom>
          <a:noFill/>
        </p:spPr>
        <p:txBody>
          <a:bodyPr vert="vert270" wrap="square" rtlCol="0">
            <a:spAutoFit/>
          </a:bodyPr>
          <a:lstStyle/>
          <a:p>
            <a:r>
              <a:rPr lang="en-US" sz="1600" dirty="0">
                <a:solidFill>
                  <a:schemeClr val="accent6"/>
                </a:solidFill>
              </a:rPr>
              <a:t>Exclusions are clear, reasonable, consistent, and quantifiable</a:t>
            </a:r>
          </a:p>
        </p:txBody>
      </p:sp>
      <p:sp>
        <p:nvSpPr>
          <p:cNvPr id="13" name="Title 4">
            <a:extLst>
              <a:ext uri="{FF2B5EF4-FFF2-40B4-BE49-F238E27FC236}">
                <a16:creationId xmlns:a16="http://schemas.microsoft.com/office/drawing/2014/main" id="{C0E66FAF-85F3-FD4A-A53A-19C344291D35}"/>
              </a:ext>
            </a:extLst>
          </p:cNvPr>
          <p:cNvSpPr>
            <a:spLocks noGrp="1"/>
          </p:cNvSpPr>
          <p:nvPr>
            <p:ph type="title"/>
          </p:nvPr>
        </p:nvSpPr>
        <p:spPr>
          <a:xfrm>
            <a:off x="79504" y="69576"/>
            <a:ext cx="11811000" cy="768850"/>
          </a:xfrm>
        </p:spPr>
        <p:txBody>
          <a:bodyPr/>
          <a:lstStyle/>
          <a:p>
            <a:r>
              <a:rPr lang="en-US" dirty="0"/>
              <a:t>Additional features add clarity</a:t>
            </a:r>
          </a:p>
        </p:txBody>
      </p:sp>
      <p:pic>
        <p:nvPicPr>
          <p:cNvPr id="16" name="Picture 15">
            <a:extLst>
              <a:ext uri="{FF2B5EF4-FFF2-40B4-BE49-F238E27FC236}">
                <a16:creationId xmlns:a16="http://schemas.microsoft.com/office/drawing/2014/main" id="{73FC9EDF-081C-114B-B216-2AC9ADD7FFE8}"/>
              </a:ext>
            </a:extLst>
          </p:cNvPr>
          <p:cNvPicPr>
            <a:picLocks noChangeAspect="1"/>
          </p:cNvPicPr>
          <p:nvPr/>
        </p:nvPicPr>
        <p:blipFill>
          <a:blip r:embed="rId3"/>
          <a:stretch>
            <a:fillRect/>
          </a:stretch>
        </p:blipFill>
        <p:spPr>
          <a:xfrm>
            <a:off x="1763110" y="1364600"/>
            <a:ext cx="2597150" cy="101600"/>
          </a:xfrm>
          <a:prstGeom prst="rect">
            <a:avLst/>
          </a:prstGeom>
        </p:spPr>
      </p:pic>
      <p:pic>
        <p:nvPicPr>
          <p:cNvPr id="17" name="Picture 16">
            <a:extLst>
              <a:ext uri="{FF2B5EF4-FFF2-40B4-BE49-F238E27FC236}">
                <a16:creationId xmlns:a16="http://schemas.microsoft.com/office/drawing/2014/main" id="{FEEAC6C6-C32D-1449-A1D2-3C3960E596C3}"/>
              </a:ext>
            </a:extLst>
          </p:cNvPr>
          <p:cNvPicPr>
            <a:picLocks noChangeAspect="1"/>
          </p:cNvPicPr>
          <p:nvPr/>
        </p:nvPicPr>
        <p:blipFill>
          <a:blip r:embed="rId4"/>
          <a:stretch>
            <a:fillRect/>
          </a:stretch>
        </p:blipFill>
        <p:spPr>
          <a:xfrm>
            <a:off x="1151105" y="898855"/>
            <a:ext cx="4155661" cy="450850"/>
          </a:xfrm>
          <a:prstGeom prst="rect">
            <a:avLst/>
          </a:prstGeom>
        </p:spPr>
      </p:pic>
      <p:pic>
        <p:nvPicPr>
          <p:cNvPr id="5" name="Picture 4">
            <a:extLst>
              <a:ext uri="{FF2B5EF4-FFF2-40B4-BE49-F238E27FC236}">
                <a16:creationId xmlns:a16="http://schemas.microsoft.com/office/drawing/2014/main" id="{4780DE7C-F310-6840-95F5-1F0CE77119D6}"/>
              </a:ext>
            </a:extLst>
          </p:cNvPr>
          <p:cNvPicPr>
            <a:picLocks noChangeAspect="1"/>
          </p:cNvPicPr>
          <p:nvPr/>
        </p:nvPicPr>
        <p:blipFill rotWithShape="1">
          <a:blip r:embed="rId5"/>
          <a:srcRect l="4709" r="3572"/>
          <a:stretch/>
        </p:blipFill>
        <p:spPr>
          <a:xfrm>
            <a:off x="1763110" y="3300778"/>
            <a:ext cx="2427890" cy="3534379"/>
          </a:xfrm>
          <a:prstGeom prst="rect">
            <a:avLst/>
          </a:prstGeom>
        </p:spPr>
      </p:pic>
    </p:spTree>
    <p:extLst>
      <p:ext uri="{BB962C8B-B14F-4D97-AF65-F5344CB8AC3E}">
        <p14:creationId xmlns:p14="http://schemas.microsoft.com/office/powerpoint/2010/main" val="40123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773B4E-D6B1-CF49-BCD9-8F637BEB99A3}"/>
              </a:ext>
            </a:extLst>
          </p:cNvPr>
          <p:cNvSpPr>
            <a:spLocks noGrp="1"/>
          </p:cNvSpPr>
          <p:nvPr>
            <p:ph type="sldNum" sz="quarter" idx="7"/>
          </p:nvPr>
        </p:nvSpPr>
        <p:spPr/>
        <p:txBody>
          <a:bodyPr/>
          <a:lstStyle/>
          <a:p>
            <a:fld id="{B6F15528-21DE-4FAA-801E-634DDDAF4B2B}" type="slidenum">
              <a:rPr lang="en-US" smtClean="0"/>
              <a:pPr/>
              <a:t>17</a:t>
            </a:fld>
            <a:endParaRPr lang="en-US" dirty="0"/>
          </a:p>
        </p:txBody>
      </p:sp>
      <p:sp>
        <p:nvSpPr>
          <p:cNvPr id="10" name="Rectangle 9">
            <a:extLst>
              <a:ext uri="{FF2B5EF4-FFF2-40B4-BE49-F238E27FC236}">
                <a16:creationId xmlns:a16="http://schemas.microsoft.com/office/drawing/2014/main" id="{6E6ED4D9-9682-9941-9297-45D086DBB7A2}"/>
              </a:ext>
            </a:extLst>
          </p:cNvPr>
          <p:cNvSpPr/>
          <p:nvPr/>
        </p:nvSpPr>
        <p:spPr>
          <a:xfrm>
            <a:off x="7784598" y="6488668"/>
            <a:ext cx="4433906" cy="369332"/>
          </a:xfrm>
          <a:prstGeom prst="rect">
            <a:avLst/>
          </a:prstGeom>
          <a:solidFill>
            <a:schemeClr val="bg1"/>
          </a:solidFill>
        </p:spPr>
        <p:txBody>
          <a:bodyPr wrap="square">
            <a:spAutoFit/>
          </a:bodyPr>
          <a:lstStyle/>
          <a:p>
            <a:r>
              <a:rPr lang="en-US" dirty="0">
                <a:solidFill>
                  <a:schemeClr val="accent6"/>
                </a:solidFill>
              </a:rPr>
              <a:t>https://</a:t>
            </a:r>
            <a:r>
              <a:rPr lang="en-US" dirty="0" err="1">
                <a:solidFill>
                  <a:schemeClr val="accent6"/>
                </a:solidFill>
              </a:rPr>
              <a:t>edunomicslab.org</a:t>
            </a:r>
            <a:r>
              <a:rPr lang="en-US" dirty="0">
                <a:solidFill>
                  <a:schemeClr val="accent6"/>
                </a:solidFill>
              </a:rPr>
              <a:t>/state-data-tracker/</a:t>
            </a:r>
          </a:p>
        </p:txBody>
      </p:sp>
      <p:sp>
        <p:nvSpPr>
          <p:cNvPr id="11" name="TextBox 10">
            <a:extLst>
              <a:ext uri="{FF2B5EF4-FFF2-40B4-BE49-F238E27FC236}">
                <a16:creationId xmlns:a16="http://schemas.microsoft.com/office/drawing/2014/main" id="{93DD814E-34E6-564F-B67F-6BAA107DA2B3}"/>
              </a:ext>
            </a:extLst>
          </p:cNvPr>
          <p:cNvSpPr txBox="1"/>
          <p:nvPr/>
        </p:nvSpPr>
        <p:spPr>
          <a:xfrm>
            <a:off x="5050680" y="1542918"/>
            <a:ext cx="6347569" cy="3970318"/>
          </a:xfrm>
          <a:prstGeom prst="rect">
            <a:avLst/>
          </a:prstGeom>
          <a:noFill/>
        </p:spPr>
        <p:txBody>
          <a:bodyPr wrap="square" rtlCol="0">
            <a:spAutoFit/>
          </a:bodyPr>
          <a:lstStyle/>
          <a:p>
            <a:endParaRPr lang="en-US" sz="2800" dirty="0">
              <a:solidFill>
                <a:srgbClr val="FF0000"/>
              </a:solidFill>
            </a:endParaRPr>
          </a:p>
          <a:p>
            <a:pPr marL="285750" indent="-285750">
              <a:buFont typeface="Arial" panose="020B0604020202020204" pitchFamily="34" charset="0"/>
              <a:buChar char="•"/>
            </a:pPr>
            <a:r>
              <a:rPr lang="en-US" sz="2800" b="1" dirty="0">
                <a:solidFill>
                  <a:srgbClr val="00B050"/>
                </a:solidFill>
              </a:rPr>
              <a:t>14</a:t>
            </a:r>
            <a:r>
              <a:rPr lang="en-US" sz="2800" dirty="0"/>
              <a:t> states allow online comparisons of school-by-school spending for all schools</a:t>
            </a:r>
          </a:p>
          <a:p>
            <a:pPr marL="285750" indent="-285750">
              <a:buFont typeface="Arial" panose="020B0604020202020204" pitchFamily="34" charset="0"/>
              <a:buChar char="•"/>
            </a:pPr>
            <a:endParaRPr lang="en-US" sz="2800" dirty="0">
              <a:solidFill>
                <a:srgbClr val="FF0000"/>
              </a:solidFill>
            </a:endParaRPr>
          </a:p>
          <a:p>
            <a:pPr marL="285750" indent="-285750">
              <a:buFont typeface="Arial" panose="020B0604020202020204" pitchFamily="34" charset="0"/>
              <a:buChar char="•"/>
            </a:pPr>
            <a:r>
              <a:rPr lang="en-US" sz="2800" b="1" dirty="0">
                <a:solidFill>
                  <a:srgbClr val="00B050"/>
                </a:solidFill>
              </a:rPr>
              <a:t>4</a:t>
            </a:r>
            <a:r>
              <a:rPr lang="en-US" sz="2800" dirty="0">
                <a:solidFill>
                  <a:srgbClr val="FF0000"/>
                </a:solidFill>
              </a:rPr>
              <a:t> </a:t>
            </a:r>
            <a:r>
              <a:rPr lang="en-US" sz="2800" dirty="0"/>
              <a:t>states enable comparisons of spending and performance for ALL schools (AR, IL, NH, OK, TX*)</a:t>
            </a:r>
          </a:p>
          <a:p>
            <a:pPr marL="742950" lvl="1" indent="-285750">
              <a:buFont typeface="Arial" panose="020B0604020202020204" pitchFamily="34" charset="0"/>
              <a:buChar char="•"/>
            </a:pPr>
            <a:r>
              <a:rPr lang="en-US" sz="2800" dirty="0"/>
              <a:t>3 more enable this comparison for a small number of schools</a:t>
            </a:r>
          </a:p>
        </p:txBody>
      </p:sp>
      <p:sp>
        <p:nvSpPr>
          <p:cNvPr id="14" name="TextBox 13">
            <a:extLst>
              <a:ext uri="{FF2B5EF4-FFF2-40B4-BE49-F238E27FC236}">
                <a16:creationId xmlns:a16="http://schemas.microsoft.com/office/drawing/2014/main" id="{FCE65C8D-8B71-6245-BEB6-F23CA5448A2A}"/>
              </a:ext>
            </a:extLst>
          </p:cNvPr>
          <p:cNvSpPr txBox="1"/>
          <p:nvPr/>
        </p:nvSpPr>
        <p:spPr>
          <a:xfrm>
            <a:off x="1667470" y="1485637"/>
            <a:ext cx="923330" cy="1917603"/>
          </a:xfrm>
          <a:prstGeom prst="rect">
            <a:avLst/>
          </a:prstGeom>
          <a:noFill/>
        </p:spPr>
        <p:txBody>
          <a:bodyPr vert="vert270" wrap="square" rtlCol="0">
            <a:spAutoFit/>
          </a:bodyPr>
          <a:lstStyle/>
          <a:p>
            <a:r>
              <a:rPr lang="en-US" sz="1600" dirty="0">
                <a:solidFill>
                  <a:schemeClr val="accent6"/>
                </a:solidFill>
              </a:rPr>
              <a:t>Enables comparison of $ for all schools in a district</a:t>
            </a:r>
          </a:p>
        </p:txBody>
      </p:sp>
      <p:sp>
        <p:nvSpPr>
          <p:cNvPr id="15" name="TextBox 14">
            <a:extLst>
              <a:ext uri="{FF2B5EF4-FFF2-40B4-BE49-F238E27FC236}">
                <a16:creationId xmlns:a16="http://schemas.microsoft.com/office/drawing/2014/main" id="{A4C0B553-2539-2348-879D-AECFBB79F877}"/>
              </a:ext>
            </a:extLst>
          </p:cNvPr>
          <p:cNvSpPr txBox="1"/>
          <p:nvPr/>
        </p:nvSpPr>
        <p:spPr>
          <a:xfrm>
            <a:off x="2711375" y="1473034"/>
            <a:ext cx="923330" cy="1917603"/>
          </a:xfrm>
          <a:prstGeom prst="rect">
            <a:avLst/>
          </a:prstGeom>
          <a:noFill/>
        </p:spPr>
        <p:txBody>
          <a:bodyPr vert="vert270" wrap="square" rtlCol="0">
            <a:spAutoFit/>
          </a:bodyPr>
          <a:lstStyle/>
          <a:p>
            <a:r>
              <a:rPr lang="en-US" sz="1600" dirty="0">
                <a:solidFill>
                  <a:schemeClr val="accent6"/>
                </a:solidFill>
              </a:rPr>
              <a:t>Enables comparison of spending and performance</a:t>
            </a:r>
          </a:p>
        </p:txBody>
      </p:sp>
      <p:pic>
        <p:nvPicPr>
          <p:cNvPr id="16" name="Picture 15">
            <a:extLst>
              <a:ext uri="{FF2B5EF4-FFF2-40B4-BE49-F238E27FC236}">
                <a16:creationId xmlns:a16="http://schemas.microsoft.com/office/drawing/2014/main" id="{4ED82B16-E06F-2646-AB97-2E7148A86E35}"/>
              </a:ext>
            </a:extLst>
          </p:cNvPr>
          <p:cNvPicPr>
            <a:picLocks noChangeAspect="1"/>
          </p:cNvPicPr>
          <p:nvPr/>
        </p:nvPicPr>
        <p:blipFill>
          <a:blip r:embed="rId3"/>
          <a:stretch>
            <a:fillRect/>
          </a:stretch>
        </p:blipFill>
        <p:spPr>
          <a:xfrm>
            <a:off x="1295400" y="1485637"/>
            <a:ext cx="2819400" cy="114563"/>
          </a:xfrm>
          <a:prstGeom prst="rect">
            <a:avLst/>
          </a:prstGeom>
        </p:spPr>
      </p:pic>
      <p:pic>
        <p:nvPicPr>
          <p:cNvPr id="17" name="Picture 16">
            <a:extLst>
              <a:ext uri="{FF2B5EF4-FFF2-40B4-BE49-F238E27FC236}">
                <a16:creationId xmlns:a16="http://schemas.microsoft.com/office/drawing/2014/main" id="{78F66C3E-F4EF-A243-BD9B-97235E5B94B9}"/>
              </a:ext>
            </a:extLst>
          </p:cNvPr>
          <p:cNvPicPr>
            <a:picLocks noChangeAspect="1"/>
          </p:cNvPicPr>
          <p:nvPr/>
        </p:nvPicPr>
        <p:blipFill>
          <a:blip r:embed="rId4"/>
          <a:stretch>
            <a:fillRect/>
          </a:stretch>
        </p:blipFill>
        <p:spPr>
          <a:xfrm>
            <a:off x="723591" y="1066800"/>
            <a:ext cx="4000809" cy="450850"/>
          </a:xfrm>
          <a:prstGeom prst="rect">
            <a:avLst/>
          </a:prstGeom>
        </p:spPr>
      </p:pic>
      <p:sp>
        <p:nvSpPr>
          <p:cNvPr id="18" name="Title 4">
            <a:extLst>
              <a:ext uri="{FF2B5EF4-FFF2-40B4-BE49-F238E27FC236}">
                <a16:creationId xmlns:a16="http://schemas.microsoft.com/office/drawing/2014/main" id="{6A7AF4C6-B424-5246-9686-34B9AEF5A9A7}"/>
              </a:ext>
            </a:extLst>
          </p:cNvPr>
          <p:cNvSpPr>
            <a:spLocks noGrp="1"/>
          </p:cNvSpPr>
          <p:nvPr>
            <p:ph type="title"/>
          </p:nvPr>
        </p:nvSpPr>
        <p:spPr>
          <a:xfrm>
            <a:off x="79504" y="69576"/>
            <a:ext cx="11811000" cy="768850"/>
          </a:xfrm>
        </p:spPr>
        <p:txBody>
          <a:bodyPr/>
          <a:lstStyle/>
          <a:p>
            <a:r>
              <a:rPr lang="en-US" dirty="0"/>
              <a:t>A few states took extra steps to ensure data are usable</a:t>
            </a:r>
          </a:p>
        </p:txBody>
      </p:sp>
      <p:pic>
        <p:nvPicPr>
          <p:cNvPr id="19" name="Picture 18">
            <a:extLst>
              <a:ext uri="{FF2B5EF4-FFF2-40B4-BE49-F238E27FC236}">
                <a16:creationId xmlns:a16="http://schemas.microsoft.com/office/drawing/2014/main" id="{C387B59C-1F17-EA4C-8199-8796A35D6781}"/>
              </a:ext>
            </a:extLst>
          </p:cNvPr>
          <p:cNvPicPr>
            <a:picLocks noChangeAspect="1"/>
          </p:cNvPicPr>
          <p:nvPr/>
        </p:nvPicPr>
        <p:blipFill rotWithShape="1">
          <a:blip r:embed="rId5"/>
          <a:srcRect t="2" b="41078"/>
          <a:stretch/>
        </p:blipFill>
        <p:spPr>
          <a:xfrm>
            <a:off x="-161201" y="3454761"/>
            <a:ext cx="1962514" cy="3224438"/>
          </a:xfrm>
          <a:prstGeom prst="rect">
            <a:avLst/>
          </a:prstGeom>
        </p:spPr>
      </p:pic>
      <p:sp>
        <p:nvSpPr>
          <p:cNvPr id="20" name="TextBox 19">
            <a:extLst>
              <a:ext uri="{FF2B5EF4-FFF2-40B4-BE49-F238E27FC236}">
                <a16:creationId xmlns:a16="http://schemas.microsoft.com/office/drawing/2014/main" id="{7EBA4EF6-20E0-8245-8BA0-F1E77D2A7D59}"/>
              </a:ext>
            </a:extLst>
          </p:cNvPr>
          <p:cNvSpPr txBox="1"/>
          <p:nvPr/>
        </p:nvSpPr>
        <p:spPr>
          <a:xfrm>
            <a:off x="4038600" y="6571331"/>
            <a:ext cx="3898397" cy="276999"/>
          </a:xfrm>
          <a:prstGeom prst="rect">
            <a:avLst/>
          </a:prstGeom>
          <a:noFill/>
        </p:spPr>
        <p:txBody>
          <a:bodyPr wrap="square" rtlCol="0">
            <a:spAutoFit/>
          </a:bodyPr>
          <a:lstStyle/>
          <a:p>
            <a:r>
              <a:rPr lang="en-US" sz="1200" dirty="0"/>
              <a:t>*TX comparison is for state-required (not ESSA) PPE data</a:t>
            </a:r>
          </a:p>
        </p:txBody>
      </p:sp>
      <p:pic>
        <p:nvPicPr>
          <p:cNvPr id="2" name="Picture 1">
            <a:extLst>
              <a:ext uri="{FF2B5EF4-FFF2-40B4-BE49-F238E27FC236}">
                <a16:creationId xmlns:a16="http://schemas.microsoft.com/office/drawing/2014/main" id="{6B0D1A10-55EA-C44F-AA49-849873AE5E87}"/>
              </a:ext>
            </a:extLst>
          </p:cNvPr>
          <p:cNvPicPr>
            <a:picLocks noChangeAspect="1"/>
          </p:cNvPicPr>
          <p:nvPr/>
        </p:nvPicPr>
        <p:blipFill>
          <a:blip r:embed="rId6"/>
          <a:stretch>
            <a:fillRect/>
          </a:stretch>
        </p:blipFill>
        <p:spPr>
          <a:xfrm>
            <a:off x="1455854" y="3362470"/>
            <a:ext cx="2667978" cy="3208861"/>
          </a:xfrm>
          <a:prstGeom prst="rect">
            <a:avLst/>
          </a:prstGeom>
        </p:spPr>
      </p:pic>
    </p:spTree>
    <p:extLst>
      <p:ext uri="{BB962C8B-B14F-4D97-AF65-F5344CB8AC3E}">
        <p14:creationId xmlns:p14="http://schemas.microsoft.com/office/powerpoint/2010/main" val="107890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6C8C3-ED12-3F47-AAF9-677D04193237}"/>
              </a:ext>
            </a:extLst>
          </p:cNvPr>
          <p:cNvSpPr>
            <a:spLocks noGrp="1"/>
          </p:cNvSpPr>
          <p:nvPr>
            <p:ph type="title"/>
          </p:nvPr>
        </p:nvSpPr>
        <p:spPr>
          <a:xfrm>
            <a:off x="411384" y="227249"/>
            <a:ext cx="11018616" cy="492443"/>
          </a:xfrm>
        </p:spPr>
        <p:txBody>
          <a:bodyPr/>
          <a:lstStyle/>
          <a:p>
            <a:r>
              <a:rPr lang="en-US" dirty="0"/>
              <a:t>If states don’t create meaningful visualizations, others will</a:t>
            </a:r>
          </a:p>
        </p:txBody>
      </p:sp>
      <p:sp>
        <p:nvSpPr>
          <p:cNvPr id="3" name="Slide Number Placeholder 2">
            <a:extLst>
              <a:ext uri="{FF2B5EF4-FFF2-40B4-BE49-F238E27FC236}">
                <a16:creationId xmlns:a16="http://schemas.microsoft.com/office/drawing/2014/main" id="{8DFD6082-9DB4-E842-A679-26C38B8DF554}"/>
              </a:ext>
            </a:extLst>
          </p:cNvPr>
          <p:cNvSpPr>
            <a:spLocks noGrp="1"/>
          </p:cNvSpPr>
          <p:nvPr>
            <p:ph type="sldNum" sz="quarter" idx="7"/>
          </p:nvPr>
        </p:nvSpPr>
        <p:spPr/>
        <p:txBody>
          <a:bodyPr/>
          <a:lstStyle/>
          <a:p>
            <a:fld id="{B6F15528-21DE-4FAA-801E-634DDDAF4B2B}" type="slidenum">
              <a:rPr lang="en-US" smtClean="0"/>
              <a:pPr/>
              <a:t>18</a:t>
            </a:fld>
            <a:endParaRPr lang="en-US" dirty="0"/>
          </a:p>
        </p:txBody>
      </p:sp>
      <p:pic>
        <p:nvPicPr>
          <p:cNvPr id="14" name="Picture 13">
            <a:extLst>
              <a:ext uri="{FF2B5EF4-FFF2-40B4-BE49-F238E27FC236}">
                <a16:creationId xmlns:a16="http://schemas.microsoft.com/office/drawing/2014/main" id="{E15D0809-9367-F64D-BD47-D8D6453BA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489" y="1084521"/>
            <a:ext cx="8403211" cy="4688958"/>
          </a:xfrm>
          <a:prstGeom prst="rect">
            <a:avLst/>
          </a:prstGeom>
        </p:spPr>
      </p:pic>
      <p:sp>
        <p:nvSpPr>
          <p:cNvPr id="17" name="TextBox 16">
            <a:extLst>
              <a:ext uri="{FF2B5EF4-FFF2-40B4-BE49-F238E27FC236}">
                <a16:creationId xmlns:a16="http://schemas.microsoft.com/office/drawing/2014/main" id="{6F1712D6-90E3-D648-88BF-552D3008B95E}"/>
              </a:ext>
            </a:extLst>
          </p:cNvPr>
          <p:cNvSpPr txBox="1"/>
          <p:nvPr/>
        </p:nvSpPr>
        <p:spPr>
          <a:xfrm>
            <a:off x="3086167" y="4572000"/>
            <a:ext cx="8343833" cy="369332"/>
          </a:xfrm>
          <a:prstGeom prst="rect">
            <a:avLst/>
          </a:prstGeom>
          <a:noFill/>
        </p:spPr>
        <p:txBody>
          <a:bodyPr wrap="square" rtlCol="0">
            <a:spAutoFit/>
          </a:bodyPr>
          <a:lstStyle/>
          <a:p>
            <a:pPr algn="ctr"/>
            <a:r>
              <a:rPr lang="en-US" dirty="0">
                <a:solidFill>
                  <a:schemeClr val="accent6"/>
                </a:solidFill>
              </a:rPr>
              <a:t>All NC elementary schools with &gt;75% poverty</a:t>
            </a:r>
          </a:p>
        </p:txBody>
      </p:sp>
      <p:sp>
        <p:nvSpPr>
          <p:cNvPr id="4" name="Rectangle 3">
            <a:extLst>
              <a:ext uri="{FF2B5EF4-FFF2-40B4-BE49-F238E27FC236}">
                <a16:creationId xmlns:a16="http://schemas.microsoft.com/office/drawing/2014/main" id="{9DEA0D7A-7ED8-EE4B-BC2A-F9FD756B4DD9}"/>
              </a:ext>
            </a:extLst>
          </p:cNvPr>
          <p:cNvSpPr/>
          <p:nvPr/>
        </p:nvSpPr>
        <p:spPr>
          <a:xfrm>
            <a:off x="411384" y="1817132"/>
            <a:ext cx="30480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386EA4"/>
                </a:solidFill>
              </a:rPr>
              <a:t>These organizations have made data visualizations using school-by-school financials:</a:t>
            </a:r>
          </a:p>
          <a:p>
            <a:endParaRPr lang="en-US" sz="2000" dirty="0">
              <a:solidFill>
                <a:srgbClr val="386EA4"/>
              </a:solidFill>
            </a:endParaRPr>
          </a:p>
          <a:p>
            <a:pPr marL="285750" indent="-285750">
              <a:buFont typeface="Arial" panose="020B0604020202020204" pitchFamily="34" charset="0"/>
              <a:buChar char="•"/>
            </a:pPr>
            <a:r>
              <a:rPr lang="en-US" sz="2000" dirty="0">
                <a:solidFill>
                  <a:srgbClr val="386EA4"/>
                </a:solidFill>
              </a:rPr>
              <a:t>Best NC</a:t>
            </a:r>
          </a:p>
          <a:p>
            <a:pPr marL="285750" indent="-285750">
              <a:buFont typeface="Arial" panose="020B0604020202020204" pitchFamily="34" charset="0"/>
              <a:buChar char="•"/>
            </a:pPr>
            <a:r>
              <a:rPr lang="en-US" sz="2000" dirty="0">
                <a:solidFill>
                  <a:srgbClr val="386EA4"/>
                </a:solidFill>
              </a:rPr>
              <a:t>Massachusetts Business Alliance for Education </a:t>
            </a:r>
          </a:p>
          <a:p>
            <a:pPr marL="285750" indent="-285750">
              <a:buFont typeface="Arial" panose="020B0604020202020204" pitchFamily="34" charset="0"/>
              <a:buChar char="•"/>
            </a:pPr>
            <a:r>
              <a:rPr lang="en-US" sz="2000" dirty="0">
                <a:solidFill>
                  <a:srgbClr val="386EA4"/>
                </a:solidFill>
              </a:rPr>
              <a:t>Ed Trust NY</a:t>
            </a:r>
          </a:p>
          <a:p>
            <a:pPr marL="285750" indent="-285750">
              <a:buFont typeface="Arial" panose="020B0604020202020204" pitchFamily="34" charset="0"/>
              <a:buChar char="•"/>
            </a:pPr>
            <a:r>
              <a:rPr lang="en-US" sz="2000" dirty="0">
                <a:solidFill>
                  <a:srgbClr val="386EA4"/>
                </a:solidFill>
              </a:rPr>
              <a:t>Hechinger Report</a:t>
            </a:r>
          </a:p>
          <a:p>
            <a:pPr marL="285750" indent="-285750">
              <a:buFont typeface="Arial" panose="020B0604020202020204" pitchFamily="34" charset="0"/>
              <a:buChar char="•"/>
            </a:pPr>
            <a:endParaRPr lang="en-US" dirty="0">
              <a:solidFill>
                <a:srgbClr val="386EA4"/>
              </a:solidFill>
            </a:endParaRPr>
          </a:p>
          <a:p>
            <a:endParaRPr lang="en-US" dirty="0">
              <a:solidFill>
                <a:srgbClr val="386EA4"/>
              </a:solidFill>
            </a:endParaRPr>
          </a:p>
        </p:txBody>
      </p:sp>
      <p:pic>
        <p:nvPicPr>
          <p:cNvPr id="7" name="Picture 6">
            <a:extLst>
              <a:ext uri="{FF2B5EF4-FFF2-40B4-BE49-F238E27FC236}">
                <a16:creationId xmlns:a16="http://schemas.microsoft.com/office/drawing/2014/main" id="{509A6B05-AF71-6042-975F-58163F1A2B46}"/>
              </a:ext>
            </a:extLst>
          </p:cNvPr>
          <p:cNvPicPr>
            <a:picLocks noChangeAspect="1"/>
          </p:cNvPicPr>
          <p:nvPr/>
        </p:nvPicPr>
        <p:blipFill>
          <a:blip r:embed="rId4"/>
          <a:stretch>
            <a:fillRect/>
          </a:stretch>
        </p:blipFill>
        <p:spPr>
          <a:xfrm>
            <a:off x="9493250" y="5568787"/>
            <a:ext cx="2698750" cy="921993"/>
          </a:xfrm>
          <a:prstGeom prst="rect">
            <a:avLst/>
          </a:prstGeom>
        </p:spPr>
      </p:pic>
    </p:spTree>
    <p:extLst>
      <p:ext uri="{BB962C8B-B14F-4D97-AF65-F5344CB8AC3E}">
        <p14:creationId xmlns:p14="http://schemas.microsoft.com/office/powerpoint/2010/main" val="57472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43F6F-6C1C-5C46-8C1E-341CDE926632}"/>
              </a:ext>
            </a:extLst>
          </p:cNvPr>
          <p:cNvSpPr>
            <a:spLocks noGrp="1"/>
          </p:cNvSpPr>
          <p:nvPr>
            <p:ph type="title"/>
          </p:nvPr>
        </p:nvSpPr>
        <p:spPr>
          <a:xfrm>
            <a:off x="479425" y="304800"/>
            <a:ext cx="8825582" cy="492443"/>
          </a:xfrm>
        </p:spPr>
        <p:txBody>
          <a:bodyPr/>
          <a:lstStyle/>
          <a:p>
            <a:r>
              <a:rPr lang="en-US" dirty="0"/>
              <a:t>Coming up next </a:t>
            </a:r>
            <a:r>
              <a:rPr lang="en-US" dirty="0" err="1"/>
              <a:t>FiDWiG</a:t>
            </a:r>
            <a:r>
              <a:rPr lang="en-US" dirty="0"/>
              <a:t>…Fiscal Insolvency</a:t>
            </a:r>
          </a:p>
        </p:txBody>
      </p:sp>
      <p:sp>
        <p:nvSpPr>
          <p:cNvPr id="3" name="Slide Number Placeholder 2">
            <a:extLst>
              <a:ext uri="{FF2B5EF4-FFF2-40B4-BE49-F238E27FC236}">
                <a16:creationId xmlns:a16="http://schemas.microsoft.com/office/drawing/2014/main" id="{DBF873BB-DD2D-A94B-9059-FAAA37CB1C4D}"/>
              </a:ext>
            </a:extLst>
          </p:cNvPr>
          <p:cNvSpPr>
            <a:spLocks noGrp="1"/>
          </p:cNvSpPr>
          <p:nvPr>
            <p:ph type="sldNum" sz="quarter" idx="7"/>
          </p:nvPr>
        </p:nvSpPr>
        <p:spPr/>
        <p:txBody>
          <a:bodyPr/>
          <a:lstStyle/>
          <a:p>
            <a:fld id="{B6F15528-21DE-4FAA-801E-634DDDAF4B2B}" type="slidenum">
              <a:rPr lang="en-US" smtClean="0"/>
              <a:pPr/>
              <a:t>19</a:t>
            </a:fld>
            <a:endParaRPr lang="en-US" dirty="0"/>
          </a:p>
        </p:txBody>
      </p:sp>
      <p:pic>
        <p:nvPicPr>
          <p:cNvPr id="10" name="Picture 9">
            <a:extLst>
              <a:ext uri="{FF2B5EF4-FFF2-40B4-BE49-F238E27FC236}">
                <a16:creationId xmlns:a16="http://schemas.microsoft.com/office/drawing/2014/main" id="{AF307EBE-6B47-224F-B5FA-7D6DC1F6DD76}"/>
              </a:ext>
            </a:extLst>
          </p:cNvPr>
          <p:cNvPicPr>
            <a:picLocks noChangeAspect="1"/>
          </p:cNvPicPr>
          <p:nvPr/>
        </p:nvPicPr>
        <p:blipFill rotWithShape="1">
          <a:blip r:embed="rId3">
            <a:extLst>
              <a:ext uri="{28A0092B-C50C-407E-A947-70E740481C1C}">
                <a14:useLocalDpi xmlns:a14="http://schemas.microsoft.com/office/drawing/2010/main" val="0"/>
              </a:ext>
            </a:extLst>
          </a:blip>
          <a:srcRect l="12093" r="9214"/>
          <a:stretch/>
        </p:blipFill>
        <p:spPr>
          <a:xfrm>
            <a:off x="13447" y="932068"/>
            <a:ext cx="3963013" cy="2749386"/>
          </a:xfrm>
          <a:prstGeom prst="rect">
            <a:avLst/>
          </a:prstGeom>
        </p:spPr>
      </p:pic>
      <p:sp>
        <p:nvSpPr>
          <p:cNvPr id="7" name="Rectangle 6">
            <a:extLst>
              <a:ext uri="{FF2B5EF4-FFF2-40B4-BE49-F238E27FC236}">
                <a16:creationId xmlns:a16="http://schemas.microsoft.com/office/drawing/2014/main" id="{3605DE9B-E5A3-304A-B019-4A474A5C3B42}"/>
              </a:ext>
            </a:extLst>
          </p:cNvPr>
          <p:cNvSpPr/>
          <p:nvPr/>
        </p:nvSpPr>
        <p:spPr>
          <a:xfrm>
            <a:off x="381259" y="2228671"/>
            <a:ext cx="3227388" cy="1200329"/>
          </a:xfrm>
          <a:prstGeom prst="rect">
            <a:avLst/>
          </a:prstGeom>
        </p:spPr>
        <p:txBody>
          <a:bodyPr wrap="square">
            <a:spAutoFit/>
          </a:bodyPr>
          <a:lstStyle/>
          <a:p>
            <a:r>
              <a:rPr lang="en-US" dirty="0">
                <a:solidFill>
                  <a:srgbClr val="333333"/>
                </a:solidFill>
                <a:latin typeface="American Typewriter" panose="02090604020004020304" pitchFamily="18" charset="77"/>
              </a:rPr>
              <a:t>4 out of 10 New York school districts could claim insolvency if mid-year state aid cuts are made </a:t>
            </a:r>
            <a:endParaRPr lang="en-US" dirty="0">
              <a:latin typeface="American Typewriter" panose="02090604020004020304" pitchFamily="18" charset="77"/>
            </a:endParaRPr>
          </a:p>
        </p:txBody>
      </p:sp>
      <p:sp>
        <p:nvSpPr>
          <p:cNvPr id="4" name="Rectangle 3">
            <a:extLst>
              <a:ext uri="{FF2B5EF4-FFF2-40B4-BE49-F238E27FC236}">
                <a16:creationId xmlns:a16="http://schemas.microsoft.com/office/drawing/2014/main" id="{D03E686E-64B4-9845-9795-515A47A6299F}"/>
              </a:ext>
            </a:extLst>
          </p:cNvPr>
          <p:cNvSpPr/>
          <p:nvPr/>
        </p:nvSpPr>
        <p:spPr>
          <a:xfrm>
            <a:off x="4495800" y="1524000"/>
            <a:ext cx="6808694" cy="3477875"/>
          </a:xfrm>
          <a:prstGeom prst="rect">
            <a:avLst/>
          </a:prstGeom>
        </p:spPr>
        <p:txBody>
          <a:bodyPr wrap="square">
            <a:spAutoFit/>
          </a:bodyPr>
          <a:lstStyle/>
          <a:p>
            <a:r>
              <a:rPr lang="en-US" sz="2000" b="1" dirty="0">
                <a:solidFill>
                  <a:srgbClr val="386EA4"/>
                </a:solidFill>
              </a:rPr>
              <a:t>What oversight role exists regarding district insolvency? </a:t>
            </a:r>
          </a:p>
          <a:p>
            <a:r>
              <a:rPr lang="en-US" sz="2000" dirty="0">
                <a:solidFill>
                  <a:srgbClr val="386EA4"/>
                </a:solidFill>
              </a:rPr>
              <a:t>If you have info handy on your state, chat response to each:</a:t>
            </a:r>
          </a:p>
          <a:p>
            <a:endParaRPr lang="en-US" sz="2000" dirty="0">
              <a:solidFill>
                <a:srgbClr val="386EA4"/>
              </a:solidFill>
            </a:endParaRPr>
          </a:p>
          <a:p>
            <a:br>
              <a:rPr lang="en-US" sz="2000" dirty="0">
                <a:solidFill>
                  <a:srgbClr val="386EA4"/>
                </a:solidFill>
              </a:rPr>
            </a:br>
            <a:r>
              <a:rPr lang="en-US" sz="2000" dirty="0">
                <a:solidFill>
                  <a:srgbClr val="386EA4"/>
                </a:solidFill>
              </a:rPr>
              <a:t>A. What oversight body is involved? (County, SEA?)</a:t>
            </a:r>
          </a:p>
          <a:p>
            <a:endParaRPr lang="en-US" sz="2000" dirty="0">
              <a:solidFill>
                <a:srgbClr val="386EA4"/>
              </a:solidFill>
            </a:endParaRPr>
          </a:p>
          <a:p>
            <a:r>
              <a:rPr lang="en-US" sz="2000" dirty="0">
                <a:solidFill>
                  <a:srgbClr val="386EA4"/>
                </a:solidFill>
              </a:rPr>
              <a:t>B. What requirements are in place and what evaluations are done? (Minimum reserves?)</a:t>
            </a:r>
          </a:p>
          <a:p>
            <a:endParaRPr lang="en-US" sz="2000" dirty="0">
              <a:solidFill>
                <a:srgbClr val="386EA4"/>
              </a:solidFill>
            </a:endParaRPr>
          </a:p>
          <a:p>
            <a:r>
              <a:rPr lang="en-US" sz="2000" dirty="0">
                <a:solidFill>
                  <a:srgbClr val="386EA4"/>
                </a:solidFill>
              </a:rPr>
              <a:t>C. What interventions are made? (Financial expertise, takeover, loans, etc.)</a:t>
            </a:r>
            <a:endParaRPr lang="en-US" sz="2000" b="0" i="0" dirty="0">
              <a:solidFill>
                <a:srgbClr val="386EA4"/>
              </a:solidFill>
              <a:effectLst/>
            </a:endParaRPr>
          </a:p>
        </p:txBody>
      </p:sp>
    </p:spTree>
    <p:extLst>
      <p:ext uri="{BB962C8B-B14F-4D97-AF65-F5344CB8AC3E}">
        <p14:creationId xmlns:p14="http://schemas.microsoft.com/office/powerpoint/2010/main" val="361513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1F2EA3-76D3-5D4E-977E-E1078258CB4D}"/>
              </a:ext>
            </a:extLst>
          </p:cNvPr>
          <p:cNvSpPr>
            <a:spLocks noGrp="1"/>
          </p:cNvSpPr>
          <p:nvPr>
            <p:ph type="body" idx="1"/>
          </p:nvPr>
        </p:nvSpPr>
        <p:spPr>
          <a:xfrm>
            <a:off x="457200" y="2286000"/>
            <a:ext cx="4307742" cy="3124200"/>
          </a:xfrm>
        </p:spPr>
        <p:txBody>
          <a:bodyPr>
            <a:normAutofit/>
          </a:bodyPr>
          <a:lstStyle/>
          <a:p>
            <a:r>
              <a:rPr lang="en-US" dirty="0"/>
              <a:t>1. Looking ahead: Federal stimulus and state outlook</a:t>
            </a:r>
          </a:p>
          <a:p>
            <a:endParaRPr lang="en-US" dirty="0"/>
          </a:p>
          <a:p>
            <a:r>
              <a:rPr lang="en-US" dirty="0"/>
              <a:t>2. ESSA tracker - taking stock of where states stand</a:t>
            </a:r>
          </a:p>
          <a:p>
            <a:endParaRPr lang="en-US" dirty="0"/>
          </a:p>
          <a:p>
            <a:r>
              <a:rPr lang="en-US" dirty="0"/>
              <a:t>3. Announcements</a:t>
            </a:r>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593DA9F9-3482-F24A-B62C-D0D4DD6437CA}"/>
              </a:ext>
            </a:extLst>
          </p:cNvPr>
          <p:cNvSpPr>
            <a:spLocks noGrp="1"/>
          </p:cNvSpPr>
          <p:nvPr>
            <p:ph type="title"/>
          </p:nvPr>
        </p:nvSpPr>
        <p:spPr>
          <a:xfrm>
            <a:off x="533400" y="685800"/>
            <a:ext cx="4307742" cy="1346200"/>
          </a:xfrm>
        </p:spPr>
        <p:txBody>
          <a:bodyPr/>
          <a:lstStyle/>
          <a:p>
            <a:br>
              <a:rPr lang="en-US" dirty="0"/>
            </a:br>
            <a:r>
              <a:rPr lang="en-US" dirty="0"/>
              <a:t>Agenda</a:t>
            </a:r>
          </a:p>
        </p:txBody>
      </p:sp>
      <p:sp>
        <p:nvSpPr>
          <p:cNvPr id="4" name="Slide Number Placeholder 3">
            <a:extLst>
              <a:ext uri="{FF2B5EF4-FFF2-40B4-BE49-F238E27FC236}">
                <a16:creationId xmlns:a16="http://schemas.microsoft.com/office/drawing/2014/main" id="{07C11093-6A32-C943-B594-E16134A23426}"/>
              </a:ext>
            </a:extLst>
          </p:cNvPr>
          <p:cNvSpPr>
            <a:spLocks noGrp="1"/>
          </p:cNvSpPr>
          <p:nvPr>
            <p:ph type="sldNum" sz="quarter" idx="7"/>
          </p:nvPr>
        </p:nvSpPr>
        <p:spPr/>
        <p:txBody>
          <a:bodyPr/>
          <a:lstStyle/>
          <a:p>
            <a:fld id="{B6F15528-21DE-4FAA-801E-634DDDAF4B2B}" type="slidenum">
              <a:rPr lang="en-US" smtClean="0"/>
              <a:pPr/>
              <a:t>2</a:t>
            </a:fld>
            <a:endParaRPr lang="en-US" dirty="0"/>
          </a:p>
        </p:txBody>
      </p:sp>
      <p:pic>
        <p:nvPicPr>
          <p:cNvPr id="5" name="Picture 4">
            <a:extLst>
              <a:ext uri="{FF2B5EF4-FFF2-40B4-BE49-F238E27FC236}">
                <a16:creationId xmlns:a16="http://schemas.microsoft.com/office/drawing/2014/main" id="{5124B7A2-8E13-D14B-80F0-89B214339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092" y="838200"/>
            <a:ext cx="5397391" cy="3649863"/>
          </a:xfrm>
          <a:prstGeom prst="rect">
            <a:avLst/>
          </a:prstGeom>
        </p:spPr>
      </p:pic>
      <p:sp>
        <p:nvSpPr>
          <p:cNvPr id="6" name="TextBox 5">
            <a:extLst>
              <a:ext uri="{FF2B5EF4-FFF2-40B4-BE49-F238E27FC236}">
                <a16:creationId xmlns:a16="http://schemas.microsoft.com/office/drawing/2014/main" id="{48FA850E-F90D-014C-951E-7BC83F581DF1}"/>
              </a:ext>
            </a:extLst>
          </p:cNvPr>
          <p:cNvSpPr txBox="1"/>
          <p:nvPr/>
        </p:nvSpPr>
        <p:spPr>
          <a:xfrm>
            <a:off x="6462985" y="4710665"/>
            <a:ext cx="5424215" cy="830997"/>
          </a:xfrm>
          <a:prstGeom prst="rect">
            <a:avLst/>
          </a:prstGeom>
          <a:noFill/>
        </p:spPr>
        <p:txBody>
          <a:bodyPr wrap="square" rtlCol="0">
            <a:spAutoFit/>
          </a:bodyPr>
          <a:lstStyle/>
          <a:p>
            <a:r>
              <a:rPr lang="en-US" sz="2400" dirty="0">
                <a:solidFill>
                  <a:schemeClr val="bg1"/>
                </a:solidFill>
              </a:rPr>
              <a:t>We hope you had a great Thanksgiving.  </a:t>
            </a:r>
          </a:p>
          <a:p>
            <a:r>
              <a:rPr lang="en-US" sz="2400" dirty="0">
                <a:solidFill>
                  <a:schemeClr val="bg1"/>
                </a:solidFill>
              </a:rPr>
              <a:t>We’re thankful for you all! </a:t>
            </a:r>
          </a:p>
        </p:txBody>
      </p:sp>
    </p:spTree>
    <p:extLst>
      <p:ext uri="{BB962C8B-B14F-4D97-AF65-F5344CB8AC3E}">
        <p14:creationId xmlns:p14="http://schemas.microsoft.com/office/powerpoint/2010/main" val="3604914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B753-81AC-E646-904A-BB6FFEAB3291}"/>
              </a:ext>
            </a:extLst>
          </p:cNvPr>
          <p:cNvSpPr>
            <a:spLocks noGrp="1"/>
          </p:cNvSpPr>
          <p:nvPr>
            <p:ph type="title"/>
          </p:nvPr>
        </p:nvSpPr>
        <p:spPr>
          <a:xfrm>
            <a:off x="459547" y="410520"/>
            <a:ext cx="11580054" cy="492443"/>
          </a:xfrm>
        </p:spPr>
        <p:txBody>
          <a:bodyPr/>
          <a:lstStyle/>
          <a:p>
            <a:r>
              <a:rPr lang="en-US" dirty="0"/>
              <a:t>Nominate LEAs for analysis/training in using school-by-school financial data</a:t>
            </a:r>
          </a:p>
        </p:txBody>
      </p:sp>
      <p:sp>
        <p:nvSpPr>
          <p:cNvPr id="3" name="Slide Number Placeholder 2">
            <a:extLst>
              <a:ext uri="{FF2B5EF4-FFF2-40B4-BE49-F238E27FC236}">
                <a16:creationId xmlns:a16="http://schemas.microsoft.com/office/drawing/2014/main" id="{C5342602-AF1A-944B-B8E5-7E21F9DB8DEF}"/>
              </a:ext>
            </a:extLst>
          </p:cNvPr>
          <p:cNvSpPr>
            <a:spLocks noGrp="1"/>
          </p:cNvSpPr>
          <p:nvPr>
            <p:ph type="sldNum" sz="quarter" idx="7"/>
          </p:nvPr>
        </p:nvSpPr>
        <p:spPr/>
        <p:txBody>
          <a:bodyPr/>
          <a:lstStyle/>
          <a:p>
            <a:fld id="{B6F15528-21DE-4FAA-801E-634DDDAF4B2B}" type="slidenum">
              <a:rPr lang="en-US" smtClean="0"/>
              <a:pPr/>
              <a:t>20</a:t>
            </a:fld>
            <a:endParaRPr lang="en-US" dirty="0"/>
          </a:p>
        </p:txBody>
      </p:sp>
      <p:sp>
        <p:nvSpPr>
          <p:cNvPr id="7" name="TextBox 6">
            <a:extLst>
              <a:ext uri="{FF2B5EF4-FFF2-40B4-BE49-F238E27FC236}">
                <a16:creationId xmlns:a16="http://schemas.microsoft.com/office/drawing/2014/main" id="{0230A9D8-84EC-964E-A80C-DE806A704C01}"/>
              </a:ext>
            </a:extLst>
          </p:cNvPr>
          <p:cNvSpPr txBox="1"/>
          <p:nvPr/>
        </p:nvSpPr>
        <p:spPr>
          <a:xfrm>
            <a:off x="459547" y="1361665"/>
            <a:ext cx="10970453" cy="830997"/>
          </a:xfrm>
          <a:prstGeom prst="rect">
            <a:avLst/>
          </a:prstGeom>
          <a:solidFill>
            <a:srgbClr val="92D050"/>
          </a:solidFill>
        </p:spPr>
        <p:txBody>
          <a:bodyPr wrap="square" rtlCol="0">
            <a:spAutoFit/>
          </a:bodyPr>
          <a:lstStyle/>
          <a:p>
            <a:r>
              <a:rPr lang="en-US" sz="2400" dirty="0">
                <a:solidFill>
                  <a:schemeClr val="bg1"/>
                </a:solidFill>
              </a:rPr>
              <a:t>The National Center and </a:t>
            </a:r>
            <a:r>
              <a:rPr lang="en-US" sz="2400" dirty="0" err="1">
                <a:solidFill>
                  <a:schemeClr val="bg1"/>
                </a:solidFill>
              </a:rPr>
              <a:t>Edunomics</a:t>
            </a:r>
            <a:r>
              <a:rPr lang="en-US" sz="2400" dirty="0">
                <a:solidFill>
                  <a:schemeClr val="bg1"/>
                </a:solidFill>
              </a:rPr>
              <a:t> Lab have </a:t>
            </a:r>
            <a:r>
              <a:rPr lang="en-US" sz="2400" dirty="0" err="1">
                <a:solidFill>
                  <a:schemeClr val="bg1"/>
                </a:solidFill>
              </a:rPr>
              <a:t>DoEd</a:t>
            </a:r>
            <a:r>
              <a:rPr lang="en-US" sz="2400" dirty="0">
                <a:solidFill>
                  <a:schemeClr val="bg1"/>
                </a:solidFill>
              </a:rPr>
              <a:t> funding to guide and support LEAs in their efforts to improve the usefulness of school-by-school finance data </a:t>
            </a:r>
          </a:p>
        </p:txBody>
      </p:sp>
      <p:sp>
        <p:nvSpPr>
          <p:cNvPr id="8" name="TextBox 7">
            <a:extLst>
              <a:ext uri="{FF2B5EF4-FFF2-40B4-BE49-F238E27FC236}">
                <a16:creationId xmlns:a16="http://schemas.microsoft.com/office/drawing/2014/main" id="{E8CFA213-4959-064C-9962-3E113BC03817}"/>
              </a:ext>
            </a:extLst>
          </p:cNvPr>
          <p:cNvSpPr txBox="1"/>
          <p:nvPr/>
        </p:nvSpPr>
        <p:spPr>
          <a:xfrm>
            <a:off x="381000" y="2579363"/>
            <a:ext cx="5257800" cy="3170099"/>
          </a:xfrm>
          <a:prstGeom prst="rect">
            <a:avLst/>
          </a:prstGeom>
          <a:noFill/>
        </p:spPr>
        <p:txBody>
          <a:bodyPr wrap="square" rtlCol="0">
            <a:spAutoFit/>
          </a:bodyPr>
          <a:lstStyle/>
          <a:p>
            <a:br>
              <a:rPr lang="en-US" sz="2800" dirty="0"/>
            </a:br>
            <a:r>
              <a:rPr lang="en-US" sz="2800" b="1" dirty="0"/>
              <a:t>Benefits to participating LEAs</a:t>
            </a:r>
            <a:endParaRPr lang="en-US" sz="3200" dirty="0"/>
          </a:p>
          <a:p>
            <a:endParaRPr lang="en-US" sz="2400" i="1" dirty="0"/>
          </a:p>
          <a:p>
            <a:pPr marL="285750" indent="-285750" fontAlgn="base">
              <a:buFont typeface="Arial" panose="020B0604020202020204" pitchFamily="34" charset="0"/>
              <a:buChar char="•"/>
            </a:pPr>
            <a:r>
              <a:rPr lang="en-US" sz="2000" dirty="0"/>
              <a:t>Data visualizations using school-by-school spending, outcomes, and demographic data </a:t>
            </a:r>
          </a:p>
          <a:p>
            <a:pPr marL="285750" indent="-285750" fontAlgn="base">
              <a:buFont typeface="Arial" panose="020B0604020202020204" pitchFamily="34" charset="0"/>
              <a:buChar char="•"/>
            </a:pPr>
            <a:endParaRPr lang="en-US" sz="2000" dirty="0"/>
          </a:p>
          <a:p>
            <a:pPr marL="285750" indent="-285750" fontAlgn="base">
              <a:buFont typeface="Arial" panose="020B0604020202020204" pitchFamily="34" charset="0"/>
              <a:buChar char="•"/>
            </a:pPr>
            <a:r>
              <a:rPr lang="en-US" sz="2000" dirty="0"/>
              <a:t>Protocols and training for LEA conversations with stakeholder groups</a:t>
            </a:r>
          </a:p>
          <a:p>
            <a:endParaRPr lang="en-US" sz="2000" dirty="0"/>
          </a:p>
        </p:txBody>
      </p:sp>
      <p:sp>
        <p:nvSpPr>
          <p:cNvPr id="11" name="TextBox 10">
            <a:extLst>
              <a:ext uri="{FF2B5EF4-FFF2-40B4-BE49-F238E27FC236}">
                <a16:creationId xmlns:a16="http://schemas.microsoft.com/office/drawing/2014/main" id="{8239ECB4-2EC6-6E46-B165-18E5E4B2C6BD}"/>
              </a:ext>
            </a:extLst>
          </p:cNvPr>
          <p:cNvSpPr txBox="1"/>
          <p:nvPr/>
        </p:nvSpPr>
        <p:spPr>
          <a:xfrm>
            <a:off x="6276584" y="3203033"/>
            <a:ext cx="5410200" cy="1815882"/>
          </a:xfrm>
          <a:prstGeom prst="rect">
            <a:avLst/>
          </a:prstGeom>
          <a:noFill/>
          <a:ln>
            <a:solidFill>
              <a:schemeClr val="accent6"/>
            </a:solidFill>
          </a:ln>
        </p:spPr>
        <p:txBody>
          <a:bodyPr wrap="square" rtlCol="0">
            <a:spAutoFit/>
          </a:bodyPr>
          <a:lstStyle/>
          <a:p>
            <a:r>
              <a:rPr lang="en-US" sz="2400" b="1" dirty="0">
                <a:solidFill>
                  <a:schemeClr val="accent6"/>
                </a:solidFill>
              </a:rPr>
              <a:t>Nominate an LEA:</a:t>
            </a:r>
          </a:p>
          <a:p>
            <a:endParaRPr lang="en-US" sz="2400" dirty="0">
              <a:solidFill>
                <a:schemeClr val="accent6"/>
              </a:solidFill>
            </a:endParaRPr>
          </a:p>
          <a:p>
            <a:r>
              <a:rPr lang="en-US" sz="2400" dirty="0">
                <a:solidFill>
                  <a:schemeClr val="accent6"/>
                </a:solidFill>
              </a:rPr>
              <a:t>Email</a:t>
            </a:r>
            <a:r>
              <a:rPr lang="en-US" sz="2400" b="1" dirty="0">
                <a:solidFill>
                  <a:schemeClr val="accent6"/>
                </a:solidFill>
              </a:rPr>
              <a:t> </a:t>
            </a:r>
            <a:r>
              <a:rPr lang="en-US" sz="2400" dirty="0">
                <a:solidFill>
                  <a:schemeClr val="accent6"/>
                </a:solidFill>
              </a:rPr>
              <a:t>Hannah at </a:t>
            </a:r>
            <a:r>
              <a:rPr lang="en-US" sz="2400" u="sng" dirty="0">
                <a:solidFill>
                  <a:schemeClr val="accent6"/>
                </a:solidFill>
                <a:hlinkClick r:id="rId3">
                  <a:extLst>
                    <a:ext uri="{A12FA001-AC4F-418D-AE19-62706E023703}">
                      <ahyp:hlinkClr xmlns:ahyp="http://schemas.microsoft.com/office/drawing/2018/hyperlinkcolor" val="tx"/>
                    </a:ext>
                  </a:extLst>
                </a:hlinkClick>
              </a:rPr>
              <a:t>Hj254@georgetown.edu</a:t>
            </a:r>
            <a:r>
              <a:rPr lang="en-US" sz="2400" dirty="0">
                <a:solidFill>
                  <a:schemeClr val="accent6"/>
                </a:solidFill>
              </a:rPr>
              <a:t> </a:t>
            </a:r>
          </a:p>
          <a:p>
            <a:endParaRPr lang="en-US" sz="2000" b="1" dirty="0">
              <a:solidFill>
                <a:schemeClr val="accent6"/>
              </a:solidFill>
            </a:endParaRPr>
          </a:p>
          <a:p>
            <a:endParaRPr lang="en-US" sz="2000" b="1" dirty="0">
              <a:solidFill>
                <a:schemeClr val="accent6"/>
              </a:solidFill>
            </a:endParaRPr>
          </a:p>
        </p:txBody>
      </p:sp>
      <p:sp>
        <p:nvSpPr>
          <p:cNvPr id="5" name="TextBox 4">
            <a:extLst>
              <a:ext uri="{FF2B5EF4-FFF2-40B4-BE49-F238E27FC236}">
                <a16:creationId xmlns:a16="http://schemas.microsoft.com/office/drawing/2014/main" id="{C94B844A-3834-1547-8A12-174D3F6372A7}"/>
              </a:ext>
            </a:extLst>
          </p:cNvPr>
          <p:cNvSpPr txBox="1"/>
          <p:nvPr/>
        </p:nvSpPr>
        <p:spPr>
          <a:xfrm>
            <a:off x="3200400" y="6094254"/>
            <a:ext cx="6837769" cy="461665"/>
          </a:xfrm>
          <a:prstGeom prst="rect">
            <a:avLst/>
          </a:prstGeom>
          <a:noFill/>
        </p:spPr>
        <p:txBody>
          <a:bodyPr wrap="none" rtlCol="0">
            <a:spAutoFit/>
          </a:bodyPr>
          <a:lstStyle/>
          <a:p>
            <a:r>
              <a:rPr lang="en-US" sz="2400" dirty="0"/>
              <a:t>Look out for an email on the specifics later this week</a:t>
            </a:r>
          </a:p>
        </p:txBody>
      </p:sp>
    </p:spTree>
    <p:extLst>
      <p:ext uri="{BB962C8B-B14F-4D97-AF65-F5344CB8AC3E}">
        <p14:creationId xmlns:p14="http://schemas.microsoft.com/office/powerpoint/2010/main" val="193611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614B-5CFC-8648-99D2-AAED69C0C275}"/>
              </a:ext>
            </a:extLst>
          </p:cNvPr>
          <p:cNvSpPr>
            <a:spLocks noGrp="1"/>
          </p:cNvSpPr>
          <p:nvPr>
            <p:ph type="title"/>
          </p:nvPr>
        </p:nvSpPr>
        <p:spPr>
          <a:xfrm>
            <a:off x="329730" y="225860"/>
            <a:ext cx="8825582" cy="492443"/>
          </a:xfrm>
        </p:spPr>
        <p:txBody>
          <a:bodyPr/>
          <a:lstStyle/>
          <a:p>
            <a:r>
              <a:rPr lang="en-US" dirty="0"/>
              <a:t>Next </a:t>
            </a:r>
            <a:r>
              <a:rPr lang="en-US" dirty="0" err="1"/>
              <a:t>FiDWiG</a:t>
            </a:r>
            <a:r>
              <a:rPr lang="en-US" dirty="0"/>
              <a:t> Meeting: </a:t>
            </a:r>
          </a:p>
        </p:txBody>
      </p:sp>
      <p:sp>
        <p:nvSpPr>
          <p:cNvPr id="5" name="Slide Number Placeholder 4">
            <a:extLst>
              <a:ext uri="{FF2B5EF4-FFF2-40B4-BE49-F238E27FC236}">
                <a16:creationId xmlns:a16="http://schemas.microsoft.com/office/drawing/2014/main" id="{978817AD-C56B-6642-94F1-AAA7B9DA6544}"/>
              </a:ext>
            </a:extLst>
          </p:cNvPr>
          <p:cNvSpPr>
            <a:spLocks noGrp="1"/>
          </p:cNvSpPr>
          <p:nvPr>
            <p:ph type="sldNum" sz="quarter" idx="7"/>
          </p:nvPr>
        </p:nvSpPr>
        <p:spPr/>
        <p:txBody>
          <a:bodyPr/>
          <a:lstStyle/>
          <a:p>
            <a:fld id="{B6F15528-21DE-4FAA-801E-634DDDAF4B2B}" type="slidenum">
              <a:rPr lang="en-US" smtClean="0"/>
              <a:pPr/>
              <a:t>21</a:t>
            </a:fld>
            <a:endParaRPr lang="en-US" dirty="0"/>
          </a:p>
        </p:txBody>
      </p:sp>
      <p:sp>
        <p:nvSpPr>
          <p:cNvPr id="14" name="Rectangle 13">
            <a:extLst>
              <a:ext uri="{FF2B5EF4-FFF2-40B4-BE49-F238E27FC236}">
                <a16:creationId xmlns:a16="http://schemas.microsoft.com/office/drawing/2014/main" id="{1227CCB0-3177-DC45-8E8F-10876708C337}"/>
              </a:ext>
            </a:extLst>
          </p:cNvPr>
          <p:cNvSpPr/>
          <p:nvPr/>
        </p:nvSpPr>
        <p:spPr>
          <a:xfrm>
            <a:off x="237356" y="1136844"/>
            <a:ext cx="5223343" cy="646331"/>
          </a:xfrm>
          <a:prstGeom prst="rect">
            <a:avLst/>
          </a:prstGeom>
          <a:solidFill>
            <a:schemeClr val="bg1">
              <a:lumMod val="85000"/>
            </a:schemeClr>
          </a:solidFill>
        </p:spPr>
        <p:txBody>
          <a:bodyPr wrap="square">
            <a:spAutoFit/>
          </a:bodyPr>
          <a:lstStyle/>
          <a:p>
            <a:pPr marL="114300" lvl="0" indent="0" algn="ctr">
              <a:lnSpc>
                <a:spcPct val="90000"/>
              </a:lnSpc>
              <a:spcBef>
                <a:spcPts val="1000"/>
              </a:spcBef>
              <a:spcAft>
                <a:spcPts val="0"/>
              </a:spcAft>
              <a:buSzPts val="1800"/>
              <a:buNone/>
            </a:pPr>
            <a:r>
              <a:rPr lang="en-US" sz="4000" b="1" dirty="0">
                <a:solidFill>
                  <a:schemeClr val="accent2"/>
                </a:solidFill>
              </a:rPr>
              <a:t>February 4 at 1pm ET</a:t>
            </a:r>
          </a:p>
        </p:txBody>
      </p:sp>
      <p:pic>
        <p:nvPicPr>
          <p:cNvPr id="16" name="Picture 15">
            <a:extLst>
              <a:ext uri="{FF2B5EF4-FFF2-40B4-BE49-F238E27FC236}">
                <a16:creationId xmlns:a16="http://schemas.microsoft.com/office/drawing/2014/main" id="{3A7449A7-701E-8E4E-B54E-F7E9A853CDC2}"/>
              </a:ext>
            </a:extLst>
          </p:cNvPr>
          <p:cNvPicPr>
            <a:picLocks noChangeAspect="1"/>
          </p:cNvPicPr>
          <p:nvPr/>
        </p:nvPicPr>
        <p:blipFill>
          <a:blip r:embed="rId3"/>
          <a:stretch>
            <a:fillRect/>
          </a:stretch>
        </p:blipFill>
        <p:spPr>
          <a:xfrm>
            <a:off x="8763001" y="5610736"/>
            <a:ext cx="3428999" cy="1021404"/>
          </a:xfrm>
          <a:prstGeom prst="rect">
            <a:avLst/>
          </a:prstGeom>
        </p:spPr>
      </p:pic>
      <p:sp>
        <p:nvSpPr>
          <p:cNvPr id="17" name="Rectangle 16">
            <a:extLst>
              <a:ext uri="{FF2B5EF4-FFF2-40B4-BE49-F238E27FC236}">
                <a16:creationId xmlns:a16="http://schemas.microsoft.com/office/drawing/2014/main" id="{FCAC370C-966D-4F44-8E2E-1D296D00652C}"/>
              </a:ext>
            </a:extLst>
          </p:cNvPr>
          <p:cNvSpPr/>
          <p:nvPr/>
        </p:nvSpPr>
        <p:spPr>
          <a:xfrm>
            <a:off x="196527" y="1883404"/>
            <a:ext cx="5556968" cy="15455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lstStyle/>
          <a:p>
            <a:endParaRPr lang="en-US" sz="2400" dirty="0"/>
          </a:p>
          <a:p>
            <a:r>
              <a:rPr lang="en-US" sz="2400" b="1" dirty="0"/>
              <a:t>Anything else you’d like to talk about? Let us know!</a:t>
            </a:r>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6" name="Content Placeholder 5">
            <a:extLst>
              <a:ext uri="{FF2B5EF4-FFF2-40B4-BE49-F238E27FC236}">
                <a16:creationId xmlns:a16="http://schemas.microsoft.com/office/drawing/2014/main" id="{2A8D0D9E-FF12-7A46-BA5C-B6EA1DAF76A8}"/>
              </a:ext>
            </a:extLst>
          </p:cNvPr>
          <p:cNvSpPr>
            <a:spLocks noGrp="1"/>
          </p:cNvSpPr>
          <p:nvPr>
            <p:ph sz="quarter" idx="14"/>
          </p:nvPr>
        </p:nvSpPr>
        <p:spPr>
          <a:xfrm>
            <a:off x="209227" y="3377029"/>
            <a:ext cx="5159153" cy="2459567"/>
          </a:xfrm>
          <a:solidFill>
            <a:schemeClr val="accent2">
              <a:lumMod val="20000"/>
              <a:lumOff val="80000"/>
            </a:schemeClr>
          </a:solidFill>
          <a:ln>
            <a:solidFill>
              <a:schemeClr val="tx1"/>
            </a:solidFill>
          </a:ln>
        </p:spPr>
        <p:txBody>
          <a:bodyPr>
            <a:noAutofit/>
          </a:bodyPr>
          <a:lstStyle/>
          <a:p>
            <a:pPr marL="114300" lvl="0" indent="0">
              <a:lnSpc>
                <a:spcPct val="90000"/>
              </a:lnSpc>
              <a:spcBef>
                <a:spcPts val="1000"/>
              </a:spcBef>
              <a:spcAft>
                <a:spcPts val="0"/>
              </a:spcAft>
              <a:buSzPts val="1800"/>
              <a:buNone/>
            </a:pPr>
            <a:r>
              <a:rPr lang="en-US" sz="2800" dirty="0"/>
              <a:t>Got questions? We’re here!</a:t>
            </a:r>
          </a:p>
          <a:p>
            <a:pPr marL="114300" lvl="0" indent="0">
              <a:spcAft>
                <a:spcPts val="0"/>
              </a:spcAft>
              <a:buSzPts val="1800"/>
              <a:buNone/>
            </a:pPr>
            <a:r>
              <a:rPr lang="en-US" sz="1800" dirty="0">
                <a:solidFill>
                  <a:schemeClr val="dk1"/>
                </a:solidFill>
              </a:rPr>
              <a:t>Marguerite </a:t>
            </a:r>
            <a:r>
              <a:rPr lang="en-US" sz="1800" dirty="0" err="1">
                <a:solidFill>
                  <a:schemeClr val="dk1"/>
                </a:solidFill>
              </a:rPr>
              <a:t>Roza</a:t>
            </a:r>
            <a:endParaRPr lang="en-US" sz="1800" dirty="0">
              <a:solidFill>
                <a:schemeClr val="dk1"/>
              </a:solidFill>
            </a:endParaRPr>
          </a:p>
          <a:p>
            <a:pPr marL="114300" lvl="0" indent="0">
              <a:buSzPts val="1800"/>
              <a:buNone/>
            </a:pPr>
            <a:r>
              <a:rPr lang="en-US" sz="1800" u="sng" dirty="0">
                <a:solidFill>
                  <a:schemeClr val="dk1"/>
                </a:solidFill>
                <a:hlinkClick r:id="rId4">
                  <a:extLst>
                    <a:ext uri="{A12FA001-AC4F-418D-AE19-62706E023703}">
                      <ahyp:hlinkClr xmlns:ahyp="http://schemas.microsoft.com/office/drawing/2018/hyperlinkcolor" val="tx"/>
                    </a:ext>
                  </a:extLst>
                </a:hlinkClick>
              </a:rPr>
              <a:t>mr1170@Georgetown.edu </a:t>
            </a:r>
            <a:r>
              <a:rPr lang="en-US" sz="1800" dirty="0">
                <a:solidFill>
                  <a:schemeClr val="dk1"/>
                </a:solidFill>
              </a:rPr>
              <a:t>	</a:t>
            </a:r>
          </a:p>
          <a:p>
            <a:pPr marL="114300" lvl="0" indent="0">
              <a:buSzPts val="1800"/>
              <a:buNone/>
            </a:pPr>
            <a:r>
              <a:rPr lang="en-US" sz="1800" dirty="0">
                <a:solidFill>
                  <a:schemeClr val="dk1"/>
                </a:solidFill>
              </a:rPr>
              <a:t>		</a:t>
            </a:r>
          </a:p>
          <a:p>
            <a:pPr marL="114300" indent="0">
              <a:spcAft>
                <a:spcPts val="0"/>
              </a:spcAft>
              <a:buSzPts val="1800"/>
              <a:buNone/>
            </a:pPr>
            <a:r>
              <a:rPr lang="en-US" sz="1800" dirty="0">
                <a:solidFill>
                  <a:schemeClr val="dk1"/>
                </a:solidFill>
              </a:rPr>
              <a:t>Hannah Jarmolowski 		       </a:t>
            </a:r>
          </a:p>
          <a:p>
            <a:pPr marL="114300" indent="0">
              <a:buSzPts val="1800"/>
              <a:buNone/>
            </a:pPr>
            <a:r>
              <a:rPr lang="en-US" sz="1800" u="sng" dirty="0">
                <a:solidFill>
                  <a:schemeClr val="dk1"/>
                </a:solidFill>
                <a:hlinkClick r:id="rId5"/>
              </a:rPr>
              <a:t>hj254@Georgetown.edu</a:t>
            </a:r>
            <a:endParaRPr lang="en-US" sz="1800" u="sng" dirty="0">
              <a:solidFill>
                <a:schemeClr val="dk1"/>
              </a:solidFill>
            </a:endParaRPr>
          </a:p>
          <a:p>
            <a:pPr marL="0" indent="0">
              <a:buNone/>
            </a:pPr>
            <a:endParaRPr lang="en-US" sz="1600" dirty="0"/>
          </a:p>
        </p:txBody>
      </p:sp>
      <p:pic>
        <p:nvPicPr>
          <p:cNvPr id="13" name="Picture 12">
            <a:extLst>
              <a:ext uri="{FF2B5EF4-FFF2-40B4-BE49-F238E27FC236}">
                <a16:creationId xmlns:a16="http://schemas.microsoft.com/office/drawing/2014/main" id="{1123CCCA-741A-2B44-A656-5393352BC9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8769" y="1582878"/>
            <a:ext cx="5698431" cy="3217722"/>
          </a:xfrm>
          <a:prstGeom prst="rect">
            <a:avLst/>
          </a:prstGeom>
        </p:spPr>
      </p:pic>
    </p:spTree>
    <p:extLst>
      <p:ext uri="{BB962C8B-B14F-4D97-AF65-F5344CB8AC3E}">
        <p14:creationId xmlns:p14="http://schemas.microsoft.com/office/powerpoint/2010/main" val="3815137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0EBB75-3F56-2D43-91D1-F3B1B77EE020}"/>
              </a:ext>
            </a:extLst>
          </p:cNvPr>
          <p:cNvSpPr>
            <a:spLocks noGrp="1"/>
          </p:cNvSpPr>
          <p:nvPr>
            <p:ph type="body" sz="quarter" idx="10"/>
          </p:nvPr>
        </p:nvSpPr>
        <p:spPr>
          <a:xfrm>
            <a:off x="914400" y="1981200"/>
            <a:ext cx="7924800" cy="2438400"/>
          </a:xfrm>
        </p:spPr>
        <p:txBody>
          <a:bodyPr lIns="0" tIns="0" rIns="0" bIns="0">
            <a:normAutofit fontScale="92500"/>
          </a:bodyPr>
          <a:lstStyle/>
          <a:p>
            <a:r>
              <a:rPr lang="en-US" dirty="0"/>
              <a:t>This presentation is in the public domain. While permission to reprint is not necessary, publication should be cited. The presentation is prepared by the National Comprehensive Center under Award #S283B190028 for the Office of Program and Grantee Support Services (PGSS) within the Office of Elementary and Secondary Education (OESE) of the U.S. Department of Education and is administered by </a:t>
            </a:r>
            <a:r>
              <a:rPr lang="en-US" dirty="0" err="1"/>
              <a:t>Westat</a:t>
            </a:r>
            <a:r>
              <a:rPr lang="en-US" dirty="0"/>
              <a:t>. The content of the presentation does not necessarily reflect the views or policies of the PGSS or OESE or the U.S. Department of Education nor does mention of trade names, commercial products, or organizations imply endorsement by the U.S. Government. © 2019 </a:t>
            </a:r>
            <a:r>
              <a:rPr lang="en-US" dirty="0" err="1"/>
              <a:t>Westat</a:t>
            </a:r>
            <a:r>
              <a:rPr lang="en-US" dirty="0"/>
              <a:t>.</a:t>
            </a:r>
          </a:p>
          <a:p>
            <a:endParaRPr lang="en-US" dirty="0"/>
          </a:p>
        </p:txBody>
      </p:sp>
      <p:sp>
        <p:nvSpPr>
          <p:cNvPr id="3" name="Slide Number Placeholder 2">
            <a:extLst>
              <a:ext uri="{FF2B5EF4-FFF2-40B4-BE49-F238E27FC236}">
                <a16:creationId xmlns:a16="http://schemas.microsoft.com/office/drawing/2014/main" id="{913723DF-41CD-054C-A83B-36CBCA3E31D0}"/>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361426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94B7-49C6-B243-9950-F592532A1AE7}"/>
              </a:ext>
            </a:extLst>
          </p:cNvPr>
          <p:cNvSpPr>
            <a:spLocks noGrp="1"/>
          </p:cNvSpPr>
          <p:nvPr>
            <p:ph type="title"/>
          </p:nvPr>
        </p:nvSpPr>
        <p:spPr>
          <a:xfrm>
            <a:off x="381000" y="352578"/>
            <a:ext cx="10035447" cy="492443"/>
          </a:xfrm>
        </p:spPr>
        <p:txBody>
          <a:bodyPr/>
          <a:lstStyle/>
          <a:p>
            <a:r>
              <a:rPr lang="en-US" dirty="0"/>
              <a:t>Congressional outlook, looking ahead ...</a:t>
            </a:r>
          </a:p>
        </p:txBody>
      </p:sp>
      <p:sp>
        <p:nvSpPr>
          <p:cNvPr id="3" name="Slide Number Placeholder 2">
            <a:extLst>
              <a:ext uri="{FF2B5EF4-FFF2-40B4-BE49-F238E27FC236}">
                <a16:creationId xmlns:a16="http://schemas.microsoft.com/office/drawing/2014/main" id="{7F9AE001-99A0-8E4A-9E4D-8924695154A9}"/>
              </a:ext>
            </a:extLst>
          </p:cNvPr>
          <p:cNvSpPr>
            <a:spLocks noGrp="1"/>
          </p:cNvSpPr>
          <p:nvPr>
            <p:ph type="sldNum" sz="quarter" idx="7"/>
          </p:nvPr>
        </p:nvSpPr>
        <p:spPr/>
        <p:txBody>
          <a:bodyPr/>
          <a:lstStyle/>
          <a:p>
            <a:fld id="{B6F15528-21DE-4FAA-801E-634DDDAF4B2B}" type="slidenum">
              <a:rPr lang="en-US" smtClean="0"/>
              <a:pPr/>
              <a:t>3</a:t>
            </a:fld>
            <a:endParaRPr lang="en-US" dirty="0"/>
          </a:p>
        </p:txBody>
      </p:sp>
      <p:grpSp>
        <p:nvGrpSpPr>
          <p:cNvPr id="7" name="Google Shape;135;p17">
            <a:extLst>
              <a:ext uri="{FF2B5EF4-FFF2-40B4-BE49-F238E27FC236}">
                <a16:creationId xmlns:a16="http://schemas.microsoft.com/office/drawing/2014/main" id="{1C4F9B55-0149-C24D-A288-4292CAD15A0E}"/>
              </a:ext>
            </a:extLst>
          </p:cNvPr>
          <p:cNvGrpSpPr/>
          <p:nvPr/>
        </p:nvGrpSpPr>
        <p:grpSpPr>
          <a:xfrm>
            <a:off x="826265" y="1357067"/>
            <a:ext cx="4455245" cy="4555200"/>
            <a:chOff x="3320450" y="1304875"/>
            <a:chExt cx="2632500" cy="3416400"/>
          </a:xfrm>
        </p:grpSpPr>
        <p:sp>
          <p:nvSpPr>
            <p:cNvPr id="8" name="Google Shape;136;p17">
              <a:extLst>
                <a:ext uri="{FF2B5EF4-FFF2-40B4-BE49-F238E27FC236}">
                  <a16:creationId xmlns:a16="http://schemas.microsoft.com/office/drawing/2014/main" id="{9C603129-D73F-C34D-AE05-B8CB3F8CFC57}"/>
                </a:ext>
              </a:extLst>
            </p:cNvPr>
            <p:cNvSpPr txBox="1"/>
            <p:nvPr/>
          </p:nvSpPr>
          <p:spPr>
            <a:xfrm>
              <a:off x="3324050" y="1304875"/>
              <a:ext cx="2628900" cy="4641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37;p17">
              <a:extLst>
                <a:ext uri="{FF2B5EF4-FFF2-40B4-BE49-F238E27FC236}">
                  <a16:creationId xmlns:a16="http://schemas.microsoft.com/office/drawing/2014/main" id="{0E179319-FC7D-724D-9748-13449CB3D80E}"/>
                </a:ext>
              </a:extLst>
            </p:cNvPr>
            <p:cNvSpPr/>
            <p:nvPr/>
          </p:nvSpPr>
          <p:spPr>
            <a:xfrm>
              <a:off x="33204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 name="Google Shape;140;p17">
            <a:extLst>
              <a:ext uri="{FF2B5EF4-FFF2-40B4-BE49-F238E27FC236}">
                <a16:creationId xmlns:a16="http://schemas.microsoft.com/office/drawing/2014/main" id="{EA61373F-FA02-6645-8454-0050BDB51A72}"/>
              </a:ext>
            </a:extLst>
          </p:cNvPr>
          <p:cNvGrpSpPr/>
          <p:nvPr/>
        </p:nvGrpSpPr>
        <p:grpSpPr>
          <a:xfrm>
            <a:off x="6096000" y="1357067"/>
            <a:ext cx="3951383" cy="4555200"/>
            <a:chOff x="6212550" y="1304875"/>
            <a:chExt cx="2632500" cy="3416400"/>
          </a:xfrm>
        </p:grpSpPr>
        <p:sp>
          <p:nvSpPr>
            <p:cNvPr id="11" name="Google Shape;141;p17">
              <a:extLst>
                <a:ext uri="{FF2B5EF4-FFF2-40B4-BE49-F238E27FC236}">
                  <a16:creationId xmlns:a16="http://schemas.microsoft.com/office/drawing/2014/main" id="{0738F76B-30DD-744C-B533-0DD6D40521D9}"/>
                </a:ext>
              </a:extLst>
            </p:cNvPr>
            <p:cNvSpPr/>
            <p:nvPr/>
          </p:nvSpPr>
          <p:spPr>
            <a:xfrm>
              <a:off x="621540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42;p17">
              <a:extLst>
                <a:ext uri="{FF2B5EF4-FFF2-40B4-BE49-F238E27FC236}">
                  <a16:creationId xmlns:a16="http://schemas.microsoft.com/office/drawing/2014/main" id="{E465BDB9-BEE4-7C40-B9B9-B5F592BA5A83}"/>
                </a:ext>
              </a:extLst>
            </p:cNvPr>
            <p:cNvSpPr txBox="1"/>
            <p:nvPr/>
          </p:nvSpPr>
          <p:spPr>
            <a:xfrm>
              <a:off x="6212550" y="1304875"/>
              <a:ext cx="2632500" cy="5454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 name="Google Shape;144;p17">
            <a:extLst>
              <a:ext uri="{FF2B5EF4-FFF2-40B4-BE49-F238E27FC236}">
                <a16:creationId xmlns:a16="http://schemas.microsoft.com/office/drawing/2014/main" id="{91C852DE-1CE0-B443-B4DD-4C1B83E47A7E}"/>
              </a:ext>
            </a:extLst>
          </p:cNvPr>
          <p:cNvSpPr txBox="1">
            <a:spLocks/>
          </p:cNvSpPr>
          <p:nvPr/>
        </p:nvSpPr>
        <p:spPr>
          <a:xfrm>
            <a:off x="6114125" y="2084267"/>
            <a:ext cx="3932131" cy="3630000"/>
          </a:xfrm>
          <a:prstGeom prst="rect">
            <a:avLst/>
          </a:prstGeom>
        </p:spPr>
        <p:txBody>
          <a:bodyPr spcFirstLastPara="1" vert="horz" wrap="square" lIns="121900" tIns="121900" rIns="121900" bIns="121900" rtlCol="0" anchor="t" anchorCtr="0">
            <a:noAutofit/>
          </a:bodyPr>
          <a:lst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11662" indent="0">
              <a:buSzPts val="1100"/>
              <a:buNone/>
            </a:pPr>
            <a:r>
              <a:rPr lang="en-US" sz="1800" b="1" dirty="0"/>
              <a:t>IDEA</a:t>
            </a:r>
            <a:r>
              <a:rPr lang="en-US" sz="1800" dirty="0"/>
              <a:t>. “fully fund” the Individuals with Disabilities Education Act, the nation’s special education law, within 10 years.</a:t>
            </a:r>
            <a:br>
              <a:rPr lang="en-US" sz="1800" dirty="0"/>
            </a:br>
            <a:endParaRPr lang="en-US" sz="1800" dirty="0"/>
          </a:p>
          <a:p>
            <a:pPr marL="211662" indent="0">
              <a:buSzPts val="1100"/>
              <a:buNone/>
            </a:pPr>
            <a:r>
              <a:rPr lang="en-US" sz="1800" b="1" dirty="0"/>
              <a:t>ESSA</a:t>
            </a:r>
            <a:r>
              <a:rPr lang="en-US" sz="1800" dirty="0"/>
              <a:t>. Triple Title I funding from $16 billion to more than $45 billion. </a:t>
            </a:r>
            <a:br>
              <a:rPr lang="en-US" sz="1800" dirty="0"/>
            </a:br>
            <a:endParaRPr lang="en-US" sz="1800" dirty="0"/>
          </a:p>
          <a:p>
            <a:pPr marL="211662" indent="0">
              <a:buSzPts val="1100"/>
              <a:buNone/>
            </a:pPr>
            <a:r>
              <a:rPr lang="en-US" sz="1800" b="1" dirty="0"/>
              <a:t>Early Care.</a:t>
            </a:r>
            <a:r>
              <a:rPr lang="en-US" sz="1800" dirty="0"/>
              <a:t> Obama-era preschool for All (2013-2016). A 10-year, $75 billion mandatory investment in the Preschool for All program</a:t>
            </a:r>
            <a:r>
              <a:rPr lang="en-US" sz="1600" dirty="0"/>
              <a:t>.</a:t>
            </a:r>
          </a:p>
        </p:txBody>
      </p:sp>
      <p:sp>
        <p:nvSpPr>
          <p:cNvPr id="14" name="Rectangle 13">
            <a:extLst>
              <a:ext uri="{FF2B5EF4-FFF2-40B4-BE49-F238E27FC236}">
                <a16:creationId xmlns:a16="http://schemas.microsoft.com/office/drawing/2014/main" id="{2710ADC7-533A-E34A-A7F5-323CE0114C47}"/>
              </a:ext>
            </a:extLst>
          </p:cNvPr>
          <p:cNvSpPr/>
          <p:nvPr/>
        </p:nvSpPr>
        <p:spPr>
          <a:xfrm>
            <a:off x="4183312" y="2038814"/>
            <a:ext cx="1500258" cy="1176125"/>
          </a:xfrm>
          <a:prstGeom prst="rect">
            <a:avLst/>
          </a:prstGeom>
          <a:solidFill>
            <a:srgbClr val="FFE9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rPr>
              <a:t>$70B =</a:t>
            </a:r>
          </a:p>
          <a:p>
            <a:pPr algn="ctr"/>
            <a:r>
              <a:rPr lang="en-US" dirty="0">
                <a:solidFill>
                  <a:schemeClr val="tx1">
                    <a:lumMod val="50000"/>
                  </a:schemeClr>
                </a:solidFill>
              </a:rPr>
              <a:t> $1400 per pupil</a:t>
            </a:r>
          </a:p>
        </p:txBody>
      </p:sp>
      <p:sp>
        <p:nvSpPr>
          <p:cNvPr id="15" name="Rectangle 14">
            <a:extLst>
              <a:ext uri="{FF2B5EF4-FFF2-40B4-BE49-F238E27FC236}">
                <a16:creationId xmlns:a16="http://schemas.microsoft.com/office/drawing/2014/main" id="{54B1CF7B-7C1E-4240-9D35-88AD9982792E}"/>
              </a:ext>
            </a:extLst>
          </p:cNvPr>
          <p:cNvSpPr/>
          <p:nvPr/>
        </p:nvSpPr>
        <p:spPr>
          <a:xfrm>
            <a:off x="9774587" y="1787115"/>
            <a:ext cx="1655413" cy="1474101"/>
          </a:xfrm>
          <a:prstGeom prst="rect">
            <a:avLst/>
          </a:prstGeom>
          <a:solidFill>
            <a:srgbClr val="FFE9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rPr>
              <a:t>Roughly doubling the federal dollars for a typical district</a:t>
            </a:r>
          </a:p>
        </p:txBody>
      </p:sp>
      <p:sp>
        <p:nvSpPr>
          <p:cNvPr id="16" name="Google Shape;139;p17">
            <a:extLst>
              <a:ext uri="{FF2B5EF4-FFF2-40B4-BE49-F238E27FC236}">
                <a16:creationId xmlns:a16="http://schemas.microsoft.com/office/drawing/2014/main" id="{CABCAA7F-667A-664E-9715-25F9A8C18FD0}"/>
              </a:ext>
            </a:extLst>
          </p:cNvPr>
          <p:cNvSpPr txBox="1">
            <a:spLocks/>
          </p:cNvSpPr>
          <p:nvPr/>
        </p:nvSpPr>
        <p:spPr>
          <a:xfrm>
            <a:off x="1016589" y="2038814"/>
            <a:ext cx="3304800" cy="3601547"/>
          </a:xfrm>
          <a:prstGeom prst="rect">
            <a:avLst/>
          </a:prstGeom>
        </p:spPr>
        <p:txBody>
          <a:bodyPr spcFirstLastPara="1" vert="horz" wrap="square" lIns="121900" tIns="121900" rIns="121900" bIns="121900" rtlCol="0" anchor="t" anchorCtr="0">
            <a:noAutofit/>
          </a:bodyPr>
          <a:lst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Font typeface="Apple Symbols" panose="02000000000000000000" pitchFamily="2" charset="-79"/>
              <a:buNone/>
            </a:pPr>
            <a:r>
              <a:rPr lang="en-US" sz="1800" u="sng" dirty="0"/>
              <a:t>Before end of year</a:t>
            </a:r>
            <a:r>
              <a:rPr lang="en-US" sz="1800" dirty="0"/>
              <a:t>: Talk of smaller stimulus is still in flux ($58-70B in K12).</a:t>
            </a:r>
          </a:p>
          <a:p>
            <a:pPr marL="0" indent="0">
              <a:buFont typeface="Apple Symbols" panose="02000000000000000000" pitchFamily="2" charset="-79"/>
              <a:buNone/>
            </a:pPr>
            <a:endParaRPr lang="en-US" sz="1800" u="sng" dirty="0"/>
          </a:p>
          <a:p>
            <a:pPr marL="0" indent="0">
              <a:buFont typeface="Apple Symbols" panose="02000000000000000000" pitchFamily="2" charset="-79"/>
              <a:buNone/>
            </a:pPr>
            <a:r>
              <a:rPr lang="en-US" sz="1800" u="sng" dirty="0"/>
              <a:t>January</a:t>
            </a:r>
            <a:r>
              <a:rPr lang="en-US" sz="1800" dirty="0"/>
              <a:t>: </a:t>
            </a:r>
          </a:p>
          <a:p>
            <a:r>
              <a:rPr lang="en-US" sz="1800" dirty="0"/>
              <a:t>If senate stays R… less than proposed.</a:t>
            </a:r>
          </a:p>
          <a:p>
            <a:r>
              <a:rPr lang="en-US" sz="1800" dirty="0"/>
              <a:t>If senate goes D … bigger funding</a:t>
            </a:r>
          </a:p>
          <a:p>
            <a:pPr marL="0" indent="0">
              <a:buFont typeface="Apple Symbols" panose="02000000000000000000" pitchFamily="2" charset="-79"/>
              <a:buNone/>
            </a:pPr>
            <a:endParaRPr lang="en-US" sz="1600" dirty="0"/>
          </a:p>
          <a:p>
            <a:pPr marL="0" indent="0">
              <a:buFont typeface="Apple Symbols" panose="02000000000000000000" pitchFamily="2" charset="-79"/>
              <a:buNone/>
            </a:pPr>
            <a:endParaRPr lang="en-US" sz="1600" dirty="0"/>
          </a:p>
        </p:txBody>
      </p:sp>
      <p:sp>
        <p:nvSpPr>
          <p:cNvPr id="18" name="Google Shape;138;p17">
            <a:extLst>
              <a:ext uri="{FF2B5EF4-FFF2-40B4-BE49-F238E27FC236}">
                <a16:creationId xmlns:a16="http://schemas.microsoft.com/office/drawing/2014/main" id="{3FAF8BA9-0E04-2440-B749-1DC3817692F8}"/>
              </a:ext>
            </a:extLst>
          </p:cNvPr>
          <p:cNvSpPr txBox="1">
            <a:spLocks/>
          </p:cNvSpPr>
          <p:nvPr/>
        </p:nvSpPr>
        <p:spPr>
          <a:xfrm>
            <a:off x="995389" y="1423614"/>
            <a:ext cx="3326000" cy="615200"/>
          </a:xfrm>
          <a:prstGeom prst="rect">
            <a:avLst/>
          </a:prstGeom>
        </p:spPr>
        <p:txBody>
          <a:bodyPr spcFirstLastPara="1" vert="horz" wrap="square" lIns="121900" tIns="121900" rIns="121900" bIns="121900" rtlCol="0" anchor="t" anchorCtr="0">
            <a:noAutofit/>
          </a:bodyPr>
          <a:lst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Font typeface="Apple Symbols" panose="02000000000000000000" pitchFamily="2" charset="-79"/>
              <a:buNone/>
            </a:pPr>
            <a:r>
              <a:rPr lang="en-US" dirty="0">
                <a:solidFill>
                  <a:schemeClr val="lt1"/>
                </a:solidFill>
              </a:rPr>
              <a:t>Senate bailout</a:t>
            </a:r>
          </a:p>
        </p:txBody>
      </p:sp>
      <p:sp>
        <p:nvSpPr>
          <p:cNvPr id="19" name="Google Shape;143;p17">
            <a:extLst>
              <a:ext uri="{FF2B5EF4-FFF2-40B4-BE49-F238E27FC236}">
                <a16:creationId xmlns:a16="http://schemas.microsoft.com/office/drawing/2014/main" id="{4F2323F1-703C-BA49-810D-67172C4ACB7D}"/>
              </a:ext>
            </a:extLst>
          </p:cNvPr>
          <p:cNvSpPr txBox="1">
            <a:spLocks/>
          </p:cNvSpPr>
          <p:nvPr/>
        </p:nvSpPr>
        <p:spPr>
          <a:xfrm>
            <a:off x="6408691" y="1469067"/>
            <a:ext cx="3326000" cy="615200"/>
          </a:xfrm>
          <a:prstGeom prst="rect">
            <a:avLst/>
          </a:prstGeom>
        </p:spPr>
        <p:txBody>
          <a:bodyPr spcFirstLastPara="1" vert="horz" wrap="square" lIns="121900" tIns="121900" rIns="121900" bIns="121900" rtlCol="0" anchor="t" anchorCtr="0">
            <a:noAutofit/>
          </a:bodyPr>
          <a:lst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Font typeface="Apple Symbols" panose="02000000000000000000" pitchFamily="2" charset="-79"/>
              <a:buNone/>
            </a:pPr>
            <a:r>
              <a:rPr lang="en-US" dirty="0">
                <a:solidFill>
                  <a:schemeClr val="lt1"/>
                </a:solidFill>
              </a:rPr>
              <a:t>Biden outlook</a:t>
            </a:r>
          </a:p>
        </p:txBody>
      </p:sp>
      <p:sp>
        <p:nvSpPr>
          <p:cNvPr id="20" name="Rectangle 19">
            <a:extLst>
              <a:ext uri="{FF2B5EF4-FFF2-40B4-BE49-F238E27FC236}">
                <a16:creationId xmlns:a16="http://schemas.microsoft.com/office/drawing/2014/main" id="{89971BE6-6B05-B743-8074-E4DB83816705}"/>
              </a:ext>
            </a:extLst>
          </p:cNvPr>
          <p:cNvSpPr/>
          <p:nvPr/>
        </p:nvSpPr>
        <p:spPr>
          <a:xfrm>
            <a:off x="1905000" y="6096774"/>
            <a:ext cx="9220199" cy="440426"/>
          </a:xfrm>
          <a:prstGeom prst="rect">
            <a:avLst/>
          </a:prstGeom>
          <a:solidFill>
            <a:srgbClr val="FFE9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rPr>
              <a:t>Meanwhile, more talk about how long term outlook shifts $ away from K12 to senior citizens </a:t>
            </a:r>
          </a:p>
        </p:txBody>
      </p:sp>
      <p:sp>
        <p:nvSpPr>
          <p:cNvPr id="17" name="Rectangle 16">
            <a:extLst>
              <a:ext uri="{FF2B5EF4-FFF2-40B4-BE49-F238E27FC236}">
                <a16:creationId xmlns:a16="http://schemas.microsoft.com/office/drawing/2014/main" id="{C248670B-984C-7049-9702-EC8209A2AAF8}"/>
              </a:ext>
            </a:extLst>
          </p:cNvPr>
          <p:cNvSpPr/>
          <p:nvPr/>
        </p:nvSpPr>
        <p:spPr>
          <a:xfrm>
            <a:off x="10216020" y="3596785"/>
            <a:ext cx="1655413" cy="1474101"/>
          </a:xfrm>
          <a:prstGeom prst="rect">
            <a:avLst/>
          </a:prstGeom>
          <a:solidFill>
            <a:srgbClr val="FFE9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rPr>
              <a:t>FEMA funding?</a:t>
            </a:r>
          </a:p>
          <a:p>
            <a:pPr algn="ctr"/>
            <a:r>
              <a:rPr lang="en-US" dirty="0">
                <a:solidFill>
                  <a:schemeClr val="tx1">
                    <a:lumMod val="50000"/>
                  </a:schemeClr>
                </a:solidFill>
              </a:rPr>
              <a:t>Available, but considered a hassle.</a:t>
            </a:r>
          </a:p>
        </p:txBody>
      </p:sp>
    </p:spTree>
    <p:extLst>
      <p:ext uri="{BB962C8B-B14F-4D97-AF65-F5344CB8AC3E}">
        <p14:creationId xmlns:p14="http://schemas.microsoft.com/office/powerpoint/2010/main" val="73917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p:bldP spid="20"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83A2A-BBA6-EB46-9824-72B1B26F3D02}"/>
              </a:ext>
            </a:extLst>
          </p:cNvPr>
          <p:cNvSpPr>
            <a:spLocks noGrp="1"/>
          </p:cNvSpPr>
          <p:nvPr>
            <p:ph type="title"/>
          </p:nvPr>
        </p:nvSpPr>
        <p:spPr>
          <a:xfrm>
            <a:off x="480152" y="330776"/>
            <a:ext cx="11407048" cy="492443"/>
          </a:xfrm>
        </p:spPr>
        <p:txBody>
          <a:bodyPr/>
          <a:lstStyle/>
          <a:p>
            <a:r>
              <a:rPr lang="en-US" dirty="0"/>
              <a:t>Attention is on how states spend the first batch federal relief money (and would be for any new money as well)</a:t>
            </a:r>
          </a:p>
        </p:txBody>
      </p:sp>
      <p:sp>
        <p:nvSpPr>
          <p:cNvPr id="4" name="Slide Number Placeholder 3">
            <a:extLst>
              <a:ext uri="{FF2B5EF4-FFF2-40B4-BE49-F238E27FC236}">
                <a16:creationId xmlns:a16="http://schemas.microsoft.com/office/drawing/2014/main" id="{A3172742-4707-5545-9630-30B4AECF37CB}"/>
              </a:ext>
            </a:extLst>
          </p:cNvPr>
          <p:cNvSpPr>
            <a:spLocks noGrp="1"/>
          </p:cNvSpPr>
          <p:nvPr>
            <p:ph type="sldNum" sz="quarter" idx="7"/>
          </p:nvPr>
        </p:nvSpPr>
        <p:spPr/>
        <p:txBody>
          <a:bodyPr/>
          <a:lstStyle/>
          <a:p>
            <a:fld id="{B6F15528-21DE-4FAA-801E-634DDDAF4B2B}" type="slidenum">
              <a:rPr lang="en-US" smtClean="0"/>
              <a:pPr/>
              <a:t>4</a:t>
            </a:fld>
            <a:endParaRPr lang="en-US" dirty="0"/>
          </a:p>
        </p:txBody>
      </p:sp>
      <p:pic>
        <p:nvPicPr>
          <p:cNvPr id="5" name="Picture 4">
            <a:extLst>
              <a:ext uri="{FF2B5EF4-FFF2-40B4-BE49-F238E27FC236}">
                <a16:creationId xmlns:a16="http://schemas.microsoft.com/office/drawing/2014/main" id="{983A4C58-5423-F84F-99DF-8C4A32A022C8}"/>
              </a:ext>
            </a:extLst>
          </p:cNvPr>
          <p:cNvPicPr>
            <a:picLocks noChangeAspect="1"/>
          </p:cNvPicPr>
          <p:nvPr/>
        </p:nvPicPr>
        <p:blipFill rotWithShape="1">
          <a:blip r:embed="rId3"/>
          <a:srcRect l="673" r="4760"/>
          <a:stretch/>
        </p:blipFill>
        <p:spPr>
          <a:xfrm>
            <a:off x="2667000" y="1229869"/>
            <a:ext cx="8439149" cy="5507918"/>
          </a:xfrm>
          <a:prstGeom prst="rect">
            <a:avLst/>
          </a:prstGeom>
        </p:spPr>
      </p:pic>
      <p:sp>
        <p:nvSpPr>
          <p:cNvPr id="6" name="TextBox 5">
            <a:extLst>
              <a:ext uri="{FF2B5EF4-FFF2-40B4-BE49-F238E27FC236}">
                <a16:creationId xmlns:a16="http://schemas.microsoft.com/office/drawing/2014/main" id="{854EF821-24ED-5C48-BA55-F8A88413DBB7}"/>
              </a:ext>
            </a:extLst>
          </p:cNvPr>
          <p:cNvSpPr txBox="1"/>
          <p:nvPr/>
        </p:nvSpPr>
        <p:spPr>
          <a:xfrm>
            <a:off x="0" y="6550223"/>
            <a:ext cx="10931324" cy="307777"/>
          </a:xfrm>
          <a:prstGeom prst="rect">
            <a:avLst/>
          </a:prstGeom>
          <a:noFill/>
        </p:spPr>
        <p:txBody>
          <a:bodyPr wrap="square" rtlCol="0">
            <a:spAutoFit/>
          </a:bodyPr>
          <a:lstStyle/>
          <a:p>
            <a:r>
              <a:rPr lang="en-US" sz="1400" dirty="0">
                <a:solidFill>
                  <a:schemeClr val="accent6"/>
                </a:solidFill>
              </a:rPr>
              <a:t>https://</a:t>
            </a:r>
            <a:r>
              <a:rPr lang="en-US" sz="1400" dirty="0" err="1">
                <a:solidFill>
                  <a:schemeClr val="accent6"/>
                </a:solidFill>
              </a:rPr>
              <a:t>covid</a:t>
            </a:r>
            <a:r>
              <a:rPr lang="en-US" sz="1400" dirty="0">
                <a:solidFill>
                  <a:schemeClr val="accent6"/>
                </a:solidFill>
              </a:rPr>
              <a:t>-relief-</a:t>
            </a:r>
            <a:r>
              <a:rPr lang="en-US" sz="1400" dirty="0" err="1">
                <a:solidFill>
                  <a:schemeClr val="accent6"/>
                </a:solidFill>
              </a:rPr>
              <a:t>data.ed.gov</a:t>
            </a:r>
            <a:r>
              <a:rPr lang="en-US" sz="1400" dirty="0">
                <a:solidFill>
                  <a:schemeClr val="accent6"/>
                </a:solidFill>
              </a:rPr>
              <a:t>/</a:t>
            </a:r>
          </a:p>
        </p:txBody>
      </p:sp>
      <p:sp>
        <p:nvSpPr>
          <p:cNvPr id="7" name="TextBox 6">
            <a:extLst>
              <a:ext uri="{FF2B5EF4-FFF2-40B4-BE49-F238E27FC236}">
                <a16:creationId xmlns:a16="http://schemas.microsoft.com/office/drawing/2014/main" id="{5FB2C01B-335B-E64B-94CF-A37976A121EF}"/>
              </a:ext>
            </a:extLst>
          </p:cNvPr>
          <p:cNvSpPr txBox="1"/>
          <p:nvPr/>
        </p:nvSpPr>
        <p:spPr>
          <a:xfrm>
            <a:off x="914400" y="1371600"/>
            <a:ext cx="2186848" cy="1938992"/>
          </a:xfrm>
          <a:prstGeom prst="rect">
            <a:avLst/>
          </a:prstGeom>
          <a:noFill/>
        </p:spPr>
        <p:txBody>
          <a:bodyPr wrap="square" rtlCol="0">
            <a:spAutoFit/>
          </a:bodyPr>
          <a:lstStyle/>
          <a:p>
            <a:r>
              <a:rPr lang="en-US" sz="2400" dirty="0"/>
              <a:t>% of each state’s ESSER funds that have been spent by Sept 2020. </a:t>
            </a:r>
          </a:p>
        </p:txBody>
      </p:sp>
      <p:sp>
        <p:nvSpPr>
          <p:cNvPr id="8" name="Rectangle 7">
            <a:extLst>
              <a:ext uri="{FF2B5EF4-FFF2-40B4-BE49-F238E27FC236}">
                <a16:creationId xmlns:a16="http://schemas.microsoft.com/office/drawing/2014/main" id="{C95C9445-41AA-864F-86DF-19AEF5AA2CB1}"/>
              </a:ext>
            </a:extLst>
          </p:cNvPr>
          <p:cNvSpPr/>
          <p:nvPr/>
        </p:nvSpPr>
        <p:spPr>
          <a:xfrm>
            <a:off x="914400" y="3538151"/>
            <a:ext cx="1655413" cy="1886439"/>
          </a:xfrm>
          <a:prstGeom prst="rect">
            <a:avLst/>
          </a:prstGeom>
          <a:solidFill>
            <a:srgbClr val="FFE9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rPr>
              <a:t>Anticipate continued attention on how current / future federal bailout funds are spent.</a:t>
            </a:r>
          </a:p>
        </p:txBody>
      </p:sp>
    </p:spTree>
    <p:extLst>
      <p:ext uri="{BB962C8B-B14F-4D97-AF65-F5344CB8AC3E}">
        <p14:creationId xmlns:p14="http://schemas.microsoft.com/office/powerpoint/2010/main" val="91854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573846-857F-DC42-BC27-660F04ABE09F}"/>
              </a:ext>
            </a:extLst>
          </p:cNvPr>
          <p:cNvSpPr>
            <a:spLocks noGrp="1"/>
          </p:cNvSpPr>
          <p:nvPr>
            <p:ph type="sldNum" sz="quarter" idx="7"/>
          </p:nvPr>
        </p:nvSpPr>
        <p:spPr/>
        <p:txBody>
          <a:bodyPr/>
          <a:lstStyle/>
          <a:p>
            <a:fld id="{B6F15528-21DE-4FAA-801E-634DDDAF4B2B}" type="slidenum">
              <a:rPr lang="en-US" smtClean="0"/>
              <a:pPr/>
              <a:t>5</a:t>
            </a:fld>
            <a:endParaRPr lang="en-US" dirty="0"/>
          </a:p>
        </p:txBody>
      </p:sp>
      <p:pic>
        <p:nvPicPr>
          <p:cNvPr id="8" name="Google Shape;167;p19">
            <a:extLst>
              <a:ext uri="{FF2B5EF4-FFF2-40B4-BE49-F238E27FC236}">
                <a16:creationId xmlns:a16="http://schemas.microsoft.com/office/drawing/2014/main" id="{8577F701-4150-B24A-845C-4DA519BB55C9}"/>
              </a:ext>
            </a:extLst>
          </p:cNvPr>
          <p:cNvPicPr preferRelativeResize="0"/>
          <p:nvPr/>
        </p:nvPicPr>
        <p:blipFill>
          <a:blip r:embed="rId2">
            <a:alphaModFix/>
          </a:blip>
          <a:stretch>
            <a:fillRect/>
          </a:stretch>
        </p:blipFill>
        <p:spPr>
          <a:xfrm>
            <a:off x="89610" y="1356170"/>
            <a:ext cx="6387390" cy="4419597"/>
          </a:xfrm>
          <a:prstGeom prst="rect">
            <a:avLst/>
          </a:prstGeom>
          <a:noFill/>
          <a:ln>
            <a:noFill/>
          </a:ln>
        </p:spPr>
      </p:pic>
      <p:sp>
        <p:nvSpPr>
          <p:cNvPr id="5" name="Title 4">
            <a:extLst>
              <a:ext uri="{FF2B5EF4-FFF2-40B4-BE49-F238E27FC236}">
                <a16:creationId xmlns:a16="http://schemas.microsoft.com/office/drawing/2014/main" id="{6DFB5C41-CD9E-4149-ACB4-4623F03096F6}"/>
              </a:ext>
            </a:extLst>
          </p:cNvPr>
          <p:cNvSpPr>
            <a:spLocks noGrp="1"/>
          </p:cNvSpPr>
          <p:nvPr>
            <p:ph type="title"/>
          </p:nvPr>
        </p:nvSpPr>
        <p:spPr>
          <a:xfrm>
            <a:off x="228601" y="353866"/>
            <a:ext cx="6248399" cy="533400"/>
          </a:xfrm>
        </p:spPr>
        <p:txBody>
          <a:bodyPr/>
          <a:lstStyle/>
          <a:p>
            <a:r>
              <a:rPr lang="en-US" dirty="0"/>
              <a:t>Conditions of each state vary </a:t>
            </a:r>
          </a:p>
        </p:txBody>
      </p:sp>
      <p:pic>
        <p:nvPicPr>
          <p:cNvPr id="6" name="Google Shape;166;p19">
            <a:extLst>
              <a:ext uri="{FF2B5EF4-FFF2-40B4-BE49-F238E27FC236}">
                <a16:creationId xmlns:a16="http://schemas.microsoft.com/office/drawing/2014/main" id="{62CDCF87-4E2E-3241-9FB1-30B8DBEB8507}"/>
              </a:ext>
            </a:extLst>
          </p:cNvPr>
          <p:cNvPicPr preferRelativeResize="0"/>
          <p:nvPr/>
        </p:nvPicPr>
        <p:blipFill>
          <a:blip r:embed="rId3">
            <a:alphaModFix/>
          </a:blip>
          <a:stretch>
            <a:fillRect/>
          </a:stretch>
        </p:blipFill>
        <p:spPr>
          <a:xfrm>
            <a:off x="6400800" y="1356170"/>
            <a:ext cx="5791199" cy="4419599"/>
          </a:xfrm>
          <a:prstGeom prst="rect">
            <a:avLst/>
          </a:prstGeom>
          <a:noFill/>
          <a:ln>
            <a:noFill/>
          </a:ln>
        </p:spPr>
      </p:pic>
      <p:sp>
        <p:nvSpPr>
          <p:cNvPr id="10" name="TextBox 9">
            <a:extLst>
              <a:ext uri="{FF2B5EF4-FFF2-40B4-BE49-F238E27FC236}">
                <a16:creationId xmlns:a16="http://schemas.microsoft.com/office/drawing/2014/main" id="{86604E4F-5C30-AE48-8BAF-941214AD0DAF}"/>
              </a:ext>
            </a:extLst>
          </p:cNvPr>
          <p:cNvSpPr txBox="1"/>
          <p:nvPr/>
        </p:nvSpPr>
        <p:spPr>
          <a:xfrm>
            <a:off x="7239000" y="353866"/>
            <a:ext cx="3962400" cy="923330"/>
          </a:xfrm>
          <a:prstGeom prst="rect">
            <a:avLst/>
          </a:prstGeom>
          <a:noFill/>
          <a:ln>
            <a:solidFill>
              <a:schemeClr val="tx1"/>
            </a:solidFill>
          </a:ln>
        </p:spPr>
        <p:txBody>
          <a:bodyPr wrap="square" rtlCol="0">
            <a:spAutoFit/>
          </a:bodyPr>
          <a:lstStyle/>
          <a:p>
            <a:r>
              <a:rPr lang="en-US" dirty="0"/>
              <a:t>We’re hearing anecdotally: some states may be okay due to reserves, but</a:t>
            </a:r>
          </a:p>
          <a:p>
            <a:r>
              <a:rPr lang="en-US" dirty="0"/>
              <a:t>some may be overly optimistic</a:t>
            </a:r>
          </a:p>
        </p:txBody>
      </p:sp>
      <p:pic>
        <p:nvPicPr>
          <p:cNvPr id="14" name="Picture 13">
            <a:extLst>
              <a:ext uri="{FF2B5EF4-FFF2-40B4-BE49-F238E27FC236}">
                <a16:creationId xmlns:a16="http://schemas.microsoft.com/office/drawing/2014/main" id="{B2183552-929C-B245-ABBC-8FFB17926B42}"/>
              </a:ext>
            </a:extLst>
          </p:cNvPr>
          <p:cNvPicPr>
            <a:picLocks noChangeAspect="1"/>
          </p:cNvPicPr>
          <p:nvPr/>
        </p:nvPicPr>
        <p:blipFill>
          <a:blip r:embed="rId4"/>
          <a:stretch>
            <a:fillRect/>
          </a:stretch>
        </p:blipFill>
        <p:spPr>
          <a:xfrm>
            <a:off x="10134600" y="6163630"/>
            <a:ext cx="799578" cy="694370"/>
          </a:xfrm>
          <a:prstGeom prst="rect">
            <a:avLst/>
          </a:prstGeom>
        </p:spPr>
      </p:pic>
    </p:spTree>
    <p:extLst>
      <p:ext uri="{BB962C8B-B14F-4D97-AF65-F5344CB8AC3E}">
        <p14:creationId xmlns:p14="http://schemas.microsoft.com/office/powerpoint/2010/main" val="79289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0">
            <a:extLst>
              <a:ext uri="{FF2B5EF4-FFF2-40B4-BE49-F238E27FC236}">
                <a16:creationId xmlns:a16="http://schemas.microsoft.com/office/drawing/2014/main" id="{055AE7E0-3C44-9345-88D7-439E45F40F0D}"/>
              </a:ext>
            </a:extLst>
          </p:cNvPr>
          <p:cNvSpPr txBox="1"/>
          <p:nvPr/>
        </p:nvSpPr>
        <p:spPr>
          <a:xfrm>
            <a:off x="454824" y="769038"/>
            <a:ext cx="2751851" cy="2576605"/>
          </a:xfrm>
          <a:prstGeom prst="rect">
            <a:avLst/>
          </a:prstGeom>
          <a:noFill/>
          <a:ln>
            <a:noFill/>
          </a:ln>
        </p:spPr>
        <p:txBody>
          <a:bodyPr lIns="91425" tIns="45700" rIns="91425" bIns="45700" anchor="t" anchorCtr="0">
            <a:noAutofit/>
          </a:bodyPr>
          <a:lstStyle/>
          <a:p>
            <a:pPr>
              <a:buClr>
                <a:srgbClr val="888888"/>
              </a:buClr>
              <a:buSzPct val="25000"/>
            </a:pPr>
            <a:r>
              <a:rPr lang="en-US" sz="3200" dirty="0">
                <a:latin typeface="Calibri"/>
                <a:ea typeface="Calibri"/>
                <a:cs typeface="Calibri"/>
                <a:sym typeface="Calibri"/>
              </a:rPr>
              <a:t>Also matters: How the state applies a cut to state ed funds.</a:t>
            </a:r>
          </a:p>
          <a:p>
            <a:pPr>
              <a:buClr>
                <a:srgbClr val="888888"/>
              </a:buClr>
              <a:buSzPct val="25000"/>
            </a:pPr>
            <a:endParaRPr lang="en-US" sz="3200" dirty="0">
              <a:latin typeface="Calibri"/>
              <a:ea typeface="Calibri"/>
              <a:cs typeface="Calibri"/>
              <a:sym typeface="Calibri"/>
            </a:endParaRPr>
          </a:p>
        </p:txBody>
      </p:sp>
      <p:graphicFrame>
        <p:nvGraphicFramePr>
          <p:cNvPr id="6" name="Chart 5">
            <a:extLst>
              <a:ext uri="{FF2B5EF4-FFF2-40B4-BE49-F238E27FC236}">
                <a16:creationId xmlns:a16="http://schemas.microsoft.com/office/drawing/2014/main" id="{3A54A102-5BAC-F742-BF75-CD3B695C8CA8}"/>
              </a:ext>
            </a:extLst>
          </p:cNvPr>
          <p:cNvGraphicFramePr>
            <a:graphicFrameLocks/>
          </p:cNvGraphicFramePr>
          <p:nvPr/>
        </p:nvGraphicFramePr>
        <p:xfrm>
          <a:off x="3511475" y="530725"/>
          <a:ext cx="7010400" cy="579654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89114BA-336B-2A46-A2AA-DA81EBA2937E}"/>
              </a:ext>
            </a:extLst>
          </p:cNvPr>
          <p:cNvSpPr txBox="1"/>
          <p:nvPr/>
        </p:nvSpPr>
        <p:spPr>
          <a:xfrm>
            <a:off x="9477718" y="1911290"/>
            <a:ext cx="1548537" cy="707886"/>
          </a:xfrm>
          <a:prstGeom prst="rect">
            <a:avLst/>
          </a:prstGeom>
          <a:noFill/>
        </p:spPr>
        <p:txBody>
          <a:bodyPr wrap="square" rtlCol="0">
            <a:spAutoFit/>
          </a:bodyPr>
          <a:lstStyle/>
          <a:p>
            <a:r>
              <a:rPr lang="en-US" sz="2000" dirty="0"/>
              <a:t>5% cut = $748 pp</a:t>
            </a:r>
          </a:p>
        </p:txBody>
      </p:sp>
      <p:sp>
        <p:nvSpPr>
          <p:cNvPr id="8" name="TextBox 7">
            <a:extLst>
              <a:ext uri="{FF2B5EF4-FFF2-40B4-BE49-F238E27FC236}">
                <a16:creationId xmlns:a16="http://schemas.microsoft.com/office/drawing/2014/main" id="{5FEA1D57-6475-3C4E-A2C1-5BF3AC7C7D3B}"/>
              </a:ext>
            </a:extLst>
          </p:cNvPr>
          <p:cNvSpPr txBox="1"/>
          <p:nvPr/>
        </p:nvSpPr>
        <p:spPr>
          <a:xfrm>
            <a:off x="6416040" y="1893361"/>
            <a:ext cx="1548537" cy="707886"/>
          </a:xfrm>
          <a:prstGeom prst="rect">
            <a:avLst/>
          </a:prstGeom>
          <a:noFill/>
        </p:spPr>
        <p:txBody>
          <a:bodyPr wrap="square" rtlCol="0">
            <a:spAutoFit/>
          </a:bodyPr>
          <a:lstStyle/>
          <a:p>
            <a:r>
              <a:rPr lang="en-US" sz="2000" dirty="0"/>
              <a:t>5% cut = $329 pp</a:t>
            </a:r>
          </a:p>
        </p:txBody>
      </p:sp>
    </p:spTree>
    <p:extLst>
      <p:ext uri="{BB962C8B-B14F-4D97-AF65-F5344CB8AC3E}">
        <p14:creationId xmlns:p14="http://schemas.microsoft.com/office/powerpoint/2010/main" val="208805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A1D9D9-C55E-6F4D-AB96-3FBD2C64DFAA}"/>
              </a:ext>
            </a:extLst>
          </p:cNvPr>
          <p:cNvSpPr>
            <a:spLocks noGrp="1"/>
          </p:cNvSpPr>
          <p:nvPr>
            <p:ph type="sldNum" sz="quarter" idx="7"/>
          </p:nvPr>
        </p:nvSpPr>
        <p:spPr/>
        <p:txBody>
          <a:bodyPr/>
          <a:lstStyle/>
          <a:p>
            <a:fld id="{B6F15528-21DE-4FAA-801E-634DDDAF4B2B}" type="slidenum">
              <a:rPr lang="en-US" smtClean="0"/>
              <a:pPr/>
              <a:t>7</a:t>
            </a:fld>
            <a:endParaRPr lang="en-US" dirty="0"/>
          </a:p>
        </p:txBody>
      </p:sp>
      <p:sp>
        <p:nvSpPr>
          <p:cNvPr id="5" name="Title 1">
            <a:extLst>
              <a:ext uri="{FF2B5EF4-FFF2-40B4-BE49-F238E27FC236}">
                <a16:creationId xmlns:a16="http://schemas.microsoft.com/office/drawing/2014/main" id="{B11EB244-DD92-514E-90A6-01461F91861E}"/>
              </a:ext>
            </a:extLst>
          </p:cNvPr>
          <p:cNvSpPr txBox="1">
            <a:spLocks/>
          </p:cNvSpPr>
          <p:nvPr/>
        </p:nvSpPr>
        <p:spPr>
          <a:xfrm>
            <a:off x="1218111" y="326336"/>
            <a:ext cx="10006013" cy="1493460"/>
          </a:xfrm>
          <a:prstGeom prst="rect">
            <a:avLst/>
          </a:prstGeom>
        </p:spPr>
        <p:txBody>
          <a:bodyPr vert="horz" lIns="0" tIns="0" rIns="0" bIns="0" rtlCol="0" anchor="ctr">
            <a:noAutofit/>
          </a:bodyPr>
          <a:lstStyle>
            <a:lvl1pPr>
              <a:defRPr sz="3200" b="1" i="0">
                <a:solidFill>
                  <a:srgbClr val="386EA3"/>
                </a:solidFill>
                <a:latin typeface="Cambria" panose="02040503050406030204" pitchFamily="18" charset="0"/>
                <a:ea typeface="+mj-ea"/>
                <a:cs typeface="Cambria" panose="02040503050406030204" pitchFamily="18" charset="0"/>
              </a:defRPr>
            </a:lvl1pPr>
          </a:lstStyle>
          <a:p>
            <a:pPr algn="l"/>
            <a:r>
              <a:rPr lang="en-US" kern="0" dirty="0">
                <a:solidFill>
                  <a:schemeClr val="bg2">
                    <a:lumMod val="50000"/>
                  </a:schemeClr>
                </a:solidFill>
              </a:rPr>
              <a:t>Funding for remediation</a:t>
            </a:r>
          </a:p>
        </p:txBody>
      </p:sp>
      <p:sp>
        <p:nvSpPr>
          <p:cNvPr id="6" name="Subtitle 2">
            <a:extLst>
              <a:ext uri="{FF2B5EF4-FFF2-40B4-BE49-F238E27FC236}">
                <a16:creationId xmlns:a16="http://schemas.microsoft.com/office/drawing/2014/main" id="{258C4905-9C2A-5F48-AF51-DB9CC2E8DE63}"/>
              </a:ext>
            </a:extLst>
          </p:cNvPr>
          <p:cNvSpPr txBox="1">
            <a:spLocks/>
          </p:cNvSpPr>
          <p:nvPr/>
        </p:nvSpPr>
        <p:spPr>
          <a:xfrm>
            <a:off x="1206799" y="1371600"/>
            <a:ext cx="10280298" cy="4649343"/>
          </a:xfrm>
          <a:prstGeom prst="rect">
            <a:avLst/>
          </a:prstGeom>
        </p:spPr>
        <p:txBody>
          <a:bodyPr>
            <a:normAutofit lnSpcReduction="10000"/>
          </a:bodyPr>
          <a:lst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sz="2800" dirty="0"/>
              <a:t>Imagine that your state now (right now) has remediation funding (equivalent to 5% of the total k-12 budget). How do you think the state should distribute the funds?</a:t>
            </a:r>
          </a:p>
          <a:p>
            <a:pPr marL="0" indent="0">
              <a:buNone/>
            </a:pPr>
            <a:br>
              <a:rPr lang="en-US" sz="2800" dirty="0"/>
            </a:br>
            <a:endParaRPr lang="en-US" sz="2800" dirty="0"/>
          </a:p>
          <a:p>
            <a:pPr marL="0" indent="0">
              <a:buNone/>
            </a:pPr>
            <a:r>
              <a:rPr lang="en-US" sz="2800" dirty="0"/>
              <a:t>Allocate to districts based on:</a:t>
            </a:r>
          </a:p>
          <a:p>
            <a:pPr marL="514350" indent="-514350">
              <a:buAutoNum type="alphaUcPeriod"/>
            </a:pPr>
            <a:r>
              <a:rPr lang="en-US" sz="2800" b="1" dirty="0"/>
              <a:t>Student enrollment </a:t>
            </a:r>
          </a:p>
          <a:p>
            <a:pPr marL="514350" indent="-514350">
              <a:buAutoNum type="alphaUcPeriod"/>
            </a:pPr>
            <a:r>
              <a:rPr lang="en-US" sz="2800" b="1" dirty="0"/>
              <a:t>Poverty (or part on enrollment and part on poverty)</a:t>
            </a:r>
          </a:p>
          <a:p>
            <a:pPr marL="514350" indent="-514350">
              <a:buAutoNum type="alphaUcPeriod"/>
            </a:pPr>
            <a:r>
              <a:rPr lang="en-US" sz="2800" b="1" dirty="0"/>
              <a:t>Some measure of student failure</a:t>
            </a:r>
          </a:p>
          <a:p>
            <a:pPr marL="514350" indent="-514350">
              <a:buAutoNum type="alphaUcPeriod"/>
            </a:pPr>
            <a:r>
              <a:rPr lang="en-US" sz="2800" b="1" dirty="0"/>
              <a:t>Other (tell us in chat!)</a:t>
            </a:r>
          </a:p>
          <a:p>
            <a:endParaRPr lang="en-US" sz="2800" dirty="0"/>
          </a:p>
          <a:p>
            <a:endParaRPr lang="en-US" sz="2800" dirty="0"/>
          </a:p>
        </p:txBody>
      </p:sp>
      <p:sp>
        <p:nvSpPr>
          <p:cNvPr id="7" name="Title 1">
            <a:extLst>
              <a:ext uri="{FF2B5EF4-FFF2-40B4-BE49-F238E27FC236}">
                <a16:creationId xmlns:a16="http://schemas.microsoft.com/office/drawing/2014/main" id="{5BEC8A64-591F-9D45-91F2-AA4C301D0B67}"/>
              </a:ext>
            </a:extLst>
          </p:cNvPr>
          <p:cNvSpPr txBox="1">
            <a:spLocks/>
          </p:cNvSpPr>
          <p:nvPr/>
        </p:nvSpPr>
        <p:spPr>
          <a:xfrm>
            <a:off x="1212455" y="2318739"/>
            <a:ext cx="10006013" cy="1493460"/>
          </a:xfrm>
          <a:prstGeom prst="rect">
            <a:avLst/>
          </a:prstGeom>
        </p:spPr>
        <p:txBody>
          <a:bodyPr vert="horz" lIns="0" tIns="0" rIns="0" bIns="0" rtlCol="0" anchor="ctr">
            <a:noAutofit/>
          </a:bodyPr>
          <a:lstStyle>
            <a:lvl1pPr>
              <a:defRPr sz="3200" b="1" i="0">
                <a:solidFill>
                  <a:srgbClr val="386EA3"/>
                </a:solidFill>
                <a:latin typeface="Cambria" panose="02040503050406030204" pitchFamily="18" charset="0"/>
                <a:ea typeface="+mj-ea"/>
                <a:cs typeface="Cambria" panose="02040503050406030204" pitchFamily="18" charset="0"/>
              </a:defRPr>
            </a:lvl1pPr>
          </a:lstStyle>
          <a:p>
            <a:pPr algn="l"/>
            <a:r>
              <a:rPr lang="en-US" kern="0" dirty="0">
                <a:solidFill>
                  <a:srgbClr val="92D050"/>
                </a:solidFill>
              </a:rPr>
              <a:t>POLL</a:t>
            </a:r>
          </a:p>
        </p:txBody>
      </p:sp>
      <p:sp>
        <p:nvSpPr>
          <p:cNvPr id="8" name="Title 2">
            <a:extLst>
              <a:ext uri="{FF2B5EF4-FFF2-40B4-BE49-F238E27FC236}">
                <a16:creationId xmlns:a16="http://schemas.microsoft.com/office/drawing/2014/main" id="{CF7A37C2-F469-9A44-B7E9-7F7B53FD1C36}"/>
              </a:ext>
            </a:extLst>
          </p:cNvPr>
          <p:cNvSpPr>
            <a:spLocks noGrp="1"/>
          </p:cNvSpPr>
          <p:nvPr>
            <p:ph type="title"/>
          </p:nvPr>
        </p:nvSpPr>
        <p:spPr>
          <a:xfrm>
            <a:off x="511937" y="-17018"/>
            <a:ext cx="11407048" cy="854075"/>
          </a:xfrm>
        </p:spPr>
        <p:txBody>
          <a:bodyPr/>
          <a:lstStyle/>
          <a:p>
            <a:r>
              <a:rPr lang="en-US" dirty="0"/>
              <a:t>Finance issues to watch!</a:t>
            </a:r>
          </a:p>
        </p:txBody>
      </p:sp>
    </p:spTree>
    <p:extLst>
      <p:ext uri="{BB962C8B-B14F-4D97-AF65-F5344CB8AC3E}">
        <p14:creationId xmlns:p14="http://schemas.microsoft.com/office/powerpoint/2010/main" val="293280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A1D9D9-C55E-6F4D-AB96-3FBD2C64DFAA}"/>
              </a:ext>
            </a:extLst>
          </p:cNvPr>
          <p:cNvSpPr>
            <a:spLocks noGrp="1"/>
          </p:cNvSpPr>
          <p:nvPr>
            <p:ph type="sldNum" sz="quarter" idx="7"/>
          </p:nvPr>
        </p:nvSpPr>
        <p:spPr/>
        <p:txBody>
          <a:bodyPr/>
          <a:lstStyle/>
          <a:p>
            <a:fld id="{B6F15528-21DE-4FAA-801E-634DDDAF4B2B}" type="slidenum">
              <a:rPr lang="en-US" smtClean="0"/>
              <a:pPr/>
              <a:t>8</a:t>
            </a:fld>
            <a:endParaRPr lang="en-US" dirty="0"/>
          </a:p>
        </p:txBody>
      </p:sp>
      <p:sp>
        <p:nvSpPr>
          <p:cNvPr id="5" name="Title 1">
            <a:extLst>
              <a:ext uri="{FF2B5EF4-FFF2-40B4-BE49-F238E27FC236}">
                <a16:creationId xmlns:a16="http://schemas.microsoft.com/office/drawing/2014/main" id="{B11EB244-DD92-514E-90A6-01461F91861E}"/>
              </a:ext>
            </a:extLst>
          </p:cNvPr>
          <p:cNvSpPr txBox="1">
            <a:spLocks/>
          </p:cNvSpPr>
          <p:nvPr/>
        </p:nvSpPr>
        <p:spPr>
          <a:xfrm>
            <a:off x="818707" y="0"/>
            <a:ext cx="10006013" cy="1493460"/>
          </a:xfrm>
          <a:prstGeom prst="rect">
            <a:avLst/>
          </a:prstGeom>
        </p:spPr>
        <p:txBody>
          <a:bodyPr vert="horz" lIns="0" tIns="0" rIns="0" bIns="0" rtlCol="0" anchor="ctr">
            <a:noAutofit/>
          </a:bodyPr>
          <a:lstStyle>
            <a:lvl1pPr>
              <a:defRPr sz="3200" b="1" i="0">
                <a:solidFill>
                  <a:srgbClr val="386EA3"/>
                </a:solidFill>
                <a:latin typeface="Cambria" panose="02040503050406030204" pitchFamily="18" charset="0"/>
                <a:ea typeface="+mj-ea"/>
                <a:cs typeface="Cambria" panose="02040503050406030204" pitchFamily="18" charset="0"/>
              </a:defRPr>
            </a:lvl1pPr>
          </a:lstStyle>
          <a:p>
            <a:pPr algn="l"/>
            <a:r>
              <a:rPr lang="en-US" kern="0" dirty="0">
                <a:solidFill>
                  <a:srgbClr val="92D050"/>
                </a:solidFill>
              </a:rPr>
              <a:t>POLL</a:t>
            </a:r>
          </a:p>
        </p:txBody>
      </p:sp>
      <p:sp>
        <p:nvSpPr>
          <p:cNvPr id="6" name="Subtitle 2">
            <a:extLst>
              <a:ext uri="{FF2B5EF4-FFF2-40B4-BE49-F238E27FC236}">
                <a16:creationId xmlns:a16="http://schemas.microsoft.com/office/drawing/2014/main" id="{258C4905-9C2A-5F48-AF51-DB9CC2E8DE63}"/>
              </a:ext>
            </a:extLst>
          </p:cNvPr>
          <p:cNvSpPr txBox="1">
            <a:spLocks/>
          </p:cNvSpPr>
          <p:nvPr/>
        </p:nvSpPr>
        <p:spPr>
          <a:xfrm>
            <a:off x="818707" y="1662483"/>
            <a:ext cx="10280298" cy="4117086"/>
          </a:xfrm>
          <a:prstGeom prst="rect">
            <a:avLst/>
          </a:prstGeom>
        </p:spPr>
        <p:txBody>
          <a:bodyPr>
            <a:normAutofit/>
          </a:bodyPr>
          <a:lst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sz="2800" dirty="0"/>
              <a:t>What provisions, if any, should accompany the funds?</a:t>
            </a:r>
          </a:p>
          <a:p>
            <a:pPr marL="0" indent="0">
              <a:buNone/>
            </a:pPr>
            <a:br>
              <a:rPr lang="en-US" sz="2800" dirty="0"/>
            </a:br>
            <a:r>
              <a:rPr lang="en-US" sz="2800" b="1" dirty="0"/>
              <a:t>Funding should</a:t>
            </a:r>
          </a:p>
          <a:p>
            <a:pPr marL="514350" indent="-514350">
              <a:buAutoNum type="alphaUcPeriod"/>
            </a:pPr>
            <a:r>
              <a:rPr lang="en-US" sz="2800" b="1" dirty="0"/>
              <a:t>Only be used for some sort of supplemental services</a:t>
            </a:r>
          </a:p>
          <a:p>
            <a:pPr marL="514350" indent="-514350">
              <a:buAutoNum type="alphaUcPeriod"/>
            </a:pPr>
            <a:r>
              <a:rPr lang="en-US" sz="2800" b="1" dirty="0"/>
              <a:t>Be used to lengthen the school year</a:t>
            </a:r>
          </a:p>
          <a:p>
            <a:pPr marL="514350" indent="-514350">
              <a:buAutoNum type="alphaUcPeriod"/>
            </a:pPr>
            <a:r>
              <a:rPr lang="en-US" sz="2800" b="1" dirty="0"/>
              <a:t>Contain no restrictions whatsoever</a:t>
            </a:r>
          </a:p>
          <a:p>
            <a:pPr marL="514350" indent="-514350">
              <a:buAutoNum type="alphaUcPeriod"/>
            </a:pPr>
            <a:r>
              <a:rPr lang="en-US" sz="2800" b="1" dirty="0"/>
              <a:t>Other (tell us in chat!)</a:t>
            </a:r>
          </a:p>
          <a:p>
            <a:endParaRPr lang="en-US" sz="2800" dirty="0"/>
          </a:p>
          <a:p>
            <a:endParaRPr lang="en-US" sz="2800" dirty="0"/>
          </a:p>
        </p:txBody>
      </p:sp>
    </p:spTree>
    <p:extLst>
      <p:ext uri="{BB962C8B-B14F-4D97-AF65-F5344CB8AC3E}">
        <p14:creationId xmlns:p14="http://schemas.microsoft.com/office/powerpoint/2010/main" val="3733726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34662A-5B50-7F4D-AD17-6DDEA1CCBE28}"/>
              </a:ext>
            </a:extLst>
          </p:cNvPr>
          <p:cNvSpPr>
            <a:spLocks noGrp="1"/>
          </p:cNvSpPr>
          <p:nvPr>
            <p:ph type="sldNum" sz="quarter" idx="7"/>
          </p:nvPr>
        </p:nvSpPr>
        <p:spPr/>
        <p:txBody>
          <a:bodyPr/>
          <a:lstStyle/>
          <a:p>
            <a:fld id="{B6F15528-21DE-4FAA-801E-634DDDAF4B2B}" type="slidenum">
              <a:rPr lang="en-US" smtClean="0"/>
              <a:pPr/>
              <a:t>9</a:t>
            </a:fld>
            <a:endParaRPr lang="en-US" dirty="0"/>
          </a:p>
        </p:txBody>
      </p:sp>
      <p:sp>
        <p:nvSpPr>
          <p:cNvPr id="5" name="Subtitle 2">
            <a:extLst>
              <a:ext uri="{FF2B5EF4-FFF2-40B4-BE49-F238E27FC236}">
                <a16:creationId xmlns:a16="http://schemas.microsoft.com/office/drawing/2014/main" id="{960AFBF5-35D6-F44D-8392-BE6FE60D87CE}"/>
              </a:ext>
            </a:extLst>
          </p:cNvPr>
          <p:cNvSpPr txBox="1">
            <a:spLocks/>
          </p:cNvSpPr>
          <p:nvPr/>
        </p:nvSpPr>
        <p:spPr>
          <a:xfrm>
            <a:off x="662376" y="1370457"/>
            <a:ext cx="6572693" cy="4117086"/>
          </a:xfrm>
          <a:prstGeom prst="rect">
            <a:avLst/>
          </a:prstGeom>
        </p:spPr>
        <p:txBody>
          <a:bodyPr>
            <a:normAutofit/>
          </a:bodyPr>
          <a:lst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sz="2800" dirty="0"/>
          </a:p>
          <a:p>
            <a:pPr marL="0" indent="0">
              <a:buNone/>
            </a:pPr>
            <a:r>
              <a:rPr lang="en-US" sz="2800" b="1" dirty="0"/>
              <a:t>1. Do you think that any more federal stimulus for K12 should come with a condition that states remedy these pension gaps?</a:t>
            </a:r>
          </a:p>
          <a:p>
            <a:pPr marL="0" indent="0">
              <a:buNone/>
            </a:pPr>
            <a:r>
              <a:rPr lang="en-US" sz="2800" b="1" dirty="0"/>
              <a:t>Yes/No</a:t>
            </a:r>
          </a:p>
          <a:p>
            <a:endParaRPr lang="en-US" sz="2800" dirty="0"/>
          </a:p>
        </p:txBody>
      </p:sp>
      <p:sp>
        <p:nvSpPr>
          <p:cNvPr id="6" name="Title 1">
            <a:extLst>
              <a:ext uri="{FF2B5EF4-FFF2-40B4-BE49-F238E27FC236}">
                <a16:creationId xmlns:a16="http://schemas.microsoft.com/office/drawing/2014/main" id="{BBF3B9D7-E75A-1346-A715-D68B5B3A3AF4}"/>
              </a:ext>
            </a:extLst>
          </p:cNvPr>
          <p:cNvSpPr txBox="1">
            <a:spLocks/>
          </p:cNvSpPr>
          <p:nvPr/>
        </p:nvSpPr>
        <p:spPr>
          <a:xfrm>
            <a:off x="747112" y="204670"/>
            <a:ext cx="10803107" cy="1493460"/>
          </a:xfrm>
          <a:prstGeom prst="rect">
            <a:avLst/>
          </a:prstGeom>
        </p:spPr>
        <p:txBody>
          <a:bodyPr vert="horz" lIns="0" tIns="0" rIns="0" bIns="0" rtlCol="0" anchor="ctr">
            <a:noAutofit/>
          </a:bodyPr>
          <a:lstStyle>
            <a:lvl1pPr>
              <a:defRPr sz="3200" b="1" i="0">
                <a:solidFill>
                  <a:srgbClr val="386EA3"/>
                </a:solidFill>
                <a:latin typeface="Cambria" panose="02040503050406030204" pitchFamily="18" charset="0"/>
                <a:ea typeface="+mj-ea"/>
                <a:cs typeface="Cambria" panose="02040503050406030204" pitchFamily="18" charset="0"/>
              </a:defRPr>
            </a:lvl1pPr>
          </a:lstStyle>
          <a:p>
            <a:pPr algn="l"/>
            <a:r>
              <a:rPr lang="en-US" kern="0" dirty="0">
                <a:solidFill>
                  <a:schemeClr val="bg2">
                    <a:lumMod val="50000"/>
                  </a:schemeClr>
                </a:solidFill>
              </a:rPr>
              <a:t>Recessions tend to drive up pension/retiree health debt</a:t>
            </a:r>
          </a:p>
          <a:p>
            <a:pPr algn="l"/>
            <a:endParaRPr lang="en-US" kern="0" dirty="0">
              <a:solidFill>
                <a:srgbClr val="92D050"/>
              </a:solidFill>
            </a:endParaRPr>
          </a:p>
          <a:p>
            <a:pPr algn="l"/>
            <a:r>
              <a:rPr lang="en-US" kern="0" dirty="0">
                <a:solidFill>
                  <a:srgbClr val="92D050"/>
                </a:solidFill>
              </a:rPr>
              <a:t>POLL</a:t>
            </a:r>
          </a:p>
        </p:txBody>
      </p:sp>
      <p:pic>
        <p:nvPicPr>
          <p:cNvPr id="7" name="Picture 6">
            <a:extLst>
              <a:ext uri="{FF2B5EF4-FFF2-40B4-BE49-F238E27FC236}">
                <a16:creationId xmlns:a16="http://schemas.microsoft.com/office/drawing/2014/main" id="{477CA9AB-CE81-A04F-B654-47704C225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3545" y="3807461"/>
            <a:ext cx="3048000" cy="2854622"/>
          </a:xfrm>
          <a:prstGeom prst="rect">
            <a:avLst/>
          </a:prstGeom>
        </p:spPr>
      </p:pic>
      <p:pic>
        <p:nvPicPr>
          <p:cNvPr id="9" name="Picture 8">
            <a:extLst>
              <a:ext uri="{FF2B5EF4-FFF2-40B4-BE49-F238E27FC236}">
                <a16:creationId xmlns:a16="http://schemas.microsoft.com/office/drawing/2014/main" id="{92820E45-C492-094F-9BFD-6D5739ABC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772" y="1177925"/>
            <a:ext cx="4851088" cy="4502150"/>
          </a:xfrm>
          <a:prstGeom prst="rect">
            <a:avLst/>
          </a:prstGeom>
        </p:spPr>
      </p:pic>
    </p:spTree>
    <p:extLst>
      <p:ext uri="{BB962C8B-B14F-4D97-AF65-F5344CB8AC3E}">
        <p14:creationId xmlns:p14="http://schemas.microsoft.com/office/powerpoint/2010/main" val="174901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CCNetwork">
      <a:dk1>
        <a:srgbClr val="346DA2"/>
      </a:dk1>
      <a:lt1>
        <a:srgbClr val="FFFFFF"/>
      </a:lt1>
      <a:dk2>
        <a:srgbClr val="2F4550"/>
      </a:dk2>
      <a:lt2>
        <a:srgbClr val="C4D7E8"/>
      </a:lt2>
      <a:accent1>
        <a:srgbClr val="346DA3"/>
      </a:accent1>
      <a:accent2>
        <a:srgbClr val="328612"/>
      </a:accent2>
      <a:accent3>
        <a:srgbClr val="9BBB59"/>
      </a:accent3>
      <a:accent4>
        <a:srgbClr val="576F7D"/>
      </a:accent4>
      <a:accent5>
        <a:srgbClr val="4690D8"/>
      </a:accent5>
      <a:accent6>
        <a:srgbClr val="000000"/>
      </a:accent6>
      <a:hlink>
        <a:srgbClr val="346DA3"/>
      </a:hlink>
      <a:folHlink>
        <a:srgbClr val="3286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2318</TotalTime>
  <Words>1409</Words>
  <Application>Microsoft Macintosh PowerPoint</Application>
  <PresentationFormat>Widescreen</PresentationFormat>
  <Paragraphs>205</Paragraphs>
  <Slides>22</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.Lucida Grande UI Regular</vt:lpstr>
      <vt:lpstr>.PingFang SC Regular</vt:lpstr>
      <vt:lpstr>American Typewriter</vt:lpstr>
      <vt:lpstr>Apple Symbols</vt:lpstr>
      <vt:lpstr>Arial</vt:lpstr>
      <vt:lpstr>Calibri</vt:lpstr>
      <vt:lpstr>Cambria</vt:lpstr>
      <vt:lpstr>System Font Regular</vt:lpstr>
      <vt:lpstr>Wingdings</vt:lpstr>
      <vt:lpstr>Office Theme</vt:lpstr>
      <vt:lpstr>State of the states: ESSA data tracker</vt:lpstr>
      <vt:lpstr> Agenda</vt:lpstr>
      <vt:lpstr>Congressional outlook, looking ahead ...</vt:lpstr>
      <vt:lpstr>Attention is on how states spend the first batch federal relief money (and would be for any new money as well)</vt:lpstr>
      <vt:lpstr>Conditions of each state vary </vt:lpstr>
      <vt:lpstr>PowerPoint Presentation</vt:lpstr>
      <vt:lpstr>Finance issues to watch!</vt:lpstr>
      <vt:lpstr>PowerPoint Presentation</vt:lpstr>
      <vt:lpstr>PowerPoint Presentation</vt:lpstr>
      <vt:lpstr>PowerPoint Presentation</vt:lpstr>
      <vt:lpstr>Finance issues to watch</vt:lpstr>
      <vt:lpstr>On the 5th anniversary of ESSA, presenting…</vt:lpstr>
      <vt:lpstr>Tracking the Utility and Usefulness of ESSA PPE Data</vt:lpstr>
      <vt:lpstr>SEAs and RCs can use this tool to:</vt:lpstr>
      <vt:lpstr>24 states meet all ESSA financial transparency requirements </vt:lpstr>
      <vt:lpstr>Additional features add clarity</vt:lpstr>
      <vt:lpstr>A few states took extra steps to ensure data are usable</vt:lpstr>
      <vt:lpstr>If states don’t create meaningful visualizations, others will</vt:lpstr>
      <vt:lpstr>Coming up next FiDWiG…Fiscal Insolvency</vt:lpstr>
      <vt:lpstr>Nominate LEAs for analysis/training in using school-by-school financial data</vt:lpstr>
      <vt:lpstr>Next FiDWiG Meeting: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Hannah Jarmolowski</dc:creator>
  <cp:lastModifiedBy>Hannah Jarmolowski</cp:lastModifiedBy>
  <cp:revision>81</cp:revision>
  <dcterms:created xsi:type="dcterms:W3CDTF">2020-12-03T17:48:05Z</dcterms:created>
  <dcterms:modified xsi:type="dcterms:W3CDTF">2020-12-08T20:12:05Z</dcterms:modified>
</cp:coreProperties>
</file>