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82" r:id="rId2"/>
    <p:sldId id="271" r:id="rId3"/>
    <p:sldId id="333" r:id="rId4"/>
    <p:sldId id="1357" r:id="rId5"/>
    <p:sldId id="1370" r:id="rId6"/>
    <p:sldId id="1371" r:id="rId7"/>
    <p:sldId id="1372" r:id="rId8"/>
    <p:sldId id="1380" r:id="rId9"/>
    <p:sldId id="332" r:id="rId10"/>
    <p:sldId id="1381" r:id="rId11"/>
    <p:sldId id="1384" r:id="rId12"/>
    <p:sldId id="1383" r:id="rId13"/>
    <p:sldId id="1305" r:id="rId14"/>
    <p:sldId id="1382" r:id="rId15"/>
    <p:sldId id="1385" r:id="rId16"/>
    <p:sldId id="1142" r:id="rId17"/>
    <p:sldId id="269" r:id="rId18"/>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A1815"/>
    <a:srgbClr val="328612"/>
    <a:srgbClr val="E2F0DA"/>
    <a:srgbClr val="FBE5D7"/>
    <a:srgbClr val="FF9D39"/>
    <a:srgbClr val="EBEBEB"/>
    <a:srgbClr val="386EA4"/>
    <a:srgbClr val="E06100"/>
    <a:srgbClr val="8DC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31"/>
    <p:restoredTop sz="74554"/>
  </p:normalViewPr>
  <p:slideViewPr>
    <p:cSldViewPr>
      <p:cViewPr>
        <p:scale>
          <a:sx n="40" d="100"/>
          <a:sy n="40" d="100"/>
        </p:scale>
        <p:origin x="712" y="1160"/>
      </p:cViewPr>
      <p:guideLst>
        <p:guide orient="horz" pos="2880"/>
        <p:guide pos="576"/>
      </p:guideLst>
    </p:cSldViewPr>
  </p:slideViewPr>
  <p:notesTextViewPr>
    <p:cViewPr>
      <p:scale>
        <a:sx n="85" d="100"/>
        <a:sy n="85" d="100"/>
      </p:scale>
      <p:origin x="0" y="0"/>
    </p:cViewPr>
  </p:notesTextViewPr>
  <p:notesViewPr>
    <p:cSldViewPr showGuides="1">
      <p:cViewPr varScale="1">
        <p:scale>
          <a:sx n="156" d="100"/>
          <a:sy n="156" d="100"/>
        </p:scale>
        <p:origin x="1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3884414" y="11579580"/>
            <a:ext cx="2971800" cy="612421"/>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3884414" y="0"/>
            <a:ext cx="2971800" cy="612423"/>
          </a:xfrm>
          <a:prstGeom prst="rect">
            <a:avLst/>
          </a:prstGeom>
        </p:spPr>
        <p:txBody>
          <a:bodyPr vert="horz" lIns="91440" tIns="45720" rIns="91440" bIns="45720" rtlCol="0"/>
          <a:lstStyle>
            <a:lvl1pPr algn="r">
              <a:defRPr sz="1200"/>
            </a:lvl1pPr>
          </a:lstStyle>
          <a:p>
            <a:fld id="{61CD34AB-63EF-3043-B69D-A51AAA5831AD}" type="datetimeFigureOut">
              <a:rPr lang="en-US" smtClean="0"/>
              <a:t>6/2/21</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0A96C369-0677-CA49-B568-BC23B6DB990D}" type="datetimeFigureOut">
              <a:rPr lang="en-US" smtClean="0"/>
              <a:t>6/2/21</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a:t>
            </a:fld>
            <a:endParaRPr lang="en-US"/>
          </a:p>
        </p:txBody>
      </p:sp>
    </p:spTree>
    <p:extLst>
      <p:ext uri="{BB962C8B-B14F-4D97-AF65-F5344CB8AC3E}">
        <p14:creationId xmlns:p14="http://schemas.microsoft.com/office/powerpoint/2010/main" val="27284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5</a:t>
            </a:fld>
            <a:endParaRPr lang="en-US"/>
          </a:p>
        </p:txBody>
      </p:sp>
    </p:spTree>
    <p:extLst>
      <p:ext uri="{BB962C8B-B14F-4D97-AF65-F5344CB8AC3E}">
        <p14:creationId xmlns:p14="http://schemas.microsoft.com/office/powerpoint/2010/main" val="371864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9</a:t>
            </a:fld>
            <a:endParaRPr lang="en-US"/>
          </a:p>
        </p:txBody>
      </p:sp>
    </p:spTree>
    <p:extLst>
      <p:ext uri="{BB962C8B-B14F-4D97-AF65-F5344CB8AC3E}">
        <p14:creationId xmlns:p14="http://schemas.microsoft.com/office/powerpoint/2010/main" val="41141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10</a:t>
            </a:fld>
            <a:endParaRPr lang="en-US"/>
          </a:p>
        </p:txBody>
      </p:sp>
    </p:spTree>
    <p:extLst>
      <p:ext uri="{BB962C8B-B14F-4D97-AF65-F5344CB8AC3E}">
        <p14:creationId xmlns:p14="http://schemas.microsoft.com/office/powerpoint/2010/main" val="256931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11</a:t>
            </a:fld>
            <a:endParaRPr lang="en-US"/>
          </a:p>
        </p:txBody>
      </p:sp>
    </p:spTree>
    <p:extLst>
      <p:ext uri="{BB962C8B-B14F-4D97-AF65-F5344CB8AC3E}">
        <p14:creationId xmlns:p14="http://schemas.microsoft.com/office/powerpoint/2010/main" val="171105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12</a:t>
            </a:fld>
            <a:endParaRPr lang="en-US"/>
          </a:p>
        </p:txBody>
      </p:sp>
    </p:spTree>
    <p:extLst>
      <p:ext uri="{BB962C8B-B14F-4D97-AF65-F5344CB8AC3E}">
        <p14:creationId xmlns:p14="http://schemas.microsoft.com/office/powerpoint/2010/main" val="412129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13</a:t>
            </a:fld>
            <a:endParaRPr lang="en-US"/>
          </a:p>
        </p:txBody>
      </p:sp>
    </p:spTree>
    <p:extLst>
      <p:ext uri="{BB962C8B-B14F-4D97-AF65-F5344CB8AC3E}">
        <p14:creationId xmlns:p14="http://schemas.microsoft.com/office/powerpoint/2010/main" val="270215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16</a:t>
            </a:fld>
            <a:endParaRPr lang="en-US"/>
          </a:p>
        </p:txBody>
      </p:sp>
    </p:spTree>
    <p:extLst>
      <p:ext uri="{BB962C8B-B14F-4D97-AF65-F5344CB8AC3E}">
        <p14:creationId xmlns:p14="http://schemas.microsoft.com/office/powerpoint/2010/main" val="25702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17</a:t>
            </a:fld>
            <a:endParaRPr lang="en-US"/>
          </a:p>
        </p:txBody>
      </p:sp>
    </p:spTree>
    <p:extLst>
      <p:ext uri="{BB962C8B-B14F-4D97-AF65-F5344CB8AC3E}">
        <p14:creationId xmlns:p14="http://schemas.microsoft.com/office/powerpoint/2010/main" val="158361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4B3E425-E99D-3940-894E-18AD4998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
            <a:ext cx="12192000" cy="6858139"/>
          </a:xfrm>
          <a:prstGeom prst="rect">
            <a:avLst/>
          </a:prstGeom>
        </p:spPr>
      </p:pic>
      <p:sp>
        <p:nvSpPr>
          <p:cNvPr id="8"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0FCD820A-F8D3-5D42-9095-8180FD5D506C}"/>
              </a:ext>
            </a:extLst>
          </p:cNvPr>
          <p:cNvSpPr/>
          <p:nvPr userDrawn="1"/>
        </p:nvSpPr>
        <p:spPr>
          <a:xfrm>
            <a:off x="5516368"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alpha val="91998"/>
            </a:srgbClr>
          </a:solidFill>
        </p:spPr>
        <p:txBody>
          <a:bodyPr wrap="square" lIns="0" tIns="0" rIns="0" bIns="0" rtlCol="0"/>
          <a:lstStyle/>
          <a:p>
            <a:endParaRPr/>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3"/>
          </a:solidFill>
        </p:spPr>
        <p:txBody>
          <a:bodyPr wrap="square" lIns="0" tIns="0" rIns="0" bIns="0" rtlCol="0"/>
          <a:lstStyle/>
          <a:p>
            <a:endParaRPr/>
          </a:p>
        </p:txBody>
      </p:sp>
      <p:sp>
        <p:nvSpPr>
          <p:cNvPr id="27" name="object 22">
            <a:extLst>
              <a:ext uri="{FF2B5EF4-FFF2-40B4-BE49-F238E27FC236}">
                <a16:creationId xmlns:a16="http://schemas.microsoft.com/office/drawing/2014/main" id="{E5BA08BA-3C0E-9F4F-9BB8-436CE1C47BB0}"/>
              </a:ext>
            </a:extLst>
          </p:cNvPr>
          <p:cNvSpPr txBox="1"/>
          <p:nvPr userDrawn="1"/>
        </p:nvSpPr>
        <p:spPr>
          <a:xfrm>
            <a:off x="8635181" y="6058061"/>
            <a:ext cx="2666999" cy="408445"/>
          </a:xfrm>
          <a:prstGeom prst="rect">
            <a:avLst/>
          </a:prstGeom>
        </p:spPr>
        <p:txBody>
          <a:bodyPr vert="horz" wrap="square" lIns="0" tIns="0" rIns="0" bIns="0" rtlCol="0">
            <a:noAutofit/>
          </a:bodyPr>
          <a:lstStyle/>
          <a:p>
            <a:pPr marL="12700" marR="5080" indent="436880" algn="r">
              <a:lnSpc>
                <a:spcPct val="121300"/>
              </a:lnSpc>
              <a:spcBef>
                <a:spcPts val="100"/>
              </a:spcBef>
            </a:pPr>
            <a:r>
              <a:rPr sz="1100" b="0" i="0" spc="0" baseline="0" dirty="0">
                <a:solidFill>
                  <a:srgbClr val="386EA3"/>
                </a:solidFill>
                <a:latin typeface="Calibri" panose="020F0502020204030204" pitchFamily="34" charset="0"/>
                <a:cs typeface="Calibri" panose="020F0502020204030204" pitchFamily="34" charset="0"/>
              </a:rPr>
              <a:t>Photo is for illustrative purposes only.  </a:t>
            </a:r>
            <a:br>
              <a:rPr lang="en-US" sz="1100" b="0" i="0" spc="0" baseline="0" dirty="0">
                <a:solidFill>
                  <a:srgbClr val="386EA3"/>
                </a:solidFill>
                <a:latin typeface="Calibri" panose="020F0502020204030204" pitchFamily="34" charset="0"/>
                <a:cs typeface="Calibri" panose="020F0502020204030204" pitchFamily="34" charset="0"/>
              </a:rPr>
            </a:br>
            <a:r>
              <a:rPr sz="1100" b="0" i="0" spc="0" baseline="0" dirty="0">
                <a:solidFill>
                  <a:srgbClr val="386EA3"/>
                </a:solidFill>
                <a:latin typeface="Calibri" panose="020F0502020204030204" pitchFamily="34" charset="0"/>
                <a:cs typeface="Calibri" panose="020F0502020204030204" pitchFamily="34" charset="0"/>
              </a:rPr>
              <a:t>Any person depicted in the photo is a model.</a:t>
            </a:r>
            <a:endParaRPr sz="1100" b="0" i="0" spc="0" baseline="0" dirty="0">
              <a:latin typeface="Calibri" panose="020F0502020204030204" pitchFamily="34" charset="0"/>
              <a:cs typeface="Calibri" panose="020F0502020204030204" pitchFamily="34" charset="0"/>
            </a:endParaRPr>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391400" y="1948457"/>
            <a:ext cx="3886199" cy="894878"/>
          </a:xfrm>
          <a:prstGeom prst="rect">
            <a:avLst/>
          </a:prstGeom>
        </p:spPr>
        <p:txBody>
          <a:bodyPr wrap="square" anchor="t" anchorCtr="0">
            <a:noAutofit/>
          </a:bodyPr>
          <a:lstStyle>
            <a:lvl1pPr algn="r">
              <a:defRPr sz="3200" b="1">
                <a:solidFill>
                  <a:srgbClr val="386EA4"/>
                </a:solidFill>
              </a:defRPr>
            </a:lvl1pPr>
          </a:lstStyle>
          <a:p>
            <a:r>
              <a:rPr lang="en-US"/>
              <a:t>Click to edit Master title style</a:t>
            </a:r>
            <a:endParaRPr lang="en-US" dirty="0"/>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88711" y="554734"/>
            <a:ext cx="2788889" cy="677225"/>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391400" y="3021441"/>
            <a:ext cx="3886199" cy="712359"/>
          </a:xfrm>
        </p:spPr>
        <p:txBody>
          <a:bodyPr anchor="t" anchorCtr="0">
            <a:noAutofit/>
          </a:bodyPr>
          <a:lstStyle>
            <a:lvl1pPr marL="0" indent="0" algn="r">
              <a:buNone/>
              <a:defRPr sz="2600">
                <a:latin typeface="Cambria" panose="02040503050406030204" pitchFamily="18" charset="0"/>
              </a:defRPr>
            </a:lvl1pPr>
          </a:lstStyle>
          <a:p>
            <a:pPr lvl="0"/>
            <a:r>
              <a:rPr lang="en-US"/>
              <a:t>Click to edit Master text styles</a:t>
            </a:r>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391400" y="4953000"/>
            <a:ext cx="3886199" cy="802129"/>
          </a:xfrm>
        </p:spPr>
        <p:txBody>
          <a:bodyPr>
            <a:normAutofit/>
          </a:bodyPr>
          <a:lstStyle>
            <a:lvl1pPr marL="0" indent="0" algn="r">
              <a:spcAft>
                <a:spcPts val="300"/>
              </a:spcAft>
              <a:buNone/>
              <a:defRPr sz="2000">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7391400" y="4493903"/>
            <a:ext cx="3886199" cy="381000"/>
          </a:xfrm>
        </p:spPr>
        <p:txBody>
          <a:bodyPr anchor="ctr" anchorCtr="0">
            <a:noAutofit/>
          </a:bodyPr>
          <a:lstStyle>
            <a:lvl1pPr marL="0" indent="0" algn="r">
              <a:buNone/>
              <a:defRPr sz="2000" b="1">
                <a:latin typeface="Calibri" panose="020F0502020204030204" pitchFamily="34" charset="0"/>
                <a:cs typeface="Calibri" panose="020F0502020204030204" pitchFamily="34" charset="0"/>
              </a:defRPr>
            </a:lvl1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p:spTree>
      <p:nvGrpSpPr>
        <p:cNvPr id="1" name=""/>
        <p:cNvGrpSpPr/>
        <p:nvPr/>
      </p:nvGrpSpPr>
      <p:grpSpPr>
        <a:xfrm>
          <a:off x="0" y="0"/>
          <a:ext cx="0" cy="0"/>
          <a:chOff x="0" y="0"/>
          <a:chExt cx="0" cy="0"/>
        </a:xfrm>
      </p:grpSpPr>
      <p:sp>
        <p:nvSpPr>
          <p:cNvPr id="20" name="object 5">
            <a:extLst>
              <a:ext uri="{FF2B5EF4-FFF2-40B4-BE49-F238E27FC236}">
                <a16:creationId xmlns:a16="http://schemas.microsoft.com/office/drawing/2014/main" id="{358CBED9-3D97-5A47-AEF4-8EB78B10ED2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8" name="Holder 2">
            <a:extLst>
              <a:ext uri="{FF2B5EF4-FFF2-40B4-BE49-F238E27FC236}">
                <a16:creationId xmlns:a16="http://schemas.microsoft.com/office/drawing/2014/main" id="{AE705071-D838-2648-B020-378EF58C3A0A}"/>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sp>
        <p:nvSpPr>
          <p:cNvPr id="9" name="Text Placeholder 4">
            <a:extLst>
              <a:ext uri="{FF2B5EF4-FFF2-40B4-BE49-F238E27FC236}">
                <a16:creationId xmlns:a16="http://schemas.microsoft.com/office/drawing/2014/main" id="{ACBC0354-EE4A-B643-9B2D-B2558DAE8674}"/>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4">
            <a:extLst>
              <a:ext uri="{FF2B5EF4-FFF2-40B4-BE49-F238E27FC236}">
                <a16:creationId xmlns:a16="http://schemas.microsoft.com/office/drawing/2014/main" id="{A15DC065-B78D-0D48-84F3-161C5D060B78}"/>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Content Placeholder 11">
            <a:extLst>
              <a:ext uri="{FF2B5EF4-FFF2-40B4-BE49-F238E27FC236}">
                <a16:creationId xmlns:a16="http://schemas.microsoft.com/office/drawing/2014/main" id="{299C45AF-E689-004F-ABBB-A93531768696}"/>
              </a:ext>
            </a:extLst>
          </p:cNvPr>
          <p:cNvSpPr>
            <a:spLocks noGrp="1"/>
          </p:cNvSpPr>
          <p:nvPr>
            <p:ph sz="quarter" idx="14"/>
          </p:nvPr>
        </p:nvSpPr>
        <p:spPr>
          <a:xfrm>
            <a:off x="479425" y="2030613"/>
            <a:ext cx="4244975" cy="3760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B35E8E5D-3997-5C48-8C24-5CF462F51BDA}"/>
              </a:ext>
            </a:extLst>
          </p:cNvPr>
          <p:cNvSpPr>
            <a:spLocks noGrp="1"/>
          </p:cNvSpPr>
          <p:nvPr>
            <p:ph sz="quarter" idx="15"/>
          </p:nvPr>
        </p:nvSpPr>
        <p:spPr>
          <a:xfrm>
            <a:off x="5061585" y="2030613"/>
            <a:ext cx="4244975" cy="3760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47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F30E190B-DB46-C74B-B090-C2854C7072DF}"/>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0" name="object 4">
            <a:extLst>
              <a:ext uri="{FF2B5EF4-FFF2-40B4-BE49-F238E27FC236}">
                <a16:creationId xmlns:a16="http://schemas.microsoft.com/office/drawing/2014/main" id="{8631AE6B-084D-2449-B0C5-67EDFE3F2B6C}"/>
              </a:ext>
            </a:extLst>
          </p:cNvPr>
          <p:cNvSpPr/>
          <p:nvPr userDrawn="1"/>
        </p:nvSpPr>
        <p:spPr>
          <a:xfrm>
            <a:off x="0" y="0"/>
            <a:ext cx="8905240" cy="6858000"/>
          </a:xfrm>
          <a:custGeom>
            <a:avLst/>
            <a:gdLst/>
            <a:ahLst/>
            <a:cxnLst/>
            <a:rect l="l" t="t" r="r" b="b"/>
            <a:pathLst>
              <a:path w="8905240" h="6858000">
                <a:moveTo>
                  <a:pt x="7240837" y="0"/>
                </a:moveTo>
                <a:lnTo>
                  <a:pt x="0" y="0"/>
                </a:lnTo>
                <a:lnTo>
                  <a:pt x="0" y="6858000"/>
                </a:lnTo>
                <a:lnTo>
                  <a:pt x="7240836" y="6858000"/>
                </a:lnTo>
                <a:lnTo>
                  <a:pt x="8905045" y="3429005"/>
                </a:lnTo>
                <a:lnTo>
                  <a:pt x="7240837" y="0"/>
                </a:lnTo>
                <a:close/>
              </a:path>
            </a:pathLst>
          </a:custGeom>
          <a:solidFill>
            <a:srgbClr val="FFFFFF">
              <a:alpha val="91998"/>
            </a:srgbClr>
          </a:solidFill>
        </p:spPr>
        <p:txBody>
          <a:bodyPr wrap="square" lIns="0" tIns="0" rIns="0" bIns="0" rtlCol="0"/>
          <a:lstStyle/>
          <a:p>
            <a:endParaRPr/>
          </a:p>
        </p:txBody>
      </p:sp>
      <p:sp>
        <p:nvSpPr>
          <p:cNvPr id="13" name="object 3">
            <a:extLst>
              <a:ext uri="{FF2B5EF4-FFF2-40B4-BE49-F238E27FC236}">
                <a16:creationId xmlns:a16="http://schemas.microsoft.com/office/drawing/2014/main" id="{13EC9258-255B-A341-9104-13B1F083997C}"/>
              </a:ext>
            </a:extLst>
          </p:cNvPr>
          <p:cNvSpPr/>
          <p:nvPr userDrawn="1"/>
        </p:nvSpPr>
        <p:spPr>
          <a:xfrm>
            <a:off x="7528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0" name="Holder 2">
            <a:extLst>
              <a:ext uri="{FF2B5EF4-FFF2-40B4-BE49-F238E27FC236}">
                <a16:creationId xmlns:a16="http://schemas.microsoft.com/office/drawing/2014/main" id="{F8673C9D-3B52-4A4B-9295-9F2B05D5E110}"/>
              </a:ext>
            </a:extLst>
          </p:cNvPr>
          <p:cNvSpPr>
            <a:spLocks noGrp="1"/>
          </p:cNvSpPr>
          <p:nvPr>
            <p:ph type="title"/>
          </p:nvPr>
        </p:nvSpPr>
        <p:spPr>
          <a:xfrm>
            <a:off x="480153" y="603169"/>
            <a:ext cx="704727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26" name="Picture 25">
            <a:extLst>
              <a:ext uri="{FF2B5EF4-FFF2-40B4-BE49-F238E27FC236}">
                <a16:creationId xmlns:a16="http://schemas.microsoft.com/office/drawing/2014/main" id="{11A6EF11-8940-0D46-B93A-2B044D70FC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4" name="Holder 4">
            <a:extLst>
              <a:ext uri="{FF2B5EF4-FFF2-40B4-BE49-F238E27FC236}">
                <a16:creationId xmlns:a16="http://schemas.microsoft.com/office/drawing/2014/main" id="{B3895AF8-3E6C-9242-A74A-7CA7C960469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6" name="Content Placeholder 11">
            <a:extLst>
              <a:ext uri="{FF2B5EF4-FFF2-40B4-BE49-F238E27FC236}">
                <a16:creationId xmlns:a16="http://schemas.microsoft.com/office/drawing/2014/main" id="{1A7E3C62-430C-F543-B406-EC702178F8F2}"/>
              </a:ext>
            </a:extLst>
          </p:cNvPr>
          <p:cNvSpPr>
            <a:spLocks noGrp="1"/>
          </p:cNvSpPr>
          <p:nvPr>
            <p:ph sz="quarter" idx="14"/>
          </p:nvPr>
        </p:nvSpPr>
        <p:spPr>
          <a:xfrm>
            <a:off x="479425" y="1527605"/>
            <a:ext cx="7048000"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97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37CE8-70B9-7C43-BA86-E685606E13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949" cy="6858000"/>
          </a:xfrm>
          <a:prstGeom prst="rect">
            <a:avLst/>
          </a:prstGeom>
        </p:spPr>
      </p:pic>
      <p:sp>
        <p:nvSpPr>
          <p:cNvPr id="12" name="object 3">
            <a:extLst>
              <a:ext uri="{FF2B5EF4-FFF2-40B4-BE49-F238E27FC236}">
                <a16:creationId xmlns:a16="http://schemas.microsoft.com/office/drawing/2014/main" id="{06E7C654-6726-3148-BD63-7DBE320DA2E6}"/>
              </a:ext>
            </a:extLst>
          </p:cNvPr>
          <p:cNvSpPr/>
          <p:nvPr userDrawn="1"/>
        </p:nvSpPr>
        <p:spPr>
          <a:xfrm>
            <a:off x="3898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8F3E2E0A-B839-1547-A453-8B3DE9B290A3}"/>
              </a:ext>
            </a:extLst>
          </p:cNvPr>
          <p:cNvSpPr/>
          <p:nvPr userDrawn="1"/>
        </p:nvSpPr>
        <p:spPr>
          <a:xfrm>
            <a:off x="4627368" y="0"/>
            <a:ext cx="7561580" cy="6858000"/>
          </a:xfrm>
          <a:custGeom>
            <a:avLst/>
            <a:gdLst/>
            <a:ahLst/>
            <a:cxnLst/>
            <a:rect l="l" t="t" r="r" b="b"/>
            <a:pathLst>
              <a:path w="7561580" h="6858000">
                <a:moveTo>
                  <a:pt x="7561583" y="0"/>
                </a:moveTo>
                <a:lnTo>
                  <a:pt x="0" y="0"/>
                </a:lnTo>
                <a:lnTo>
                  <a:pt x="1665935" y="3429000"/>
                </a:lnTo>
                <a:lnTo>
                  <a:pt x="0" y="6858000"/>
                </a:lnTo>
                <a:lnTo>
                  <a:pt x="7561583" y="6858000"/>
                </a:lnTo>
                <a:lnTo>
                  <a:pt x="7561583"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2027B6F8-11B4-5B4C-99DA-0AE16CEF8466}"/>
              </a:ext>
            </a:extLst>
          </p:cNvPr>
          <p:cNvSpPr>
            <a:spLocks noGrp="1"/>
          </p:cNvSpPr>
          <p:nvPr>
            <p:ph type="title"/>
          </p:nvPr>
        </p:nvSpPr>
        <p:spPr>
          <a:xfrm>
            <a:off x="6553889" y="603169"/>
            <a:ext cx="495231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24" name="Picture 23">
            <a:extLst>
              <a:ext uri="{FF2B5EF4-FFF2-40B4-BE49-F238E27FC236}">
                <a16:creationId xmlns:a16="http://schemas.microsoft.com/office/drawing/2014/main" id="{FF4ABDBC-3555-5543-B31F-9C05E997F9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6553889" y="1527605"/>
            <a:ext cx="4952312"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bject 5">
            <a:extLst>
              <a:ext uri="{FF2B5EF4-FFF2-40B4-BE49-F238E27FC236}">
                <a16:creationId xmlns:a16="http://schemas.microsoft.com/office/drawing/2014/main" id="{685D5ECE-80F5-E648-8407-680F84D85048}"/>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5" name="Holder 4">
            <a:extLst>
              <a:ext uri="{FF2B5EF4-FFF2-40B4-BE49-F238E27FC236}">
                <a16:creationId xmlns:a16="http://schemas.microsoft.com/office/drawing/2014/main" id="{A596E9F9-E94F-214E-806B-C369F41D684C}"/>
              </a:ext>
            </a:extLst>
          </p:cNvPr>
          <p:cNvSpPr>
            <a:spLocks noGrp="1"/>
          </p:cNvSpPr>
          <p:nvPr>
            <p:ph type="sldNum" sz="quarter" idx="7"/>
          </p:nvPr>
        </p:nvSpPr>
        <p:spPr>
          <a:xfrm>
            <a:off x="11461116" y="6172200"/>
            <a:ext cx="426084"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3358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11948-ABC8-854C-996B-135163ADB5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object 3">
            <a:extLst>
              <a:ext uri="{FF2B5EF4-FFF2-40B4-BE49-F238E27FC236}">
                <a16:creationId xmlns:a16="http://schemas.microsoft.com/office/drawing/2014/main" id="{040024F8-0D37-CD4F-B791-95EE36462CA7}"/>
              </a:ext>
            </a:extLst>
          </p:cNvPr>
          <p:cNvSpPr/>
          <p:nvPr userDrawn="1"/>
        </p:nvSpPr>
        <p:spPr>
          <a:xfrm>
            <a:off x="48610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20" name="object 4">
            <a:extLst>
              <a:ext uri="{FF2B5EF4-FFF2-40B4-BE49-F238E27FC236}">
                <a16:creationId xmlns:a16="http://schemas.microsoft.com/office/drawing/2014/main" id="{3F90541A-0E84-B140-93DF-ED35681B0CCC}"/>
              </a:ext>
            </a:extLst>
          </p:cNvPr>
          <p:cNvSpPr/>
          <p:nvPr userDrawn="1"/>
        </p:nvSpPr>
        <p:spPr>
          <a:xfrm>
            <a:off x="0" y="0"/>
            <a:ext cx="6238240" cy="6858000"/>
          </a:xfrm>
          <a:custGeom>
            <a:avLst/>
            <a:gdLst/>
            <a:ahLst/>
            <a:cxnLst/>
            <a:rect l="l" t="t" r="r" b="b"/>
            <a:pathLst>
              <a:path w="6238240" h="6858000">
                <a:moveTo>
                  <a:pt x="4573838" y="0"/>
                </a:moveTo>
                <a:lnTo>
                  <a:pt x="0" y="0"/>
                </a:lnTo>
                <a:lnTo>
                  <a:pt x="0" y="6858000"/>
                </a:lnTo>
                <a:lnTo>
                  <a:pt x="4573838" y="6858000"/>
                </a:lnTo>
                <a:lnTo>
                  <a:pt x="6238058" y="3429005"/>
                </a:lnTo>
                <a:lnTo>
                  <a:pt x="4573838" y="0"/>
                </a:lnTo>
                <a:close/>
              </a:path>
            </a:pathLst>
          </a:custGeom>
          <a:solidFill>
            <a:srgbClr val="FFFFFF">
              <a:alpha val="91998"/>
            </a:srgbClr>
          </a:solidFill>
        </p:spPr>
        <p:txBody>
          <a:bodyPr wrap="square" lIns="0" tIns="0" rIns="0" bIns="0" rtlCol="0"/>
          <a:lstStyle/>
          <a:p>
            <a:endParaRPr/>
          </a:p>
        </p:txBody>
      </p:sp>
      <p:sp>
        <p:nvSpPr>
          <p:cNvPr id="11" name="Holder 2">
            <a:extLst>
              <a:ext uri="{FF2B5EF4-FFF2-40B4-BE49-F238E27FC236}">
                <a16:creationId xmlns:a16="http://schemas.microsoft.com/office/drawing/2014/main" id="{DA4ECA2B-50A8-E248-9B86-7FCCF32DC7F6}"/>
              </a:ext>
            </a:extLst>
          </p:cNvPr>
          <p:cNvSpPr>
            <a:spLocks noGrp="1"/>
          </p:cNvSpPr>
          <p:nvPr>
            <p:ph type="title"/>
          </p:nvPr>
        </p:nvSpPr>
        <p:spPr>
          <a:xfrm>
            <a:off x="480152" y="603169"/>
            <a:ext cx="4380618"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4" name="Picture 13">
            <a:extLst>
              <a:ext uri="{FF2B5EF4-FFF2-40B4-BE49-F238E27FC236}">
                <a16:creationId xmlns:a16="http://schemas.microsoft.com/office/drawing/2014/main" id="{EB563779-D34E-0E41-9A5B-4D33016707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bject 5">
            <a:extLst>
              <a:ext uri="{FF2B5EF4-FFF2-40B4-BE49-F238E27FC236}">
                <a16:creationId xmlns:a16="http://schemas.microsoft.com/office/drawing/2014/main" id="{06BF27F3-B79F-8245-AA8B-CF0CB0FDBB03}"/>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641F5FC3-901B-9143-905D-5E0299B4AC4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435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4">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2822C88-E074-8F4A-AFE2-6D1150149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3" name="Picture 12">
            <a:extLst>
              <a:ext uri="{FF2B5EF4-FFF2-40B4-BE49-F238E27FC236}">
                <a16:creationId xmlns:a16="http://schemas.microsoft.com/office/drawing/2014/main" id="{2878CDF7-F493-514C-82D6-0CE6F589FE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5" name="Table Placeholder 4">
            <a:extLst>
              <a:ext uri="{FF2B5EF4-FFF2-40B4-BE49-F238E27FC236}">
                <a16:creationId xmlns:a16="http://schemas.microsoft.com/office/drawing/2014/main" id="{71AFDC37-C077-8B4D-B2A1-56A5DB1F0369}"/>
              </a:ext>
            </a:extLst>
          </p:cNvPr>
          <p:cNvSpPr>
            <a:spLocks noGrp="1"/>
          </p:cNvSpPr>
          <p:nvPr>
            <p:ph type="tbl" sz="quarter" idx="10"/>
          </p:nvPr>
        </p:nvSpPr>
        <p:spPr>
          <a:xfrm>
            <a:off x="3887788" y="1524000"/>
            <a:ext cx="7149906" cy="4149725"/>
          </a:xfrm>
          <a:prstGeom prst="rect">
            <a:avLst/>
          </a:prstGeom>
        </p:spPr>
        <p:txBody>
          <a:bodyPr/>
          <a:lstStyle/>
          <a:p>
            <a:r>
              <a:rPr lang="en-US"/>
              <a:t>Click icon to add table</a:t>
            </a:r>
            <a:endParaRPr lang="en-US" dirty="0"/>
          </a:p>
        </p:txBody>
      </p:sp>
      <p:sp>
        <p:nvSpPr>
          <p:cNvPr id="14" name="object 5">
            <a:extLst>
              <a:ext uri="{FF2B5EF4-FFF2-40B4-BE49-F238E27FC236}">
                <a16:creationId xmlns:a16="http://schemas.microsoft.com/office/drawing/2014/main" id="{3E75A9D5-F9FF-AE4C-B901-7A93D36185A5}"/>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28" name="Holder 4">
            <a:extLst>
              <a:ext uri="{FF2B5EF4-FFF2-40B4-BE49-F238E27FC236}">
                <a16:creationId xmlns:a16="http://schemas.microsoft.com/office/drawing/2014/main" id="{44111383-6363-FF4E-B1DC-18D0707D31E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Exampl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16388-927C-1E47-9F55-08E232353A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70880" cy="6858000"/>
          </a:xfrm>
          <a:prstGeom prst="rect">
            <a:avLst/>
          </a:prstGeom>
        </p:spPr>
      </p:pic>
      <p:sp>
        <p:nvSpPr>
          <p:cNvPr id="17" name="bk object 17"/>
          <p:cNvSpPr/>
          <p:nvPr/>
        </p:nvSpPr>
        <p:spPr>
          <a:xfrm>
            <a:off x="10667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8" name="bk object 18"/>
          <p:cNvSpPr/>
          <p:nvPr/>
        </p:nvSpPr>
        <p:spPr>
          <a:xfrm>
            <a:off x="1795269" y="0"/>
            <a:ext cx="10393680" cy="6858000"/>
          </a:xfrm>
          <a:custGeom>
            <a:avLst/>
            <a:gdLst/>
            <a:ahLst/>
            <a:cxnLst/>
            <a:rect l="l" t="t" r="r" b="b"/>
            <a:pathLst>
              <a:path w="10393680" h="6858000">
                <a:moveTo>
                  <a:pt x="10393682" y="0"/>
                </a:moveTo>
                <a:lnTo>
                  <a:pt x="0" y="0"/>
                </a:lnTo>
                <a:lnTo>
                  <a:pt x="1665935" y="3429000"/>
                </a:lnTo>
                <a:lnTo>
                  <a:pt x="0" y="6858000"/>
                </a:lnTo>
                <a:lnTo>
                  <a:pt x="10393682" y="6858000"/>
                </a:lnTo>
                <a:lnTo>
                  <a:pt x="10393682" y="0"/>
                </a:lnTo>
                <a:close/>
              </a:path>
            </a:pathLst>
          </a:custGeom>
          <a:solidFill>
            <a:srgbClr val="FFFFFF"/>
          </a:solidFill>
        </p:spPr>
        <p:txBody>
          <a:bodyPr wrap="square" lIns="0" tIns="0" rIns="0" bIns="0" rtlCol="0"/>
          <a:lstStyle/>
          <a:p>
            <a:endParaRPr/>
          </a:p>
        </p:txBody>
      </p:sp>
      <p:sp>
        <p:nvSpPr>
          <p:cNvPr id="21" name="bk object 21"/>
          <p:cNvSpPr/>
          <p:nvPr/>
        </p:nvSpPr>
        <p:spPr>
          <a:xfrm>
            <a:off x="726452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2" name="bk object 22"/>
          <p:cNvSpPr/>
          <p:nvPr/>
        </p:nvSpPr>
        <p:spPr>
          <a:xfrm>
            <a:off x="8998457" y="2584919"/>
            <a:ext cx="1734185" cy="534670"/>
          </a:xfrm>
          <a:custGeom>
            <a:avLst/>
            <a:gdLst/>
            <a:ahLst/>
            <a:cxnLst/>
            <a:rect l="l" t="t" r="r" b="b"/>
            <a:pathLst>
              <a:path w="1734184" h="534669">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3" name="bk object 23"/>
          <p:cNvSpPr/>
          <p:nvPr/>
        </p:nvSpPr>
        <p:spPr>
          <a:xfrm>
            <a:off x="726452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24" name="bk object 24"/>
          <p:cNvSpPr/>
          <p:nvPr/>
        </p:nvSpPr>
        <p:spPr>
          <a:xfrm>
            <a:off x="8998457" y="3653040"/>
            <a:ext cx="1734185" cy="534670"/>
          </a:xfrm>
          <a:custGeom>
            <a:avLst/>
            <a:gdLst/>
            <a:ahLst/>
            <a:cxnLst/>
            <a:rect l="l" t="t" r="r" b="b"/>
            <a:pathLst>
              <a:path w="1734184" h="534670">
                <a:moveTo>
                  <a:pt x="1733930" y="0"/>
                </a:moveTo>
                <a:lnTo>
                  <a:pt x="0" y="0"/>
                </a:lnTo>
                <a:lnTo>
                  <a:pt x="0" y="534060"/>
                </a:lnTo>
                <a:lnTo>
                  <a:pt x="1733930" y="534060"/>
                </a:lnTo>
                <a:lnTo>
                  <a:pt x="1733930" y="0"/>
                </a:lnTo>
                <a:close/>
              </a:path>
            </a:pathLst>
          </a:custGeom>
          <a:solidFill>
            <a:srgbClr val="FFFFFF"/>
          </a:solidFill>
        </p:spPr>
        <p:txBody>
          <a:bodyPr wrap="square" lIns="0" tIns="0" rIns="0" bIns="0" rtlCol="0"/>
          <a:lstStyle/>
          <a:p>
            <a:endParaRPr/>
          </a:p>
        </p:txBody>
      </p:sp>
      <p:sp>
        <p:nvSpPr>
          <p:cNvPr id="12" name="Holder 2">
            <a:extLst>
              <a:ext uri="{FF2B5EF4-FFF2-40B4-BE49-F238E27FC236}">
                <a16:creationId xmlns:a16="http://schemas.microsoft.com/office/drawing/2014/main" id="{0F8476CB-09C5-1449-BFE1-B1C52725EFFE}"/>
              </a:ext>
            </a:extLst>
          </p:cNvPr>
          <p:cNvSpPr>
            <a:spLocks noGrp="1"/>
          </p:cNvSpPr>
          <p:nvPr>
            <p:ph type="title"/>
          </p:nvPr>
        </p:nvSpPr>
        <p:spPr>
          <a:xfrm>
            <a:off x="3887593" y="603169"/>
            <a:ext cx="7150383"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graphicFrame>
        <p:nvGraphicFramePr>
          <p:cNvPr id="15" name="Table 14">
            <a:extLst>
              <a:ext uri="{FF2B5EF4-FFF2-40B4-BE49-F238E27FC236}">
                <a16:creationId xmlns:a16="http://schemas.microsoft.com/office/drawing/2014/main" id="{967DC734-BC56-3843-B0EE-BE1BE7BBF834}"/>
              </a:ext>
            </a:extLst>
          </p:cNvPr>
          <p:cNvGraphicFramePr>
            <a:graphicFrameLocks noGrp="1"/>
          </p:cNvGraphicFramePr>
          <p:nvPr userDrawn="1">
            <p:extLst>
              <p:ext uri="{D42A27DB-BD31-4B8C-83A1-F6EECF244321}">
                <p14:modId xmlns:p14="http://schemas.microsoft.com/office/powerpoint/2010/main" val="1180382196"/>
              </p:ext>
            </p:extLst>
          </p:nvPr>
        </p:nvGraphicFramePr>
        <p:xfrm>
          <a:off x="3868855" y="1399549"/>
          <a:ext cx="7169120" cy="4211450"/>
        </p:xfrm>
        <a:graphic>
          <a:graphicData uri="http://schemas.openxmlformats.org/drawingml/2006/table">
            <a:tbl>
              <a:tblPr firstRow="1" bandRow="1">
                <a:tableStyleId>{21E4AEA4-8DFA-4A89-87EB-49C32662AFE0}</a:tableStyleId>
              </a:tblPr>
              <a:tblGrid>
                <a:gridCol w="1792280">
                  <a:extLst>
                    <a:ext uri="{9D8B030D-6E8A-4147-A177-3AD203B41FA5}">
                      <a16:colId xmlns:a16="http://schemas.microsoft.com/office/drawing/2014/main" val="2253585679"/>
                    </a:ext>
                  </a:extLst>
                </a:gridCol>
                <a:gridCol w="1792280">
                  <a:extLst>
                    <a:ext uri="{9D8B030D-6E8A-4147-A177-3AD203B41FA5}">
                      <a16:colId xmlns:a16="http://schemas.microsoft.com/office/drawing/2014/main" val="2925526642"/>
                    </a:ext>
                  </a:extLst>
                </a:gridCol>
                <a:gridCol w="1792280">
                  <a:extLst>
                    <a:ext uri="{9D8B030D-6E8A-4147-A177-3AD203B41FA5}">
                      <a16:colId xmlns:a16="http://schemas.microsoft.com/office/drawing/2014/main" val="3406153499"/>
                    </a:ext>
                  </a:extLst>
                </a:gridCol>
                <a:gridCol w="1792280">
                  <a:extLst>
                    <a:ext uri="{9D8B030D-6E8A-4147-A177-3AD203B41FA5}">
                      <a16:colId xmlns:a16="http://schemas.microsoft.com/office/drawing/2014/main" val="3048078056"/>
                    </a:ext>
                  </a:extLst>
                </a:gridCol>
              </a:tblGrid>
              <a:tr h="421145">
                <a:tc>
                  <a:txBody>
                    <a:bodyPr/>
                    <a:lstStyle/>
                    <a:p>
                      <a:endParaRPr lang="en-US" dirty="0">
                        <a:latin typeface="Calibri" panose="020F0502020204030204" pitchFamily="34" charset="0"/>
                        <a:cs typeface="Calibri" panose="020F0502020204030204" pitchFamily="34" charset="0"/>
                      </a:endParaRPr>
                    </a:p>
                  </a:txBody>
                  <a:tcPr>
                    <a:lnB w="12700" cap="flat" cmpd="sng" algn="ctr">
                      <a:solidFill>
                        <a:srgbClr val="328612"/>
                      </a:solidFill>
                      <a:prstDash val="solid"/>
                      <a:round/>
                      <a:headEnd type="none" w="med" len="med"/>
                      <a:tailEnd type="none" w="med" len="med"/>
                    </a:lnB>
                    <a:noFill/>
                  </a:tcPr>
                </a:tc>
                <a:tc>
                  <a:txBody>
                    <a:bodyPr/>
                    <a:lstStyle/>
                    <a:p>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Header 1</a:t>
                      </a:r>
                    </a:p>
                  </a:txBody>
                  <a:tcPr marL="182880" anchor="b">
                    <a:lnB w="12700" cap="flat" cmpd="sng" algn="ctr">
                      <a:solidFill>
                        <a:srgbClr val="328612"/>
                      </a:solidFill>
                      <a:prstDash val="solid"/>
                      <a:round/>
                      <a:headEnd type="none" w="med" len="med"/>
                      <a:tailEnd type="none" w="med" len="med"/>
                    </a:lnB>
                    <a:noFill/>
                  </a:tcPr>
                </a:tc>
                <a:extLst>
                  <a:ext uri="{0D108BD9-81ED-4DB2-BD59-A6C34878D82A}">
                    <a16:rowId xmlns:a16="http://schemas.microsoft.com/office/drawing/2014/main" val="2573223070"/>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A</a:t>
                      </a:r>
                    </a:p>
                  </a:txBody>
                  <a:tcPr marL="182880" anchor="ctr">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lnT w="12700" cap="flat" cmpd="sng" algn="ctr">
                      <a:solidFill>
                        <a:srgbClr val="328612"/>
                      </a:solidFill>
                      <a:prstDash val="solid"/>
                      <a:round/>
                      <a:headEnd type="none" w="med" len="med"/>
                      <a:tailEnd type="none" w="med" len="med"/>
                    </a:lnT>
                    <a:solidFill>
                      <a:srgbClr val="328612">
                        <a:alpha val="10196"/>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rgbClr val="386EA4"/>
                          </a:solidFill>
                          <a:latin typeface="Calibri" panose="020F0502020204030204" pitchFamily="34" charset="0"/>
                          <a:cs typeface="Calibri" panose="020F0502020204030204" pitchFamily="34" charset="0"/>
                        </a:rPr>
                        <a:t>Text</a:t>
                      </a:r>
                    </a:p>
                  </a:txBody>
                  <a:tcPr marL="182880" anchor="ctr">
                    <a:lnL w="3175" cap="flat" cmpd="sng" algn="ctr">
                      <a:solidFill>
                        <a:srgbClr val="328612"/>
                      </a:solidFill>
                      <a:prstDash val="solid"/>
                      <a:round/>
                      <a:headEnd type="none" w="med" len="med"/>
                      <a:tailEnd type="none" w="med" len="med"/>
                    </a:lnL>
                    <a:lnT w="12700" cap="flat" cmpd="sng" algn="ctr">
                      <a:solidFill>
                        <a:srgbClr val="328612"/>
                      </a:solidFill>
                      <a:prstDash val="solid"/>
                      <a:round/>
                      <a:headEnd type="none" w="med" len="med"/>
                      <a:tailEnd type="none" w="med" len="med"/>
                    </a:lnT>
                    <a:solidFill>
                      <a:srgbClr val="328612">
                        <a:alpha val="10196"/>
                      </a:srgbClr>
                    </a:solidFill>
                  </a:tcPr>
                </a:tc>
                <a:extLst>
                  <a:ext uri="{0D108BD9-81ED-4DB2-BD59-A6C34878D82A}">
                    <a16:rowId xmlns:a16="http://schemas.microsoft.com/office/drawing/2014/main" val="3664596402"/>
                  </a:ext>
                </a:extLst>
              </a:tr>
              <a:tr h="4211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rgbClr val="386EA4"/>
                          </a:solidFill>
                          <a:latin typeface="Calibri" panose="020F0502020204030204" pitchFamily="34" charset="0"/>
                          <a:cs typeface="Calibri" panose="020F0502020204030204" pitchFamily="34" charset="0"/>
                        </a:rPr>
                        <a:t>Category B</a:t>
                      </a:r>
                    </a:p>
                  </a:txBody>
                  <a:tcPr marL="182880" anchor="ctr">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solidFill>
                  </a:tcPr>
                </a:tc>
                <a:extLst>
                  <a:ext uri="{0D108BD9-81ED-4DB2-BD59-A6C34878D82A}">
                    <a16:rowId xmlns:a16="http://schemas.microsoft.com/office/drawing/2014/main" val="1919126"/>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C</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97494553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D</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976334243"/>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E</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2536580710"/>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F</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1275714988"/>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G</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150200641"/>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H</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chemeClr val="bg1">
                        <a:alpha val="9804"/>
                      </a:scheme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chemeClr val="bg1">
                        <a:alpha val="9804"/>
                      </a:schemeClr>
                    </a:solidFill>
                  </a:tcPr>
                </a:tc>
                <a:extLst>
                  <a:ext uri="{0D108BD9-81ED-4DB2-BD59-A6C34878D82A}">
                    <a16:rowId xmlns:a16="http://schemas.microsoft.com/office/drawing/2014/main" val="2164178817"/>
                  </a:ext>
                </a:extLst>
              </a:tr>
              <a:tr h="421145">
                <a:tc>
                  <a:txBody>
                    <a:bodyPr/>
                    <a:lstStyle/>
                    <a:p>
                      <a:r>
                        <a:rPr lang="en-US" b="1" dirty="0">
                          <a:solidFill>
                            <a:srgbClr val="386EA4"/>
                          </a:solidFill>
                          <a:latin typeface="Calibri" panose="020F0502020204030204" pitchFamily="34" charset="0"/>
                          <a:cs typeface="Calibri" panose="020F0502020204030204" pitchFamily="34" charset="0"/>
                        </a:rPr>
                        <a:t>Category I</a:t>
                      </a:r>
                      <a:endParaRPr lang="en-US" dirty="0">
                        <a:latin typeface="Calibri" panose="020F0502020204030204" pitchFamily="34" charset="0"/>
                        <a:cs typeface="Calibri" panose="020F0502020204030204" pitchFamily="34" charset="0"/>
                      </a:endParaRPr>
                    </a:p>
                  </a:txBody>
                  <a:tcPr marL="182880" anchor="ctr">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lnR w="3175" cap="flat" cmpd="sng" algn="ctr">
                      <a:solidFill>
                        <a:srgbClr val="328612"/>
                      </a:solidFill>
                      <a:prstDash val="solid"/>
                      <a:round/>
                      <a:headEnd type="none" w="med" len="med"/>
                      <a:tailEnd type="none" w="med" len="med"/>
                    </a:lnR>
                    <a:solidFill>
                      <a:srgbClr val="328612">
                        <a:alpha val="9804"/>
                      </a:srgbClr>
                    </a:solidFill>
                  </a:tcPr>
                </a:tc>
                <a:tc>
                  <a:txBody>
                    <a:bodyPr/>
                    <a:lstStyle/>
                    <a:p>
                      <a:r>
                        <a:rPr lang="en-US" b="0" dirty="0">
                          <a:solidFill>
                            <a:srgbClr val="386EA4"/>
                          </a:solidFill>
                          <a:latin typeface="Calibri" panose="020F0502020204030204" pitchFamily="34" charset="0"/>
                          <a:cs typeface="Calibri" panose="020F0502020204030204" pitchFamily="34" charset="0"/>
                        </a:rPr>
                        <a:t>Text</a:t>
                      </a:r>
                      <a:endParaRPr lang="en-US" dirty="0">
                        <a:latin typeface="Calibri" panose="020F0502020204030204" pitchFamily="34" charset="0"/>
                        <a:cs typeface="Calibri" panose="020F0502020204030204" pitchFamily="34" charset="0"/>
                      </a:endParaRPr>
                    </a:p>
                  </a:txBody>
                  <a:tcPr marL="182880" anchor="ctr">
                    <a:lnL w="3175" cap="flat" cmpd="sng" algn="ctr">
                      <a:solidFill>
                        <a:srgbClr val="328612"/>
                      </a:solidFill>
                      <a:prstDash val="solid"/>
                      <a:round/>
                      <a:headEnd type="none" w="med" len="med"/>
                      <a:tailEnd type="none" w="med" len="med"/>
                    </a:lnL>
                    <a:solidFill>
                      <a:srgbClr val="328612">
                        <a:alpha val="9804"/>
                      </a:srgbClr>
                    </a:solidFill>
                  </a:tcPr>
                </a:tc>
                <a:extLst>
                  <a:ext uri="{0D108BD9-81ED-4DB2-BD59-A6C34878D82A}">
                    <a16:rowId xmlns:a16="http://schemas.microsoft.com/office/drawing/2014/main" val="740313770"/>
                  </a:ext>
                </a:extLst>
              </a:tr>
            </a:tbl>
          </a:graphicData>
        </a:graphic>
      </p:graphicFrame>
      <p:pic>
        <p:nvPicPr>
          <p:cNvPr id="28" name="Picture 27">
            <a:extLst>
              <a:ext uri="{FF2B5EF4-FFF2-40B4-BE49-F238E27FC236}">
                <a16:creationId xmlns:a16="http://schemas.microsoft.com/office/drawing/2014/main" id="{C5057623-1802-BB4D-A3FA-51DF6A52AA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3342" y="6019800"/>
            <a:ext cx="1579300" cy="383501"/>
          </a:xfrm>
          <a:prstGeom prst="rect">
            <a:avLst/>
          </a:prstGeom>
        </p:spPr>
      </p:pic>
      <p:sp>
        <p:nvSpPr>
          <p:cNvPr id="19" name="object 5">
            <a:extLst>
              <a:ext uri="{FF2B5EF4-FFF2-40B4-BE49-F238E27FC236}">
                <a16:creationId xmlns:a16="http://schemas.microsoft.com/office/drawing/2014/main" id="{8204008B-24D9-2140-AB1C-5B794CCFAD00}"/>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6" name="Holder 4">
            <a:extLst>
              <a:ext uri="{FF2B5EF4-FFF2-40B4-BE49-F238E27FC236}">
                <a16:creationId xmlns:a16="http://schemas.microsoft.com/office/drawing/2014/main" id="{47BF9D73-D3E1-7440-8BCE-5944043CE9C4}"/>
              </a:ext>
            </a:extLst>
          </p:cNvPr>
          <p:cNvSpPr>
            <a:spLocks noGrp="1"/>
          </p:cNvSpPr>
          <p:nvPr>
            <p:ph type="sldNum" sz="quarter" idx="7"/>
          </p:nvPr>
        </p:nvSpPr>
        <p:spPr>
          <a:xfrm>
            <a:off x="11461116" y="6172200"/>
            <a:ext cx="426083"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A35A59-A7A0-3144-83B5-7189D87BB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laimer Slid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alpha val="91998"/>
            </a:srgbClr>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981200"/>
            <a:ext cx="8077200" cy="2895600"/>
          </a:xfrm>
          <a:prstGeom prst="rect">
            <a:avLst/>
          </a:prstGeom>
        </p:spPr>
        <p:txBody>
          <a:bodyPr lIns="0" tIns="0" rIns="0" bIns="0"/>
          <a:lstStyle>
            <a:lvl1pPr marL="0" indent="0">
              <a:lnSpc>
                <a:spcPts val="25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1" name="Holder 4">
            <a:extLst>
              <a:ext uri="{FF2B5EF4-FFF2-40B4-BE49-F238E27FC236}">
                <a16:creationId xmlns:a16="http://schemas.microsoft.com/office/drawing/2014/main" id="{2E7C7CBF-393F-6747-BC57-CDC7E074B8E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mbria" panose="02040503050406030204"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1060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81D7-339A-9E4F-B5C9-EA50B3E6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B6D0D-79F6-CF40-946E-E1D5053A0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FD565-6CDE-4B4B-8B87-7803F74770FD}"/>
              </a:ext>
            </a:extLst>
          </p:cNvPr>
          <p:cNvSpPr>
            <a:spLocks noGrp="1"/>
          </p:cNvSpPr>
          <p:nvPr>
            <p:ph type="dt" sz="half" idx="10"/>
          </p:nvPr>
        </p:nvSpPr>
        <p:spPr/>
        <p:txBody>
          <a:bodyPr/>
          <a:lstStyle/>
          <a:p>
            <a:fld id="{DBE8C28C-8329-ED4D-92DB-C71E4735EB9A}" type="datetimeFigureOut">
              <a:rPr lang="en-US" smtClean="0"/>
              <a:t>6/2/21</a:t>
            </a:fld>
            <a:endParaRPr lang="en-US"/>
          </a:p>
        </p:txBody>
      </p:sp>
      <p:sp>
        <p:nvSpPr>
          <p:cNvPr id="5" name="Footer Placeholder 4">
            <a:extLst>
              <a:ext uri="{FF2B5EF4-FFF2-40B4-BE49-F238E27FC236}">
                <a16:creationId xmlns:a16="http://schemas.microsoft.com/office/drawing/2014/main" id="{A1951CF1-F785-DC48-9EE3-EA840356E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20D21-6CEC-4D46-8822-2E880169E6FF}"/>
              </a:ext>
            </a:extLst>
          </p:cNvPr>
          <p:cNvSpPr>
            <a:spLocks noGrp="1"/>
          </p:cNvSpPr>
          <p:nvPr>
            <p:ph type="sldNum" sz="quarter" idx="12"/>
          </p:nvPr>
        </p:nvSpPr>
        <p:spPr/>
        <p:txBody>
          <a:bodyPr/>
          <a:lstStyle/>
          <a:p>
            <a:fld id="{35E6A92A-09E6-DA4A-9E16-3AC1B0DFFC4D}" type="slidenum">
              <a:rPr lang="en-US" smtClean="0"/>
              <a:t>‹#›</a:t>
            </a:fld>
            <a:endParaRPr lang="en-US"/>
          </a:p>
        </p:txBody>
      </p:sp>
    </p:spTree>
    <p:extLst>
      <p:ext uri="{BB962C8B-B14F-4D97-AF65-F5344CB8AC3E}">
        <p14:creationId xmlns:p14="http://schemas.microsoft.com/office/powerpoint/2010/main" val="384016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37609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9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386EA3">
              <a:alpha val="92000"/>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1619CA04-4872-C942-A5B8-22BF41ABAE1A}"/>
              </a:ext>
            </a:extLst>
          </p:cNvPr>
          <p:cNvSpPr>
            <a:spLocks noGrp="1"/>
          </p:cNvSpPr>
          <p:nvPr>
            <p:ph type="body" idx="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3BD27B8E-B2E5-3941-B5F5-06F3861FA6AC}"/>
              </a:ext>
            </a:extLst>
          </p:cNvPr>
          <p:cNvSpPr>
            <a:spLocks noGrp="1"/>
          </p:cNvSpPr>
          <p:nvPr>
            <p:ph type="title"/>
          </p:nvPr>
        </p:nvSpPr>
        <p:spPr>
          <a:xfrm>
            <a:off x="480152" y="2730500"/>
            <a:ext cx="4307742" cy="1346200"/>
          </a:xfrm>
        </p:spPr>
        <p:txBody>
          <a:bodyPr anchor="ctr" anchorCtr="0"/>
          <a:lstStyle>
            <a:lvl1pPr>
              <a:defRPr sz="3200">
                <a:solidFill>
                  <a:schemeClr val="bg1"/>
                </a:solidFill>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8E16474A-7FC8-FD4C-BB3B-1B6191551B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299" cy="383501"/>
          </a:xfrm>
          <a:prstGeom prst="rect">
            <a:avLst/>
          </a:prstGeom>
        </p:spPr>
      </p:pic>
      <p:sp>
        <p:nvSpPr>
          <p:cNvPr id="14" name="Holder 4">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3944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1D82-00DF-7C46-A578-F8E64D54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EC2C-D8A0-984A-AB11-B728AB74E2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269BA-BF50-3244-926F-56A88C689632}"/>
              </a:ext>
            </a:extLst>
          </p:cNvPr>
          <p:cNvSpPr>
            <a:spLocks noGrp="1"/>
          </p:cNvSpPr>
          <p:nvPr>
            <p:ph type="dt" sz="half" idx="10"/>
          </p:nvPr>
        </p:nvSpPr>
        <p:spPr/>
        <p:txBody>
          <a:bodyPr/>
          <a:lstStyle/>
          <a:p>
            <a:fld id="{ACE52319-66F1-5C41-97BA-18E813D02C86}" type="datetimeFigureOut">
              <a:rPr lang="en-US" smtClean="0"/>
              <a:t>6/2/21</a:t>
            </a:fld>
            <a:endParaRPr lang="en-US"/>
          </a:p>
        </p:txBody>
      </p:sp>
      <p:sp>
        <p:nvSpPr>
          <p:cNvPr id="5" name="Footer Placeholder 4">
            <a:extLst>
              <a:ext uri="{FF2B5EF4-FFF2-40B4-BE49-F238E27FC236}">
                <a16:creationId xmlns:a16="http://schemas.microsoft.com/office/drawing/2014/main" id="{BFBEE327-D9B1-1244-84BB-3EBB99923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22DCC-821F-674A-9992-5B98963237B0}"/>
              </a:ext>
            </a:extLst>
          </p:cNvPr>
          <p:cNvSpPr>
            <a:spLocks noGrp="1"/>
          </p:cNvSpPr>
          <p:nvPr>
            <p:ph type="sldNum" sz="quarter" idx="12"/>
          </p:nvPr>
        </p:nvSpPr>
        <p:spPr/>
        <p:txBody>
          <a:bodyPr/>
          <a:lstStyle/>
          <a:p>
            <a:fld id="{ABA77EA9-53BF-EF40-A2B5-10496312B389}" type="slidenum">
              <a:rPr lang="en-US" smtClean="0"/>
              <a:t>‹#›</a:t>
            </a:fld>
            <a:endParaRPr lang="en-US"/>
          </a:p>
        </p:txBody>
      </p:sp>
    </p:spTree>
    <p:extLst>
      <p:ext uri="{BB962C8B-B14F-4D97-AF65-F5344CB8AC3E}">
        <p14:creationId xmlns:p14="http://schemas.microsoft.com/office/powerpoint/2010/main" val="34484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object 3">
            <a:extLst>
              <a:ext uri="{FF2B5EF4-FFF2-40B4-BE49-F238E27FC236}">
                <a16:creationId xmlns:a16="http://schemas.microsoft.com/office/drawing/2014/main" id="{B129FDEE-82BF-1A45-B0B3-D43F008D9F74}"/>
              </a:ext>
            </a:extLst>
          </p:cNvPr>
          <p:cNvSpPr/>
          <p:nvPr userDrawn="1"/>
        </p:nvSpPr>
        <p:spPr>
          <a:xfrm>
            <a:off x="0" y="0"/>
            <a:ext cx="5628640" cy="68580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alpha val="91998"/>
            </a:srgbClr>
          </a:solidFill>
        </p:spPr>
        <p:txBody>
          <a:bodyPr wrap="square" lIns="0" tIns="0" rIns="0" bIns="0" rtlCol="0"/>
          <a:lstStyle/>
          <a:p>
            <a:endParaRPr/>
          </a:p>
        </p:txBody>
      </p:sp>
      <p:sp>
        <p:nvSpPr>
          <p:cNvPr id="27" name="object 4">
            <a:extLst>
              <a:ext uri="{FF2B5EF4-FFF2-40B4-BE49-F238E27FC236}">
                <a16:creationId xmlns:a16="http://schemas.microsoft.com/office/drawing/2014/main" id="{E88693D9-8BEF-DA4A-8B06-F68732520CA4}"/>
              </a:ext>
            </a:extLst>
          </p:cNvPr>
          <p:cNvSpPr/>
          <p:nvPr userDrawn="1"/>
        </p:nvSpPr>
        <p:spPr>
          <a:xfrm>
            <a:off x="4213349"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480152" y="2974032"/>
            <a:ext cx="3253045" cy="912168"/>
          </a:xfrm>
          <a:prstGeom prst="rect">
            <a:avLst/>
          </a:prstGeom>
        </p:spPr>
        <p:txBody>
          <a:bodyPr/>
          <a:lstStyle>
            <a:lvl1pPr>
              <a:defRPr sz="3200"/>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7B326435-9B1F-6043-B5C2-19C630A9EC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0" name="object 5">
            <a:extLst>
              <a:ext uri="{FF2B5EF4-FFF2-40B4-BE49-F238E27FC236}">
                <a16:creationId xmlns:a16="http://schemas.microsoft.com/office/drawing/2014/main" id="{4D11457E-B6B1-2840-95DC-2BC635056380}"/>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853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D20B4F-AF9A-C441-A0CC-F153F7887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9"/>
            <a:ext cx="12188948" cy="6858139"/>
          </a:xfrm>
          <a:prstGeom prst="rect">
            <a:avLst/>
          </a:prstGeom>
        </p:spPr>
      </p:pic>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FFFFFF">
              <a:alpha val="91998"/>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2" name="Holder 4">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8835708"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5765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18" name="Holder 4">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p>
            <a:pPr lvl="0"/>
            <a:r>
              <a:rPr lang="en-US"/>
              <a:t>Click to edit Master text styles</a:t>
            </a:r>
          </a:p>
        </p:txBody>
      </p:sp>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21" name="Holder 4">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3" y="603169"/>
            <a:ext cx="8825582"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p:nvPr>
        </p:nvSpPr>
        <p:spPr>
          <a:xfrm>
            <a:off x="480152" y="1569947"/>
            <a:ext cx="4244248"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p:nvPr>
        </p:nvSpPr>
        <p:spPr>
          <a:xfrm>
            <a:off x="5065599" y="1569947"/>
            <a:ext cx="4240136" cy="327181"/>
          </a:xfrm>
          <a:prstGeom prst="rect">
            <a:avLst/>
          </a:prstGeom>
        </p:spPr>
        <p:txBody>
          <a:bodyPr lIns="0" tIns="0" rIns="0" bIns="0"/>
          <a:lstStyle>
            <a:lvl1pPr marL="0" indent="0">
              <a:buNone/>
              <a:defRPr sz="2400" b="1">
                <a:solidFill>
                  <a:srgbClr val="386EA4"/>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11040745"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Click to edit Master title style</a:t>
            </a:r>
            <a:endParaRPr dirty="0"/>
          </a:p>
        </p:txBody>
      </p:sp>
      <p:pic>
        <p:nvPicPr>
          <p:cNvPr id="16" name="Picture 15">
            <a:extLst>
              <a:ext uri="{FF2B5EF4-FFF2-40B4-BE49-F238E27FC236}">
                <a16:creationId xmlns:a16="http://schemas.microsoft.com/office/drawing/2014/main" id="{46969731-76A4-294B-A213-3122FA707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152" y="6027598"/>
            <a:ext cx="1579300" cy="383501"/>
          </a:xfrm>
          <a:prstGeom prst="rect">
            <a:avLst/>
          </a:prstGeom>
        </p:spPr>
      </p:pic>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1430000" y="6172200"/>
            <a:ext cx="45720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87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a:t>Click to edit Master title style</a:t>
            </a:r>
            <a:endParaRPr lang="en-US" dirty="0"/>
          </a:p>
        </p:txBody>
      </p:sp>
      <p:sp>
        <p:nvSpPr>
          <p:cNvPr id="11" name="Holder 4">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5" r:id="rId4"/>
    <p:sldLayoutId id="2147483673" r:id="rId5"/>
    <p:sldLayoutId id="2147483680" r:id="rId6"/>
    <p:sldLayoutId id="2147483674" r:id="rId7"/>
    <p:sldLayoutId id="2147483677" r:id="rId8"/>
    <p:sldLayoutId id="2147483675" r:id="rId9"/>
    <p:sldLayoutId id="2147483678" r:id="rId10"/>
    <p:sldLayoutId id="2147483681" r:id="rId11"/>
    <p:sldLayoutId id="2147483668" r:id="rId12"/>
    <p:sldLayoutId id="2147483670" r:id="rId13"/>
    <p:sldLayoutId id="2147483669" r:id="rId14"/>
    <p:sldLayoutId id="2147483662" r:id="rId15"/>
    <p:sldLayoutId id="2147483676" r:id="rId16"/>
    <p:sldLayoutId id="2147483671" r:id="rId17"/>
    <p:sldLayoutId id="2147483679" r:id="rId18"/>
    <p:sldLayoutId id="2147483682" r:id="rId19"/>
    <p:sldLayoutId id="2147483683" r:id="rId20"/>
  </p:sldLayoutIdLst>
  <p:hf hdr="0" ftr="0" dt="0"/>
  <p:txStyles>
    <p:titleStyle>
      <a:lvl1pPr eaLnBrk="1" hangingPunct="1">
        <a:defRPr sz="3200" b="1">
          <a:solidFill>
            <a:srgbClr val="386EA4"/>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hyperlink" Target="mailto:hj254@Georgetown.edu" TargetMode="External"/><Relationship Id="rId4" Type="http://schemas.openxmlformats.org/officeDocument/2006/relationships/hyperlink" Target="mailto:mr1170@Georgetown.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2E39759D-92A5-954E-AA9A-2A026E556716}"/>
              </a:ext>
            </a:extLst>
          </p:cNvPr>
          <p:cNvSpPr txBox="1">
            <a:spLocks/>
          </p:cNvSpPr>
          <p:nvPr/>
        </p:nvSpPr>
        <p:spPr>
          <a:xfrm>
            <a:off x="7391399" y="4253456"/>
            <a:ext cx="3886199" cy="381000"/>
          </a:xfrm>
          <a:prstGeom prst="rect">
            <a:avLst/>
          </a:prstGeom>
        </p:spPr>
        <p:txBody>
          <a:bodyPr vert="horz" lIns="0" tIns="0" rIns="0" bIns="0" rtlCol="0" anchor="ctr" anchorCtr="0">
            <a:noAutofit/>
          </a:bodyPr>
          <a:lstStyle>
            <a:lvl1pPr marL="0" indent="0" algn="r" defTabSz="914400" rtl="0" eaLnBrk="1" latinLnBrk="0" hangingPunct="1">
              <a:spcAft>
                <a:spcPts val="600"/>
              </a:spcAft>
              <a:buClr>
                <a:srgbClr val="328612"/>
              </a:buClr>
              <a:buSzPct val="100000"/>
              <a:buFont typeface="Apple Symbols" panose="02000000000000000000" pitchFamily="2" charset="-79"/>
              <a:buNone/>
              <a:defRPr lang="en-US" sz="2000" b="1" i="0" ker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dirty="0"/>
              <a:t>May 27, 2021</a:t>
            </a:r>
          </a:p>
        </p:txBody>
      </p:sp>
      <p:sp>
        <p:nvSpPr>
          <p:cNvPr id="4" name="Text Placeholder 10">
            <a:extLst>
              <a:ext uri="{FF2B5EF4-FFF2-40B4-BE49-F238E27FC236}">
                <a16:creationId xmlns:a16="http://schemas.microsoft.com/office/drawing/2014/main" id="{4A9D3A96-C76A-2D48-BF90-DED7587F06C2}"/>
              </a:ext>
            </a:extLst>
          </p:cNvPr>
          <p:cNvSpPr txBox="1">
            <a:spLocks/>
          </p:cNvSpPr>
          <p:nvPr/>
        </p:nvSpPr>
        <p:spPr>
          <a:xfrm>
            <a:off x="7391399" y="5211942"/>
            <a:ext cx="3886199" cy="802129"/>
          </a:xfrm>
          <a:prstGeom prst="rect">
            <a:avLst/>
          </a:prstGeom>
        </p:spPr>
        <p:txBody>
          <a:bodyPr vert="horz" lIns="0" tIns="0" rIns="0" bIns="0" rtlCol="0">
            <a:normAutofit/>
          </a:bodyPr>
          <a:lstStyle>
            <a:lvl1pPr marL="0" indent="0" algn="r" defTabSz="914400" rtl="0" eaLnBrk="1" latinLnBrk="0" hangingPunct="1">
              <a:spcAft>
                <a:spcPts val="300"/>
              </a:spcAft>
              <a:buClr>
                <a:srgbClr val="328612"/>
              </a:buClr>
              <a:buSzPct val="100000"/>
              <a:buFont typeface="Apple Symbols" panose="02000000000000000000" pitchFamily="2" charset="-79"/>
              <a:buNone/>
              <a:defRPr lang="en-US" sz="2000" b="0" i="0" kern="0">
                <a:solidFill>
                  <a:srgbClr val="386EA4"/>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dirty="0"/>
              <a:t>Marguerite </a:t>
            </a:r>
            <a:r>
              <a:rPr lang="en-US" dirty="0" err="1"/>
              <a:t>Roza</a:t>
            </a:r>
            <a:endParaRPr lang="en-US" dirty="0"/>
          </a:p>
          <a:p>
            <a:r>
              <a:rPr lang="en-US" dirty="0"/>
              <a:t>Hannah Jarmolowski</a:t>
            </a:r>
          </a:p>
        </p:txBody>
      </p:sp>
      <p:sp>
        <p:nvSpPr>
          <p:cNvPr id="5" name="Title 2">
            <a:extLst>
              <a:ext uri="{FF2B5EF4-FFF2-40B4-BE49-F238E27FC236}">
                <a16:creationId xmlns:a16="http://schemas.microsoft.com/office/drawing/2014/main" id="{431ECC0D-EDDD-F347-813E-9660161F07F6}"/>
              </a:ext>
            </a:extLst>
          </p:cNvPr>
          <p:cNvSpPr>
            <a:spLocks noGrp="1"/>
          </p:cNvSpPr>
          <p:nvPr>
            <p:ph type="title"/>
          </p:nvPr>
        </p:nvSpPr>
        <p:spPr>
          <a:xfrm>
            <a:off x="8382000" y="1897242"/>
            <a:ext cx="2707542" cy="707302"/>
          </a:xfrm>
        </p:spPr>
        <p:txBody>
          <a:bodyPr/>
          <a:lstStyle/>
          <a:p>
            <a:pPr algn="l"/>
            <a:br>
              <a:rPr lang="en-US" sz="2400" dirty="0"/>
            </a:br>
            <a:r>
              <a:rPr lang="en-US" sz="2400" dirty="0"/>
              <a:t>Federal ESSER dollars in the context of school-by-school spending</a:t>
            </a:r>
          </a:p>
        </p:txBody>
      </p:sp>
    </p:spTree>
    <p:extLst>
      <p:ext uri="{BB962C8B-B14F-4D97-AF65-F5344CB8AC3E}">
        <p14:creationId xmlns:p14="http://schemas.microsoft.com/office/powerpoint/2010/main" val="43786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8C7535-F0F1-6148-BB91-3F57129D3FAC}"/>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5" name="Title 3">
            <a:extLst>
              <a:ext uri="{FF2B5EF4-FFF2-40B4-BE49-F238E27FC236}">
                <a16:creationId xmlns:a16="http://schemas.microsoft.com/office/drawing/2014/main" id="{76E1A203-F374-5F40-8AAE-D5F0435717EF}"/>
              </a:ext>
            </a:extLst>
          </p:cNvPr>
          <p:cNvSpPr txBox="1">
            <a:spLocks/>
          </p:cNvSpPr>
          <p:nvPr/>
        </p:nvSpPr>
        <p:spPr>
          <a:xfrm>
            <a:off x="144083" y="-12031"/>
            <a:ext cx="11903833" cy="798558"/>
          </a:xfrm>
          <a:prstGeom prst="rect">
            <a:avLst/>
          </a:prstGeom>
        </p:spPr>
        <p:txBody>
          <a:bodyPr vert="horz" lIns="0" tIns="0" rIns="0" bIns="0" rtlCol="0" anchor="ctr">
            <a:normAutofit/>
          </a:bodyPr>
          <a:lstStyle>
            <a:lvl1pPr eaLnBrk="1" hangingPunct="1">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i="1" kern="0" dirty="0"/>
              <a:t>It’s still </a:t>
            </a:r>
            <a:r>
              <a:rPr lang="en-US" i="1" u="sng" kern="0" dirty="0"/>
              <a:t>very</a:t>
            </a:r>
            <a:r>
              <a:rPr lang="en-US" i="1" kern="0" dirty="0"/>
              <a:t> early</a:t>
            </a:r>
            <a:r>
              <a:rPr lang="en-US" kern="0" dirty="0"/>
              <a:t>, but in our tracking of districts so far:</a:t>
            </a:r>
          </a:p>
        </p:txBody>
      </p:sp>
      <p:sp>
        <p:nvSpPr>
          <p:cNvPr id="6" name="Content Placeholder 2">
            <a:extLst>
              <a:ext uri="{FF2B5EF4-FFF2-40B4-BE49-F238E27FC236}">
                <a16:creationId xmlns:a16="http://schemas.microsoft.com/office/drawing/2014/main" id="{7AAD1FB4-9B03-314B-94A0-33FD6B3A8376}"/>
              </a:ext>
            </a:extLst>
          </p:cNvPr>
          <p:cNvSpPr txBox="1">
            <a:spLocks/>
          </p:cNvSpPr>
          <p:nvPr/>
        </p:nvSpPr>
        <p:spPr>
          <a:xfrm>
            <a:off x="712356" y="838200"/>
            <a:ext cx="4879499" cy="4495799"/>
          </a:xfrm>
          <a:prstGeom prst="rect">
            <a:avLst/>
          </a:prstGeom>
          <a:solidFill>
            <a:srgbClr val="70AD47">
              <a:lumMod val="20000"/>
              <a:lumOff val="80000"/>
            </a:srgb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4000"/>
              </a:lnSpc>
              <a:spcBef>
                <a:spcPts val="1000"/>
              </a:spcBef>
              <a:spcAft>
                <a:spcPts val="1800"/>
              </a:spcAft>
              <a:buClrTx/>
              <a:buSzTx/>
              <a:buFont typeface="Arial" panose="020B0604020202020204" pitchFamily="34" charset="0"/>
              <a:buNone/>
              <a:tabLst/>
              <a:defRPr/>
            </a:pPr>
            <a:r>
              <a:rPr kumimoji="0" lang="en-US" sz="3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We’re seeing </a:t>
            </a:r>
            <a:r>
              <a:rPr kumimoji="0" lang="en-US" sz="3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lots</a:t>
            </a:r>
            <a:r>
              <a:rPr kumimoji="0" lang="en-US" sz="3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this: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Thank you payments to staff</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Filling budget gaps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Plans to hire counselors, nurses, specialists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Class size reduction (hiring more teachers)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Facilities projects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Tech/</a:t>
            </a:r>
            <a:r>
              <a:rPr kumimoji="0" lang="en-US" sz="31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Curric</a:t>
            </a: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updates</a:t>
            </a:r>
          </a:p>
          <a:p>
            <a:pPr marL="228600" marR="0" lvl="0" indent="-228600" algn="l" defTabSz="914400" rtl="0" eaLnBrk="1" fontAlgn="auto" latinLnBrk="0" hangingPunct="1">
              <a:lnSpc>
                <a:spcPct val="110000"/>
              </a:lnSpc>
              <a:spcBef>
                <a:spcPts val="400"/>
              </a:spcBef>
              <a:spcAft>
                <a:spcPts val="0"/>
              </a:spcAft>
              <a:buClr>
                <a:sysClr val="windowText" lastClr="000000"/>
              </a:buClr>
              <a:buSzTx/>
              <a:buFont typeface="Arial" panose="020B0604020202020204" pitchFamily="34" charset="0"/>
              <a:buChar char="•"/>
              <a:tabLst/>
              <a:defRPr/>
            </a:pPr>
            <a:r>
              <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Planning time for staff</a:t>
            </a:r>
          </a:p>
        </p:txBody>
      </p:sp>
      <p:sp>
        <p:nvSpPr>
          <p:cNvPr id="7" name="Content Placeholder 2">
            <a:extLst>
              <a:ext uri="{FF2B5EF4-FFF2-40B4-BE49-F238E27FC236}">
                <a16:creationId xmlns:a16="http://schemas.microsoft.com/office/drawing/2014/main" id="{357FF5E5-E0C1-5E48-8925-6F0203EC8B10}"/>
              </a:ext>
            </a:extLst>
          </p:cNvPr>
          <p:cNvSpPr txBox="1">
            <a:spLocks/>
          </p:cNvSpPr>
          <p:nvPr/>
        </p:nvSpPr>
        <p:spPr>
          <a:xfrm>
            <a:off x="6477000" y="838200"/>
            <a:ext cx="4953000" cy="4495800"/>
          </a:xfrm>
          <a:prstGeom prst="rect">
            <a:avLst/>
          </a:prstGeom>
          <a:solidFill>
            <a:srgbClr val="ED7D31">
              <a:lumMod val="20000"/>
              <a:lumOff val="80000"/>
            </a:srgb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4000"/>
              </a:lnSpc>
              <a:spcBef>
                <a:spcPts val="1000"/>
              </a:spcBef>
              <a:spcAft>
                <a:spcPts val="1800"/>
              </a:spcAft>
              <a:buClrTx/>
              <a:buSzTx/>
              <a:buFont typeface="Arial" panose="020B0604020202020204" pitchFamily="34" charset="0"/>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3800" b="1" i="0" u="sng" strike="noStrike" kern="1200" cap="none" spc="0" normalizeH="0" baseline="0" noProof="0" dirty="0">
                <a:ln>
                  <a:noFill/>
                </a:ln>
                <a:solidFill>
                  <a:prstClr val="black"/>
                </a:solidFill>
                <a:effectLst/>
                <a:uLnTx/>
                <a:uFillTx/>
                <a:latin typeface="Calibri" panose="020F0502020204030204"/>
                <a:ea typeface="+mn-ea"/>
                <a:cs typeface="+mn-cs"/>
              </a:rPr>
              <a:t>not much </a:t>
            </a: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of this:</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Tutoring</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Added weeks to school year</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Pass through allocations to schools (for flexible use)</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Customized options where families select what works for their kids</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New delivery models</a:t>
            </a:r>
          </a:p>
          <a:p>
            <a:pPr marL="228600" marR="0" lvl="0" indent="-228600" algn="l" defTabSz="914400" rtl="0" eaLnBrk="1" fontAlgn="auto" latinLnBrk="0" hangingPunct="1">
              <a:lnSpc>
                <a:spcPct val="110000"/>
              </a:lnSpc>
              <a:spcBef>
                <a:spcPts val="400"/>
              </a:spcBef>
              <a:spcAft>
                <a:spcPts val="0"/>
              </a:spcAft>
              <a:buClr>
                <a:prstClr val="black"/>
              </a:buClr>
              <a:buSzTx/>
              <a:buFont typeface="Arial" panose="020B0604020202020204" pitchFamily="34" charset="0"/>
              <a:buChar char="•"/>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New content/course options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8B5C4AF6-45F3-1547-AD9D-349428D6EFB3}"/>
              </a:ext>
            </a:extLst>
          </p:cNvPr>
          <p:cNvSpPr/>
          <p:nvPr/>
        </p:nvSpPr>
        <p:spPr>
          <a:xfrm>
            <a:off x="144083" y="5687665"/>
            <a:ext cx="10676317" cy="79855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POLL: Seeing these early choices, what’s your reaction? </a:t>
            </a:r>
          </a:p>
          <a:p>
            <a:r>
              <a:rPr lang="en-US" sz="2400" dirty="0">
                <a:latin typeface="Arial" panose="020B0604020202020204" pitchFamily="34" charset="0"/>
                <a:cs typeface="Arial" panose="020B0604020202020204" pitchFamily="34" charset="0"/>
              </a:rPr>
              <a:t>A. Seems reasonable   B. I’m less comfortable with this   C. A bit of both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2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8C7535-F0F1-6148-BB91-3F57129D3FAC}"/>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
        <p:nvSpPr>
          <p:cNvPr id="5" name="Title 3">
            <a:extLst>
              <a:ext uri="{FF2B5EF4-FFF2-40B4-BE49-F238E27FC236}">
                <a16:creationId xmlns:a16="http://schemas.microsoft.com/office/drawing/2014/main" id="{76E1A203-F374-5F40-8AAE-D5F0435717EF}"/>
              </a:ext>
            </a:extLst>
          </p:cNvPr>
          <p:cNvSpPr txBox="1">
            <a:spLocks/>
          </p:cNvSpPr>
          <p:nvPr/>
        </p:nvSpPr>
        <p:spPr>
          <a:xfrm>
            <a:off x="0" y="-12031"/>
            <a:ext cx="12047917" cy="798558"/>
          </a:xfrm>
          <a:prstGeom prst="rect">
            <a:avLst/>
          </a:prstGeom>
        </p:spPr>
        <p:txBody>
          <a:bodyPr vert="horz" lIns="0" tIns="0" rIns="0" bIns="0" rtlCol="0" anchor="ctr">
            <a:normAutofit fontScale="85000" lnSpcReduction="10000"/>
          </a:bodyPr>
          <a:lstStyle>
            <a:lvl1pPr eaLnBrk="1" hangingPunct="1">
              <a:defRPr sz="3200" b="1" i="0">
                <a:solidFill>
                  <a:srgbClr val="386EA3"/>
                </a:solidFill>
                <a:latin typeface="Cambria" panose="02040503050406030204" pitchFamily="18" charset="0"/>
                <a:ea typeface="+mj-ea"/>
                <a:cs typeface="Cambria" panose="02040503050406030204" pitchFamily="18" charset="0"/>
              </a:defRPr>
            </a:lvl1pPr>
          </a:lstStyle>
          <a:p>
            <a:pPr algn="l"/>
            <a:r>
              <a:rPr lang="en-US" sz="3600" kern="0" dirty="0"/>
              <a:t>What </a:t>
            </a:r>
            <a:r>
              <a:rPr lang="en-US" sz="3600" u="sng" kern="0" dirty="0"/>
              <a:t>leverage</a:t>
            </a:r>
            <a:r>
              <a:rPr lang="en-US" sz="3600" kern="0" dirty="0"/>
              <a:t> do SEAs have over </a:t>
            </a:r>
            <a:r>
              <a:rPr lang="en-US" sz="3600" u="sng" kern="0" dirty="0"/>
              <a:t>district</a:t>
            </a:r>
            <a:r>
              <a:rPr lang="en-US" sz="3600" kern="0" dirty="0"/>
              <a:t> ESSER spending choices?</a:t>
            </a:r>
          </a:p>
        </p:txBody>
      </p:sp>
      <p:sp>
        <p:nvSpPr>
          <p:cNvPr id="6" name="Content Placeholder 2">
            <a:extLst>
              <a:ext uri="{FF2B5EF4-FFF2-40B4-BE49-F238E27FC236}">
                <a16:creationId xmlns:a16="http://schemas.microsoft.com/office/drawing/2014/main" id="{7AAD1FB4-9B03-314B-94A0-33FD6B3A8376}"/>
              </a:ext>
            </a:extLst>
          </p:cNvPr>
          <p:cNvSpPr txBox="1">
            <a:spLocks/>
          </p:cNvSpPr>
          <p:nvPr/>
        </p:nvSpPr>
        <p:spPr>
          <a:xfrm>
            <a:off x="228600" y="1873379"/>
            <a:ext cx="4335379" cy="2970395"/>
          </a:xfrm>
          <a:prstGeom prst="rect">
            <a:avLst/>
          </a:prstGeom>
          <a:noFill/>
          <a:ln w="38100">
            <a:solidFill>
              <a:schemeClr val="accent1">
                <a:shade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ysClr val="windowText" lastClr="000000"/>
                </a:solidFill>
                <a:latin typeface="Calibri" panose="020F0502020204030204"/>
              </a:rPr>
              <a:t>DoEd</a:t>
            </a:r>
            <a:r>
              <a:rPr lang="en-US" sz="3600" b="1" dirty="0">
                <a:solidFill>
                  <a:sysClr val="windowText" lastClr="000000"/>
                </a:solidFill>
                <a:latin typeface="Calibri" panose="020F0502020204030204"/>
              </a:rPr>
              <a:t> FAQs:</a:t>
            </a:r>
          </a:p>
          <a:p>
            <a:pPr marL="0" indent="0">
              <a:lnSpc>
                <a:spcPct val="100000"/>
              </a:lnSpc>
              <a:spcAft>
                <a:spcPts val="1200"/>
              </a:spcAft>
              <a:buNone/>
            </a:pPr>
            <a:r>
              <a:rPr lang="en-US" dirty="0">
                <a:solidFill>
                  <a:schemeClr val="accent6"/>
                </a:solidFill>
              </a:rPr>
              <a:t>Q: “May an SEA or a State legislature limit an LEA’s use of ESSER formula funds?”</a:t>
            </a:r>
          </a:p>
          <a:p>
            <a:pPr marL="0" indent="0">
              <a:lnSpc>
                <a:spcPct val="100000"/>
              </a:lnSpc>
              <a:spcAft>
                <a:spcPts val="1200"/>
              </a:spcAft>
              <a:buNone/>
            </a:pPr>
            <a:r>
              <a:rPr lang="en-US" dirty="0">
                <a:solidFill>
                  <a:schemeClr val="accent6"/>
                </a:solidFill>
              </a:rPr>
              <a:t>A: “No.” </a:t>
            </a:r>
            <a:endParaRPr lang="en-US" sz="3200" dirty="0">
              <a:solidFill>
                <a:schemeClr val="accent6"/>
              </a:solidFill>
            </a:endParaRPr>
          </a:p>
          <a:p>
            <a:pPr marL="0" marR="0" lvl="0" indent="0" algn="l" defTabSz="914400" rtl="0" eaLnBrk="1" fontAlgn="auto" latinLnBrk="0" hangingPunct="1">
              <a:lnSpc>
                <a:spcPct val="134000"/>
              </a:lnSpc>
              <a:spcBef>
                <a:spcPts val="1000"/>
              </a:spcBef>
              <a:spcAft>
                <a:spcPts val="1800"/>
              </a:spcAft>
              <a:buClrTx/>
              <a:buSzTx/>
              <a:buFont typeface="Arial" panose="020B0604020202020204" pitchFamily="34" charset="0"/>
              <a:buNone/>
              <a:tabLst/>
              <a:defRPr/>
            </a:pPr>
            <a:endParaRPr kumimoji="0" lang="en-US" sz="3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357FF5E5-E0C1-5E48-8925-6F0203EC8B10}"/>
              </a:ext>
            </a:extLst>
          </p:cNvPr>
          <p:cNvSpPr txBox="1">
            <a:spLocks/>
          </p:cNvSpPr>
          <p:nvPr/>
        </p:nvSpPr>
        <p:spPr>
          <a:xfrm>
            <a:off x="5334000" y="1814899"/>
            <a:ext cx="6477000" cy="4495800"/>
          </a:xfrm>
          <a:prstGeom prst="rect">
            <a:avLst/>
          </a:prstGeom>
          <a:solidFill>
            <a:schemeClr val="bg1"/>
          </a:solidFill>
          <a:ln w="28575">
            <a:solidFill>
              <a:schemeClr val="accent1">
                <a:shade val="50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1800"/>
              </a:spcAft>
              <a:buClrTx/>
              <a:buSzTx/>
              <a:buFont typeface="Arial" panose="020B0604020202020204" pitchFamily="34" charset="0"/>
              <a:buNone/>
              <a:tabLst/>
              <a:defRPr/>
            </a:pPr>
            <a:r>
              <a:rPr kumimoji="0" lang="en-US" sz="3700" b="1" i="0" u="none" strike="noStrike" kern="1200" cap="none" spc="0" normalizeH="0" baseline="0" noProof="0" dirty="0">
                <a:ln>
                  <a:noFill/>
                </a:ln>
                <a:solidFill>
                  <a:prstClr val="black"/>
                </a:solidFill>
                <a:effectLst/>
                <a:uLnTx/>
                <a:uFillTx/>
                <a:latin typeface="Calibri" panose="020F0502020204030204"/>
                <a:ea typeface="+mn-ea"/>
                <a:cs typeface="+mn-cs"/>
              </a:rPr>
              <a:t>Draft regs require districts specify:</a:t>
            </a:r>
          </a:p>
          <a:p>
            <a:pPr marL="0" lvl="0" indent="0">
              <a:lnSpc>
                <a:spcPct val="120000"/>
              </a:lnSpc>
              <a:spcAft>
                <a:spcPts val="1800"/>
              </a:spcAft>
              <a:buNone/>
              <a:defRPr/>
            </a:pPr>
            <a:r>
              <a:rPr lang="en-US" dirty="0">
                <a:solidFill>
                  <a:schemeClr val="accent6"/>
                </a:solidFill>
              </a:rPr>
              <a:t>“How the LEA will use the funds it reserves under section 2001(e)(1) of the ARP Act to </a:t>
            </a:r>
            <a:r>
              <a:rPr lang="en-US" dirty="0">
                <a:solidFill>
                  <a:schemeClr val="accent6"/>
                </a:solidFill>
                <a:highlight>
                  <a:srgbClr val="FFFF00"/>
                </a:highlight>
              </a:rPr>
              <a:t>address the academic impact of lost instructional time through the implementation of evidence-based interventions</a:t>
            </a:r>
            <a:r>
              <a:rPr lang="en-US" dirty="0">
                <a:solidFill>
                  <a:schemeClr val="accent6"/>
                </a:solidFill>
              </a:rPr>
              <a:t>, such as summer learning or summer enrichment, extended day, comprehensive afterschool programs, or extended school year”</a:t>
            </a:r>
            <a:endParaRPr kumimoji="0" lang="en-US" sz="2800" b="0" i="0" u="none" strike="noStrike" kern="1200" cap="none" spc="0" normalizeH="0" baseline="0" noProof="0" dirty="0">
              <a:ln>
                <a:noFill/>
              </a:ln>
              <a:solidFill>
                <a:schemeClr val="accent6"/>
              </a:solidFill>
              <a:effectLst/>
              <a:uLnTx/>
              <a:uFillTx/>
              <a:latin typeface="Calibri" panose="020F0502020204030204"/>
            </a:endParaRPr>
          </a:p>
        </p:txBody>
      </p:sp>
      <p:sp>
        <p:nvSpPr>
          <p:cNvPr id="8" name="Rounded Rectangle 7">
            <a:extLst>
              <a:ext uri="{FF2B5EF4-FFF2-40B4-BE49-F238E27FC236}">
                <a16:creationId xmlns:a16="http://schemas.microsoft.com/office/drawing/2014/main" id="{8B5C4AF6-45F3-1547-AD9D-349428D6EFB3}"/>
              </a:ext>
            </a:extLst>
          </p:cNvPr>
          <p:cNvSpPr/>
          <p:nvPr/>
        </p:nvSpPr>
        <p:spPr>
          <a:xfrm>
            <a:off x="228600" y="1074822"/>
            <a:ext cx="4335379" cy="798557"/>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Technically none.</a:t>
            </a:r>
          </a:p>
        </p:txBody>
      </p:sp>
      <p:sp>
        <p:nvSpPr>
          <p:cNvPr id="9" name="Rounded Rectangular Callout 8">
            <a:extLst>
              <a:ext uri="{FF2B5EF4-FFF2-40B4-BE49-F238E27FC236}">
                <a16:creationId xmlns:a16="http://schemas.microsoft.com/office/drawing/2014/main" id="{7E2C8D1B-4F79-3D48-8F79-5FE940966869}"/>
              </a:ext>
            </a:extLst>
          </p:cNvPr>
          <p:cNvSpPr/>
          <p:nvPr/>
        </p:nvSpPr>
        <p:spPr>
          <a:xfrm>
            <a:off x="144082" y="5105400"/>
            <a:ext cx="4580317" cy="1475876"/>
          </a:xfrm>
          <a:prstGeom prst="wedgeRoundRectCallout">
            <a:avLst>
              <a:gd name="adj1" fmla="val 57504"/>
              <a:gd name="adj2" fmla="val -437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”So much is riding on each district’s decisions about how to spend its relief funds.”             </a:t>
            </a:r>
          </a:p>
          <a:p>
            <a:r>
              <a:rPr lang="en-US" sz="2400" dirty="0"/>
              <a:t>                       ~ </a:t>
            </a:r>
            <a:r>
              <a:rPr lang="en-US" sz="2400" dirty="0" err="1"/>
              <a:t>Edunomics</a:t>
            </a:r>
            <a:r>
              <a:rPr lang="en-US" sz="2400" dirty="0"/>
              <a:t> Lab</a:t>
            </a:r>
          </a:p>
        </p:txBody>
      </p:sp>
      <p:sp>
        <p:nvSpPr>
          <p:cNvPr id="10" name="Rounded Rectangle 9">
            <a:extLst>
              <a:ext uri="{FF2B5EF4-FFF2-40B4-BE49-F238E27FC236}">
                <a16:creationId xmlns:a16="http://schemas.microsoft.com/office/drawing/2014/main" id="{60183CE3-62C4-2846-A01C-CFCCA510A4BA}"/>
              </a:ext>
            </a:extLst>
          </p:cNvPr>
          <p:cNvSpPr/>
          <p:nvPr/>
        </p:nvSpPr>
        <p:spPr>
          <a:xfrm>
            <a:off x="5334000" y="1074822"/>
            <a:ext cx="6553200" cy="798557"/>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SEAs can point to requirement re district plans:</a:t>
            </a:r>
          </a:p>
        </p:txBody>
      </p:sp>
    </p:spTree>
    <p:extLst>
      <p:ext uri="{BB962C8B-B14F-4D97-AF65-F5344CB8AC3E}">
        <p14:creationId xmlns:p14="http://schemas.microsoft.com/office/powerpoint/2010/main" val="12970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B4377F-80C5-D74C-8098-0148D23ECEB7}"/>
              </a:ext>
            </a:extLst>
          </p:cNvPr>
          <p:cNvSpPr>
            <a:spLocks noGrp="1"/>
          </p:cNvSpPr>
          <p:nvPr>
            <p:ph type="sldNum" sz="quarter" idx="7"/>
          </p:nvPr>
        </p:nvSpPr>
        <p:spPr/>
        <p:txBody>
          <a:bodyPr/>
          <a:lstStyle/>
          <a:p>
            <a:fld id="{B6F15528-21DE-4FAA-801E-634DDDAF4B2B}" type="slidenum">
              <a:rPr lang="en-US" smtClean="0"/>
              <a:pPr/>
              <a:t>12</a:t>
            </a:fld>
            <a:endParaRPr lang="en-US" dirty="0"/>
          </a:p>
        </p:txBody>
      </p:sp>
      <p:pic>
        <p:nvPicPr>
          <p:cNvPr id="7" name="Picture 6">
            <a:extLst>
              <a:ext uri="{FF2B5EF4-FFF2-40B4-BE49-F238E27FC236}">
                <a16:creationId xmlns:a16="http://schemas.microsoft.com/office/drawing/2014/main" id="{938476D9-2084-754B-8CC5-9CA1EE8FF131}"/>
              </a:ext>
            </a:extLst>
          </p:cNvPr>
          <p:cNvPicPr>
            <a:picLocks noChangeAspect="1"/>
          </p:cNvPicPr>
          <p:nvPr/>
        </p:nvPicPr>
        <p:blipFill rotWithShape="1">
          <a:blip r:embed="rId3"/>
          <a:srcRect t="32615"/>
          <a:stretch/>
        </p:blipFill>
        <p:spPr>
          <a:xfrm>
            <a:off x="0" y="1295400"/>
            <a:ext cx="12192000" cy="2919451"/>
          </a:xfrm>
          <a:prstGeom prst="rect">
            <a:avLst/>
          </a:prstGeom>
        </p:spPr>
      </p:pic>
      <p:sp>
        <p:nvSpPr>
          <p:cNvPr id="8" name="TextBox 7">
            <a:extLst>
              <a:ext uri="{FF2B5EF4-FFF2-40B4-BE49-F238E27FC236}">
                <a16:creationId xmlns:a16="http://schemas.microsoft.com/office/drawing/2014/main" id="{3867DD67-4DB0-9F4C-B115-BC219242D28A}"/>
              </a:ext>
            </a:extLst>
          </p:cNvPr>
          <p:cNvSpPr txBox="1"/>
          <p:nvPr/>
        </p:nvSpPr>
        <p:spPr>
          <a:xfrm>
            <a:off x="140454" y="4207594"/>
            <a:ext cx="11594346" cy="1569660"/>
          </a:xfrm>
          <a:prstGeom prst="rect">
            <a:avLst/>
          </a:prstGeom>
          <a:noFill/>
        </p:spPr>
        <p:txBody>
          <a:bodyPr wrap="square" rtlCol="0">
            <a:spAutoFit/>
          </a:bodyPr>
          <a:lstStyle/>
          <a:p>
            <a:r>
              <a:rPr lang="en-US" sz="3200" b="1" dirty="0"/>
              <a:t>POLL: </a:t>
            </a:r>
            <a:r>
              <a:rPr lang="en-US" sz="3200" dirty="0"/>
              <a:t>Which level in the education system is better positioned to invest funding toward innovation?</a:t>
            </a:r>
          </a:p>
          <a:p>
            <a:r>
              <a:rPr lang="en-US" sz="3200" dirty="0"/>
              <a:t>A. SEAs      B. LEAs    C. Both    D. Neither</a:t>
            </a:r>
          </a:p>
        </p:txBody>
      </p:sp>
      <p:sp>
        <p:nvSpPr>
          <p:cNvPr id="5" name="Title 3">
            <a:extLst>
              <a:ext uri="{FF2B5EF4-FFF2-40B4-BE49-F238E27FC236}">
                <a16:creationId xmlns:a16="http://schemas.microsoft.com/office/drawing/2014/main" id="{E3BF7CE1-438F-684A-BE94-4AF9E0D94F14}"/>
              </a:ext>
            </a:extLst>
          </p:cNvPr>
          <p:cNvSpPr>
            <a:spLocks noGrp="1"/>
          </p:cNvSpPr>
          <p:nvPr>
            <p:ph type="title"/>
          </p:nvPr>
        </p:nvSpPr>
        <p:spPr>
          <a:xfrm>
            <a:off x="144083" y="122441"/>
            <a:ext cx="11903833" cy="983946"/>
          </a:xfrm>
        </p:spPr>
        <p:txBody>
          <a:bodyPr>
            <a:noAutofit/>
          </a:bodyPr>
          <a:lstStyle/>
          <a:p>
            <a:r>
              <a:rPr lang="en-US" dirty="0"/>
              <a:t>Polling* indicates parents want to see bold changes with these federal dollars</a:t>
            </a:r>
          </a:p>
        </p:txBody>
      </p:sp>
      <p:sp>
        <p:nvSpPr>
          <p:cNvPr id="2" name="Rectangle 1">
            <a:extLst>
              <a:ext uri="{FF2B5EF4-FFF2-40B4-BE49-F238E27FC236}">
                <a16:creationId xmlns:a16="http://schemas.microsoft.com/office/drawing/2014/main" id="{93E21EEA-A4F7-E84B-8BA9-BC64D0E2D274}"/>
              </a:ext>
            </a:extLst>
          </p:cNvPr>
          <p:cNvSpPr/>
          <p:nvPr/>
        </p:nvSpPr>
        <p:spPr>
          <a:xfrm>
            <a:off x="304800" y="6449199"/>
            <a:ext cx="12737346" cy="384721"/>
          </a:xfrm>
          <a:prstGeom prst="rect">
            <a:avLst/>
          </a:prstGeom>
        </p:spPr>
        <p:txBody>
          <a:bodyPr wrap="square">
            <a:spAutoFit/>
          </a:bodyPr>
          <a:lstStyle/>
          <a:p>
            <a:r>
              <a:rPr lang="en-US" sz="1850" dirty="0"/>
              <a:t>https://</a:t>
            </a:r>
            <a:r>
              <a:rPr lang="en-US" sz="1850" dirty="0" err="1"/>
              <a:t>www.waltonfamilyfoundation.org</a:t>
            </a:r>
            <a:r>
              <a:rPr lang="en-US" sz="1850" dirty="0"/>
              <a:t>/learning/national-poll-reveals-parents-priorities-for-k-12-education</a:t>
            </a:r>
          </a:p>
        </p:txBody>
      </p:sp>
    </p:spTree>
    <p:extLst>
      <p:ext uri="{BB962C8B-B14F-4D97-AF65-F5344CB8AC3E}">
        <p14:creationId xmlns:p14="http://schemas.microsoft.com/office/powerpoint/2010/main" val="5805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C6BAD-E3F6-8148-ABDD-105784C98FF8}"/>
              </a:ext>
            </a:extLst>
          </p:cNvPr>
          <p:cNvSpPr/>
          <p:nvPr/>
        </p:nvSpPr>
        <p:spPr>
          <a:xfrm>
            <a:off x="12492"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F58B1A-062A-1141-8363-31E2D0251F6F}"/>
              </a:ext>
            </a:extLst>
          </p:cNvPr>
          <p:cNvSpPr>
            <a:spLocks noGrp="1"/>
          </p:cNvSpPr>
          <p:nvPr>
            <p:ph type="sldNum" sz="quarter" idx="12"/>
          </p:nvPr>
        </p:nvSpPr>
        <p:spPr/>
        <p:txBody>
          <a:bodyPr/>
          <a:lstStyle/>
          <a:p>
            <a:fld id="{35E6A92A-09E6-DA4A-9E16-3AC1B0DFFC4D}" type="slidenum">
              <a:rPr lang="en-US" smtClean="0"/>
              <a:t>13</a:t>
            </a:fld>
            <a:endParaRPr lang="en-US"/>
          </a:p>
        </p:txBody>
      </p:sp>
      <p:sp>
        <p:nvSpPr>
          <p:cNvPr id="3" name="Rectangle 2">
            <a:extLst>
              <a:ext uri="{FF2B5EF4-FFF2-40B4-BE49-F238E27FC236}">
                <a16:creationId xmlns:a16="http://schemas.microsoft.com/office/drawing/2014/main" id="{7885F63D-A1AD-804F-AD37-B952557358D1}"/>
              </a:ext>
            </a:extLst>
          </p:cNvPr>
          <p:cNvSpPr/>
          <p:nvPr/>
        </p:nvSpPr>
        <p:spPr>
          <a:xfrm>
            <a:off x="1165777" y="152400"/>
            <a:ext cx="6925746" cy="584775"/>
          </a:xfrm>
          <a:prstGeom prst="rect">
            <a:avLst/>
          </a:prstGeom>
        </p:spPr>
        <p:txBody>
          <a:bodyPr wrap="square">
            <a:spAutoFit/>
          </a:bodyPr>
          <a:lstStyle/>
          <a:p>
            <a:r>
              <a:rPr lang="en-US" sz="3200" b="1" dirty="0">
                <a:latin typeface="Cambria" panose="02040503050406030204" pitchFamily="18" charset="0"/>
              </a:rPr>
              <a:t>26 states have released FY 20 data!</a:t>
            </a:r>
          </a:p>
        </p:txBody>
      </p:sp>
      <p:pic>
        <p:nvPicPr>
          <p:cNvPr id="6" name="Picture 5">
            <a:extLst>
              <a:ext uri="{FF2B5EF4-FFF2-40B4-BE49-F238E27FC236}">
                <a16:creationId xmlns:a16="http://schemas.microsoft.com/office/drawing/2014/main" id="{BC4305C7-FACC-804E-9C6D-117B394FA899}"/>
              </a:ext>
            </a:extLst>
          </p:cNvPr>
          <p:cNvPicPr>
            <a:picLocks noChangeAspect="1"/>
          </p:cNvPicPr>
          <p:nvPr/>
        </p:nvPicPr>
        <p:blipFill>
          <a:blip r:embed="rId3"/>
          <a:stretch>
            <a:fillRect/>
          </a:stretch>
        </p:blipFill>
        <p:spPr>
          <a:xfrm>
            <a:off x="166141" y="697140"/>
            <a:ext cx="8420100" cy="5765800"/>
          </a:xfrm>
          <a:prstGeom prst="rect">
            <a:avLst/>
          </a:prstGeom>
        </p:spPr>
      </p:pic>
      <p:sp>
        <p:nvSpPr>
          <p:cNvPr id="8" name="TextBox 7">
            <a:extLst>
              <a:ext uri="{FF2B5EF4-FFF2-40B4-BE49-F238E27FC236}">
                <a16:creationId xmlns:a16="http://schemas.microsoft.com/office/drawing/2014/main" id="{5C0356C3-C918-9A4D-B059-98D6B6250320}"/>
              </a:ext>
            </a:extLst>
          </p:cNvPr>
          <p:cNvSpPr txBox="1"/>
          <p:nvPr/>
        </p:nvSpPr>
        <p:spPr>
          <a:xfrm>
            <a:off x="8226683" y="152400"/>
            <a:ext cx="3842649" cy="3293209"/>
          </a:xfrm>
          <a:prstGeom prst="rect">
            <a:avLst/>
          </a:prstGeom>
          <a:solidFill>
            <a:srgbClr val="00B050"/>
          </a:solidFill>
        </p:spPr>
        <p:txBody>
          <a:bodyPr wrap="square" rtlCol="0">
            <a:spAutoFit/>
          </a:bodyPr>
          <a:lstStyle/>
          <a:p>
            <a:r>
              <a:rPr lang="en-US" sz="2800" dirty="0">
                <a:solidFill>
                  <a:schemeClr val="bg1"/>
                </a:solidFill>
              </a:rPr>
              <a:t>BUT we’ve seen:</a:t>
            </a:r>
          </a:p>
          <a:p>
            <a:pPr marL="285750" indent="-285750">
              <a:buFont typeface="Arial" panose="020B0604020202020204" pitchFamily="34" charset="0"/>
              <a:buChar char="•"/>
            </a:pPr>
            <a:r>
              <a:rPr lang="en-US" sz="2000" dirty="0">
                <a:solidFill>
                  <a:schemeClr val="bg1"/>
                </a:solidFill>
              </a:rPr>
              <a:t>Missing LEAs/charters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Improbable $ amounts (millions per pupil; hundreds per pupil)</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Reporting differs greatly from federal F33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Central $ &gt; Site $</a:t>
            </a:r>
          </a:p>
        </p:txBody>
      </p:sp>
      <p:sp>
        <p:nvSpPr>
          <p:cNvPr id="9" name="Rounded Rectangular Callout 8">
            <a:extLst>
              <a:ext uri="{FF2B5EF4-FFF2-40B4-BE49-F238E27FC236}">
                <a16:creationId xmlns:a16="http://schemas.microsoft.com/office/drawing/2014/main" id="{70F7D962-61F4-284A-8D00-FA5A76BFB020}"/>
              </a:ext>
            </a:extLst>
          </p:cNvPr>
          <p:cNvSpPr/>
          <p:nvPr/>
        </p:nvSpPr>
        <p:spPr>
          <a:xfrm>
            <a:off x="8545855" y="3792362"/>
            <a:ext cx="2919959" cy="836621"/>
          </a:xfrm>
          <a:prstGeom prst="wedgeRoundRectCallout">
            <a:avLst>
              <a:gd name="adj1" fmla="val 43287"/>
              <a:gd name="adj2" fmla="val -72922"/>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More on this in June’s </a:t>
            </a:r>
            <a:r>
              <a:rPr lang="en-US" sz="2400" dirty="0" err="1"/>
              <a:t>FiDWiG</a:t>
            </a:r>
            <a:r>
              <a:rPr lang="en-US" sz="2400" dirty="0"/>
              <a:t>!</a:t>
            </a:r>
          </a:p>
        </p:txBody>
      </p:sp>
      <p:sp>
        <p:nvSpPr>
          <p:cNvPr id="10" name="Rounded Rectangular Callout 9">
            <a:extLst>
              <a:ext uri="{FF2B5EF4-FFF2-40B4-BE49-F238E27FC236}">
                <a16:creationId xmlns:a16="http://schemas.microsoft.com/office/drawing/2014/main" id="{7FE8F5E7-627B-4144-96DA-1E17DF245723}"/>
              </a:ext>
            </a:extLst>
          </p:cNvPr>
          <p:cNvSpPr/>
          <p:nvPr/>
        </p:nvSpPr>
        <p:spPr>
          <a:xfrm>
            <a:off x="7502799" y="5143389"/>
            <a:ext cx="3842649" cy="1637479"/>
          </a:xfrm>
          <a:prstGeom prst="wedgeRoundRectCallout">
            <a:avLst>
              <a:gd name="adj1" fmla="val 41992"/>
              <a:gd name="adj2" fmla="val 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The “Maintenance of Equity”  provision will depend on these data</a:t>
            </a:r>
          </a:p>
        </p:txBody>
      </p:sp>
      <p:sp>
        <p:nvSpPr>
          <p:cNvPr id="11" name="Rounded Rectangular Callout 10">
            <a:extLst>
              <a:ext uri="{FF2B5EF4-FFF2-40B4-BE49-F238E27FC236}">
                <a16:creationId xmlns:a16="http://schemas.microsoft.com/office/drawing/2014/main" id="{5C23FF2A-D9C4-0843-BD9D-93B9E7AC36AB}"/>
              </a:ext>
            </a:extLst>
          </p:cNvPr>
          <p:cNvSpPr/>
          <p:nvPr/>
        </p:nvSpPr>
        <p:spPr>
          <a:xfrm>
            <a:off x="116846" y="5840529"/>
            <a:ext cx="6616909" cy="940339"/>
          </a:xfrm>
          <a:prstGeom prst="wedgeRoundRectCallout">
            <a:avLst>
              <a:gd name="adj1" fmla="val 41992"/>
              <a:gd name="adj2" fmla="val 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CHAT: For darker shaded states, when do you estimate 19-20 data will be released?</a:t>
            </a:r>
          </a:p>
        </p:txBody>
      </p:sp>
    </p:spTree>
    <p:extLst>
      <p:ext uri="{BB962C8B-B14F-4D97-AF65-F5344CB8AC3E}">
        <p14:creationId xmlns:p14="http://schemas.microsoft.com/office/powerpoint/2010/main" val="34153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6948A7-C882-154E-937C-2F21D14CE336}"/>
              </a:ext>
            </a:extLst>
          </p:cNvPr>
          <p:cNvPicPr>
            <a:picLocks/>
          </p:cNvPicPr>
          <p:nvPr/>
        </p:nvPicPr>
        <p:blipFill>
          <a:blip r:embed="rId2"/>
          <a:stretch>
            <a:fillRect/>
          </a:stretch>
        </p:blipFill>
        <p:spPr>
          <a:xfrm>
            <a:off x="6231930" y="3609201"/>
            <a:ext cx="4297680" cy="158730"/>
          </a:xfrm>
          <a:prstGeom prst="rect">
            <a:avLst/>
          </a:prstGeom>
        </p:spPr>
      </p:pic>
      <p:pic>
        <p:nvPicPr>
          <p:cNvPr id="7" name="Picture 6">
            <a:extLst>
              <a:ext uri="{FF2B5EF4-FFF2-40B4-BE49-F238E27FC236}">
                <a16:creationId xmlns:a16="http://schemas.microsoft.com/office/drawing/2014/main" id="{DCBBA07A-B4F6-C241-81F8-2A89E01F7325}"/>
              </a:ext>
            </a:extLst>
          </p:cNvPr>
          <p:cNvPicPr>
            <a:picLocks noChangeAspect="1"/>
          </p:cNvPicPr>
          <p:nvPr/>
        </p:nvPicPr>
        <p:blipFill>
          <a:blip r:embed="rId3"/>
          <a:stretch>
            <a:fillRect/>
          </a:stretch>
        </p:blipFill>
        <p:spPr>
          <a:xfrm>
            <a:off x="1876472" y="3570146"/>
            <a:ext cx="2832100" cy="203200"/>
          </a:xfrm>
          <a:prstGeom prst="rect">
            <a:avLst/>
          </a:prstGeom>
        </p:spPr>
      </p:pic>
      <p:sp>
        <p:nvSpPr>
          <p:cNvPr id="3" name="Slide Number Placeholder 2">
            <a:extLst>
              <a:ext uri="{FF2B5EF4-FFF2-40B4-BE49-F238E27FC236}">
                <a16:creationId xmlns:a16="http://schemas.microsoft.com/office/drawing/2014/main" id="{CB573846-857F-DC42-BC27-660F04ABE09F}"/>
              </a:ext>
            </a:extLst>
          </p:cNvPr>
          <p:cNvSpPr>
            <a:spLocks noGrp="1"/>
          </p:cNvSpPr>
          <p:nvPr>
            <p:ph type="sldNum" sz="quarter" idx="7"/>
          </p:nvPr>
        </p:nvSpPr>
        <p:spPr>
          <a:xfrm>
            <a:off x="11430000" y="6504801"/>
            <a:ext cx="457200" cy="276999"/>
          </a:xfrm>
        </p:spPr>
        <p:txBody>
          <a:bodyPr/>
          <a:lstStyle/>
          <a:p>
            <a:fld id="{B6F15528-21DE-4FAA-801E-634DDDAF4B2B}" type="slidenum">
              <a:rPr lang="en-US" smtClean="0"/>
              <a:pPr/>
              <a:t>14</a:t>
            </a:fld>
            <a:endParaRPr lang="en-US" dirty="0"/>
          </a:p>
        </p:txBody>
      </p:sp>
      <p:sp>
        <p:nvSpPr>
          <p:cNvPr id="12" name="TextBox 11">
            <a:extLst>
              <a:ext uri="{FF2B5EF4-FFF2-40B4-BE49-F238E27FC236}">
                <a16:creationId xmlns:a16="http://schemas.microsoft.com/office/drawing/2014/main" id="{F23FD573-48E9-5E43-8663-ED8C210BEF61}"/>
              </a:ext>
            </a:extLst>
          </p:cNvPr>
          <p:cNvSpPr txBox="1"/>
          <p:nvPr/>
        </p:nvSpPr>
        <p:spPr>
          <a:xfrm>
            <a:off x="1722398" y="1913539"/>
            <a:ext cx="430887" cy="1614487"/>
          </a:xfrm>
          <a:prstGeom prst="rect">
            <a:avLst/>
          </a:prstGeom>
          <a:noFill/>
        </p:spPr>
        <p:txBody>
          <a:bodyPr vert="vert270" wrap="square" rtlCol="0">
            <a:spAutoFit/>
          </a:bodyPr>
          <a:lstStyle/>
          <a:p>
            <a:r>
              <a:rPr lang="en-US" sz="1600" dirty="0">
                <a:solidFill>
                  <a:schemeClr val="accent6"/>
                </a:solidFill>
              </a:rPr>
              <a:t>FY 18-19 data</a:t>
            </a:r>
          </a:p>
        </p:txBody>
      </p:sp>
      <p:sp>
        <p:nvSpPr>
          <p:cNvPr id="13" name="TextBox 12">
            <a:extLst>
              <a:ext uri="{FF2B5EF4-FFF2-40B4-BE49-F238E27FC236}">
                <a16:creationId xmlns:a16="http://schemas.microsoft.com/office/drawing/2014/main" id="{0F31F9BC-6556-AD4E-AFA7-307C42BA3644}"/>
              </a:ext>
            </a:extLst>
          </p:cNvPr>
          <p:cNvSpPr txBox="1"/>
          <p:nvPr/>
        </p:nvSpPr>
        <p:spPr>
          <a:xfrm>
            <a:off x="2319182" y="1527057"/>
            <a:ext cx="677108" cy="2022494"/>
          </a:xfrm>
          <a:prstGeom prst="rect">
            <a:avLst/>
          </a:prstGeom>
          <a:noFill/>
        </p:spPr>
        <p:txBody>
          <a:bodyPr vert="vert270" wrap="square" rtlCol="0">
            <a:spAutoFit/>
          </a:bodyPr>
          <a:lstStyle/>
          <a:p>
            <a:r>
              <a:rPr lang="en-US" sz="1600" dirty="0">
                <a:solidFill>
                  <a:schemeClr val="accent6"/>
                </a:solidFill>
              </a:rPr>
              <a:t>Accessible on the</a:t>
            </a:r>
          </a:p>
          <a:p>
            <a:r>
              <a:rPr lang="en-US" sz="1600" dirty="0">
                <a:solidFill>
                  <a:schemeClr val="accent6"/>
                </a:solidFill>
              </a:rPr>
              <a:t>report card</a:t>
            </a:r>
          </a:p>
        </p:txBody>
      </p:sp>
      <p:sp>
        <p:nvSpPr>
          <p:cNvPr id="14" name="TextBox 13">
            <a:extLst>
              <a:ext uri="{FF2B5EF4-FFF2-40B4-BE49-F238E27FC236}">
                <a16:creationId xmlns:a16="http://schemas.microsoft.com/office/drawing/2014/main" id="{AD511AB9-5A78-CB44-96F2-7B4F19355D14}"/>
              </a:ext>
            </a:extLst>
          </p:cNvPr>
          <p:cNvSpPr txBox="1"/>
          <p:nvPr/>
        </p:nvSpPr>
        <p:spPr>
          <a:xfrm>
            <a:off x="3059094" y="1918514"/>
            <a:ext cx="677108" cy="1612899"/>
          </a:xfrm>
          <a:prstGeom prst="rect">
            <a:avLst/>
          </a:prstGeom>
          <a:noFill/>
        </p:spPr>
        <p:txBody>
          <a:bodyPr vert="vert270" wrap="square" rtlCol="0">
            <a:spAutoFit/>
          </a:bodyPr>
          <a:lstStyle/>
          <a:p>
            <a:r>
              <a:rPr lang="en-US" sz="1600" dirty="0">
                <a:solidFill>
                  <a:schemeClr val="accent6"/>
                </a:solidFill>
              </a:rPr>
              <a:t>Data appear complete</a:t>
            </a:r>
          </a:p>
        </p:txBody>
      </p:sp>
      <p:sp>
        <p:nvSpPr>
          <p:cNvPr id="17" name="Rectangle 16">
            <a:extLst>
              <a:ext uri="{FF2B5EF4-FFF2-40B4-BE49-F238E27FC236}">
                <a16:creationId xmlns:a16="http://schemas.microsoft.com/office/drawing/2014/main" id="{1C2C6A7C-8E02-9F41-B7E4-91E7F914D498}"/>
              </a:ext>
            </a:extLst>
          </p:cNvPr>
          <p:cNvSpPr/>
          <p:nvPr/>
        </p:nvSpPr>
        <p:spPr>
          <a:xfrm>
            <a:off x="1673378" y="3605224"/>
            <a:ext cx="3125592" cy="138114"/>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6415EA77-15F7-C04F-A6EB-E4D66DDFE6E6}"/>
              </a:ext>
            </a:extLst>
          </p:cNvPr>
          <p:cNvPicPr>
            <a:picLocks noChangeAspect="1"/>
          </p:cNvPicPr>
          <p:nvPr/>
        </p:nvPicPr>
        <p:blipFill>
          <a:blip r:embed="rId4"/>
          <a:stretch>
            <a:fillRect/>
          </a:stretch>
        </p:blipFill>
        <p:spPr>
          <a:xfrm>
            <a:off x="1447800" y="1477188"/>
            <a:ext cx="3479800" cy="482600"/>
          </a:xfrm>
          <a:prstGeom prst="rect">
            <a:avLst/>
          </a:prstGeom>
        </p:spPr>
      </p:pic>
      <p:sp>
        <p:nvSpPr>
          <p:cNvPr id="8" name="TextBox 7">
            <a:extLst>
              <a:ext uri="{FF2B5EF4-FFF2-40B4-BE49-F238E27FC236}">
                <a16:creationId xmlns:a16="http://schemas.microsoft.com/office/drawing/2014/main" id="{A170B5C9-9888-364A-9C75-6A08A21DE1A6}"/>
              </a:ext>
            </a:extLst>
          </p:cNvPr>
          <p:cNvSpPr txBox="1"/>
          <p:nvPr/>
        </p:nvSpPr>
        <p:spPr>
          <a:xfrm>
            <a:off x="3785242" y="1691202"/>
            <a:ext cx="923330" cy="1878944"/>
          </a:xfrm>
          <a:prstGeom prst="rect">
            <a:avLst/>
          </a:prstGeom>
          <a:noFill/>
        </p:spPr>
        <p:txBody>
          <a:bodyPr vert="vert270" wrap="square" rtlCol="0">
            <a:spAutoFit/>
          </a:bodyPr>
          <a:lstStyle/>
          <a:p>
            <a:r>
              <a:rPr lang="en-US" sz="1600" dirty="0">
                <a:solidFill>
                  <a:schemeClr val="accent6"/>
                </a:solidFill>
              </a:rPr>
              <a:t>SEA separates federal $ vs state/local $ and uses real salaries</a:t>
            </a:r>
          </a:p>
        </p:txBody>
      </p:sp>
      <p:pic>
        <p:nvPicPr>
          <p:cNvPr id="19" name="Picture 18">
            <a:extLst>
              <a:ext uri="{FF2B5EF4-FFF2-40B4-BE49-F238E27FC236}">
                <a16:creationId xmlns:a16="http://schemas.microsoft.com/office/drawing/2014/main" id="{6E6FDBB7-0898-CC47-8DFB-7E57170936F5}"/>
              </a:ext>
            </a:extLst>
          </p:cNvPr>
          <p:cNvPicPr>
            <a:picLocks noChangeAspect="1"/>
          </p:cNvPicPr>
          <p:nvPr/>
        </p:nvPicPr>
        <p:blipFill>
          <a:blip r:embed="rId5"/>
          <a:stretch>
            <a:fillRect/>
          </a:stretch>
        </p:blipFill>
        <p:spPr>
          <a:xfrm>
            <a:off x="1663700" y="1217049"/>
            <a:ext cx="2755900" cy="436351"/>
          </a:xfrm>
          <a:prstGeom prst="rect">
            <a:avLst/>
          </a:prstGeom>
        </p:spPr>
      </p:pic>
      <p:sp>
        <p:nvSpPr>
          <p:cNvPr id="20" name="TextBox 19">
            <a:extLst>
              <a:ext uri="{FF2B5EF4-FFF2-40B4-BE49-F238E27FC236}">
                <a16:creationId xmlns:a16="http://schemas.microsoft.com/office/drawing/2014/main" id="{EF6E4DAE-1D62-854C-BA36-B5EE141CB1AC}"/>
              </a:ext>
            </a:extLst>
          </p:cNvPr>
          <p:cNvSpPr txBox="1"/>
          <p:nvPr/>
        </p:nvSpPr>
        <p:spPr>
          <a:xfrm>
            <a:off x="5889285" y="2045960"/>
            <a:ext cx="923330" cy="1434548"/>
          </a:xfrm>
          <a:prstGeom prst="rect">
            <a:avLst/>
          </a:prstGeom>
          <a:noFill/>
        </p:spPr>
        <p:txBody>
          <a:bodyPr vert="vert270" wrap="square" rtlCol="0">
            <a:spAutoFit/>
          </a:bodyPr>
          <a:lstStyle/>
          <a:p>
            <a:r>
              <a:rPr lang="en-US" sz="1600" dirty="0">
                <a:solidFill>
                  <a:schemeClr val="accent6"/>
                </a:solidFill>
              </a:rPr>
              <a:t>Separates site and site-share of central $</a:t>
            </a:r>
          </a:p>
        </p:txBody>
      </p:sp>
      <p:sp>
        <p:nvSpPr>
          <p:cNvPr id="25" name="TextBox 24">
            <a:extLst>
              <a:ext uri="{FF2B5EF4-FFF2-40B4-BE49-F238E27FC236}">
                <a16:creationId xmlns:a16="http://schemas.microsoft.com/office/drawing/2014/main" id="{032D7473-9303-6241-A1D5-75F7D63DC390}"/>
              </a:ext>
            </a:extLst>
          </p:cNvPr>
          <p:cNvSpPr txBox="1"/>
          <p:nvPr/>
        </p:nvSpPr>
        <p:spPr>
          <a:xfrm>
            <a:off x="6781800" y="1817360"/>
            <a:ext cx="923330" cy="1663148"/>
          </a:xfrm>
          <a:prstGeom prst="rect">
            <a:avLst/>
          </a:prstGeom>
          <a:noFill/>
        </p:spPr>
        <p:txBody>
          <a:bodyPr vert="vert270" wrap="square" rtlCol="0">
            <a:spAutoFit/>
          </a:bodyPr>
          <a:lstStyle/>
          <a:p>
            <a:r>
              <a:rPr lang="en-US" sz="1600" dirty="0">
                <a:solidFill>
                  <a:schemeClr val="accent6"/>
                </a:solidFill>
              </a:rPr>
              <a:t>Exclusions are clear, consistent, and quantifiable</a:t>
            </a:r>
          </a:p>
        </p:txBody>
      </p:sp>
      <p:pic>
        <p:nvPicPr>
          <p:cNvPr id="26" name="Picture 25">
            <a:extLst>
              <a:ext uri="{FF2B5EF4-FFF2-40B4-BE49-F238E27FC236}">
                <a16:creationId xmlns:a16="http://schemas.microsoft.com/office/drawing/2014/main" id="{F7494059-CFDA-CC4C-9CA7-4981900C612D}"/>
              </a:ext>
            </a:extLst>
          </p:cNvPr>
          <p:cNvPicPr>
            <a:picLocks/>
          </p:cNvPicPr>
          <p:nvPr/>
        </p:nvPicPr>
        <p:blipFill>
          <a:blip r:embed="rId6"/>
          <a:stretch>
            <a:fillRect/>
          </a:stretch>
        </p:blipFill>
        <p:spPr>
          <a:xfrm>
            <a:off x="5572156" y="1673637"/>
            <a:ext cx="5760720" cy="121621"/>
          </a:xfrm>
          <a:prstGeom prst="rect">
            <a:avLst/>
          </a:prstGeom>
        </p:spPr>
      </p:pic>
      <p:pic>
        <p:nvPicPr>
          <p:cNvPr id="27" name="Picture 26">
            <a:extLst>
              <a:ext uri="{FF2B5EF4-FFF2-40B4-BE49-F238E27FC236}">
                <a16:creationId xmlns:a16="http://schemas.microsoft.com/office/drawing/2014/main" id="{D6B07773-ADCB-0741-BE32-807A01E776AB}"/>
              </a:ext>
            </a:extLst>
          </p:cNvPr>
          <p:cNvPicPr>
            <a:picLocks noChangeAspect="1"/>
          </p:cNvPicPr>
          <p:nvPr/>
        </p:nvPicPr>
        <p:blipFill>
          <a:blip r:embed="rId7"/>
          <a:stretch>
            <a:fillRect/>
          </a:stretch>
        </p:blipFill>
        <p:spPr>
          <a:xfrm>
            <a:off x="6247502" y="1181098"/>
            <a:ext cx="4155661" cy="450850"/>
          </a:xfrm>
          <a:prstGeom prst="rect">
            <a:avLst/>
          </a:prstGeom>
        </p:spPr>
      </p:pic>
      <p:sp>
        <p:nvSpPr>
          <p:cNvPr id="28" name="TextBox 27">
            <a:extLst>
              <a:ext uri="{FF2B5EF4-FFF2-40B4-BE49-F238E27FC236}">
                <a16:creationId xmlns:a16="http://schemas.microsoft.com/office/drawing/2014/main" id="{A5466D03-0736-0442-9A26-FEF97A2CFD55}"/>
              </a:ext>
            </a:extLst>
          </p:cNvPr>
          <p:cNvSpPr txBox="1"/>
          <p:nvPr/>
        </p:nvSpPr>
        <p:spPr>
          <a:xfrm>
            <a:off x="7772400" y="1876152"/>
            <a:ext cx="923330" cy="1592504"/>
          </a:xfrm>
          <a:prstGeom prst="rect">
            <a:avLst/>
          </a:prstGeom>
          <a:noFill/>
        </p:spPr>
        <p:txBody>
          <a:bodyPr vert="vert270" wrap="square" rtlCol="0">
            <a:spAutoFit/>
          </a:bodyPr>
          <a:lstStyle/>
          <a:p>
            <a:r>
              <a:rPr lang="en-US" sz="1600" dirty="0">
                <a:solidFill>
                  <a:schemeClr val="accent6"/>
                </a:solidFill>
              </a:rPr>
              <a:t>Statewide downloadable file available</a:t>
            </a:r>
          </a:p>
        </p:txBody>
      </p:sp>
      <p:sp>
        <p:nvSpPr>
          <p:cNvPr id="29" name="TextBox 28">
            <a:extLst>
              <a:ext uri="{FF2B5EF4-FFF2-40B4-BE49-F238E27FC236}">
                <a16:creationId xmlns:a16="http://schemas.microsoft.com/office/drawing/2014/main" id="{436C7524-545A-6843-934A-A5894FFB3203}"/>
              </a:ext>
            </a:extLst>
          </p:cNvPr>
          <p:cNvSpPr txBox="1"/>
          <p:nvPr/>
        </p:nvSpPr>
        <p:spPr>
          <a:xfrm>
            <a:off x="8763000" y="1734447"/>
            <a:ext cx="923330" cy="1746061"/>
          </a:xfrm>
          <a:prstGeom prst="rect">
            <a:avLst/>
          </a:prstGeom>
          <a:noFill/>
        </p:spPr>
        <p:txBody>
          <a:bodyPr vert="vert270" wrap="square" rtlCol="0">
            <a:spAutoFit/>
          </a:bodyPr>
          <a:lstStyle/>
          <a:p>
            <a:r>
              <a:rPr lang="en-US" sz="1600" dirty="0">
                <a:solidFill>
                  <a:schemeClr val="accent6"/>
                </a:solidFill>
              </a:rPr>
              <a:t>Enables comparison of $ for all schools in a district</a:t>
            </a:r>
          </a:p>
        </p:txBody>
      </p:sp>
      <p:sp>
        <p:nvSpPr>
          <p:cNvPr id="30" name="TextBox 29">
            <a:extLst>
              <a:ext uri="{FF2B5EF4-FFF2-40B4-BE49-F238E27FC236}">
                <a16:creationId xmlns:a16="http://schemas.microsoft.com/office/drawing/2014/main" id="{6901B91E-B14C-B540-8346-6A105C7C855E}"/>
              </a:ext>
            </a:extLst>
          </p:cNvPr>
          <p:cNvSpPr txBox="1"/>
          <p:nvPr/>
        </p:nvSpPr>
        <p:spPr>
          <a:xfrm>
            <a:off x="9829800" y="1619337"/>
            <a:ext cx="923330" cy="1917603"/>
          </a:xfrm>
          <a:prstGeom prst="rect">
            <a:avLst/>
          </a:prstGeom>
          <a:noFill/>
        </p:spPr>
        <p:txBody>
          <a:bodyPr vert="vert270" wrap="square" rtlCol="0">
            <a:spAutoFit/>
          </a:bodyPr>
          <a:lstStyle/>
          <a:p>
            <a:r>
              <a:rPr lang="en-US" sz="1600" dirty="0">
                <a:solidFill>
                  <a:schemeClr val="accent6"/>
                </a:solidFill>
              </a:rPr>
              <a:t>Enables comparison of spending and performance</a:t>
            </a:r>
          </a:p>
        </p:txBody>
      </p:sp>
      <p:sp>
        <p:nvSpPr>
          <p:cNvPr id="34" name="Rectangle 33">
            <a:extLst>
              <a:ext uri="{FF2B5EF4-FFF2-40B4-BE49-F238E27FC236}">
                <a16:creationId xmlns:a16="http://schemas.microsoft.com/office/drawing/2014/main" id="{7E85B61D-0EEE-EF46-88BA-548836DA7CA7}"/>
              </a:ext>
            </a:extLst>
          </p:cNvPr>
          <p:cNvSpPr/>
          <p:nvPr/>
        </p:nvSpPr>
        <p:spPr>
          <a:xfrm>
            <a:off x="6096000" y="3605224"/>
            <a:ext cx="4657130" cy="158730"/>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75F57A6E-5A4A-AF44-ADC9-33BB9880ECC6}"/>
              </a:ext>
            </a:extLst>
          </p:cNvPr>
          <p:cNvPicPr>
            <a:picLocks noChangeAspect="1"/>
          </p:cNvPicPr>
          <p:nvPr/>
        </p:nvPicPr>
        <p:blipFill>
          <a:blip r:embed="rId8"/>
          <a:stretch>
            <a:fillRect/>
          </a:stretch>
        </p:blipFill>
        <p:spPr>
          <a:xfrm>
            <a:off x="356784" y="3993440"/>
            <a:ext cx="4570816" cy="1371600"/>
          </a:xfrm>
          <a:prstGeom prst="rect">
            <a:avLst/>
          </a:prstGeom>
        </p:spPr>
      </p:pic>
      <p:pic>
        <p:nvPicPr>
          <p:cNvPr id="6" name="Picture 5">
            <a:extLst>
              <a:ext uri="{FF2B5EF4-FFF2-40B4-BE49-F238E27FC236}">
                <a16:creationId xmlns:a16="http://schemas.microsoft.com/office/drawing/2014/main" id="{404FE832-FA37-1B45-9D2A-503719020E5D}"/>
              </a:ext>
            </a:extLst>
          </p:cNvPr>
          <p:cNvPicPr>
            <a:picLocks noChangeAspect="1"/>
          </p:cNvPicPr>
          <p:nvPr/>
        </p:nvPicPr>
        <p:blipFill>
          <a:blip r:embed="rId9"/>
          <a:stretch>
            <a:fillRect/>
          </a:stretch>
        </p:blipFill>
        <p:spPr>
          <a:xfrm>
            <a:off x="6096000" y="3983222"/>
            <a:ext cx="4657130" cy="1295400"/>
          </a:xfrm>
          <a:prstGeom prst="rect">
            <a:avLst/>
          </a:prstGeom>
        </p:spPr>
      </p:pic>
      <p:sp>
        <p:nvSpPr>
          <p:cNvPr id="24" name="Rectangle 23">
            <a:extLst>
              <a:ext uri="{FF2B5EF4-FFF2-40B4-BE49-F238E27FC236}">
                <a16:creationId xmlns:a16="http://schemas.microsoft.com/office/drawing/2014/main" id="{2C1AC5F6-3A25-8F45-884B-82AB47EA34BB}"/>
              </a:ext>
            </a:extLst>
          </p:cNvPr>
          <p:cNvSpPr/>
          <p:nvPr/>
        </p:nvSpPr>
        <p:spPr>
          <a:xfrm>
            <a:off x="178554" y="1522"/>
            <a:ext cx="11225615" cy="1077218"/>
          </a:xfrm>
          <a:prstGeom prst="rect">
            <a:avLst/>
          </a:prstGeom>
        </p:spPr>
        <p:txBody>
          <a:bodyPr wrap="square">
            <a:spAutoFit/>
          </a:bodyPr>
          <a:lstStyle/>
          <a:p>
            <a:r>
              <a:rPr lang="en-US" sz="3200" b="1" dirty="0">
                <a:latin typeface="Cambria" panose="02040503050406030204" pitchFamily="18" charset="0"/>
              </a:rPr>
              <a:t>We’ll be tracking improvements in reporting SEA school-by-school spending data</a:t>
            </a:r>
          </a:p>
        </p:txBody>
      </p:sp>
    </p:spTree>
    <p:extLst>
      <p:ext uri="{BB962C8B-B14F-4D97-AF65-F5344CB8AC3E}">
        <p14:creationId xmlns:p14="http://schemas.microsoft.com/office/powerpoint/2010/main" val="151422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02FE-86AF-7040-BC23-79E969CDA73D}"/>
              </a:ext>
            </a:extLst>
          </p:cNvPr>
          <p:cNvSpPr>
            <a:spLocks noGrp="1"/>
          </p:cNvSpPr>
          <p:nvPr>
            <p:ph type="title"/>
          </p:nvPr>
        </p:nvSpPr>
        <p:spPr>
          <a:xfrm>
            <a:off x="304800" y="162580"/>
            <a:ext cx="10035447" cy="492443"/>
          </a:xfrm>
        </p:spPr>
        <p:txBody>
          <a:bodyPr/>
          <a:lstStyle/>
          <a:p>
            <a:r>
              <a:rPr lang="en-US" dirty="0"/>
              <a:t>SEA questions</a:t>
            </a:r>
          </a:p>
        </p:txBody>
      </p:sp>
      <p:sp>
        <p:nvSpPr>
          <p:cNvPr id="3" name="Content Placeholder 2">
            <a:extLst>
              <a:ext uri="{FF2B5EF4-FFF2-40B4-BE49-F238E27FC236}">
                <a16:creationId xmlns:a16="http://schemas.microsoft.com/office/drawing/2014/main" id="{491CF4CF-EF97-444F-A882-DAEB7A17FD8E}"/>
              </a:ext>
            </a:extLst>
          </p:cNvPr>
          <p:cNvSpPr>
            <a:spLocks noGrp="1"/>
          </p:cNvSpPr>
          <p:nvPr>
            <p:ph sz="quarter" idx="14"/>
          </p:nvPr>
        </p:nvSpPr>
        <p:spPr>
          <a:xfrm>
            <a:off x="479425" y="1295399"/>
            <a:ext cx="10036174" cy="5153799"/>
          </a:xfrm>
        </p:spPr>
        <p:txBody>
          <a:bodyPr/>
          <a:lstStyle/>
          <a:p>
            <a:pPr marL="0" indent="0">
              <a:buNone/>
            </a:pPr>
            <a:r>
              <a:rPr lang="en-US" b="1" dirty="0"/>
              <a:t>Illinois:</a:t>
            </a:r>
          </a:p>
          <a:p>
            <a:pPr marL="0" indent="0">
              <a:buNone/>
            </a:pPr>
            <a:r>
              <a:rPr lang="en-US" dirty="0"/>
              <a:t>In FY21, the district used an ESSER grant to reimburse itself for FY20 expenditures.  </a:t>
            </a:r>
            <a:r>
              <a:rPr lang="en-US" b="1" dirty="0"/>
              <a:t>How should those “reimbursing dollars” be reported in FY21 school spending per pupil data? </a:t>
            </a:r>
          </a:p>
          <a:p>
            <a:pPr marL="0" indent="0">
              <a:buNone/>
            </a:pPr>
            <a:endParaRPr lang="en-US" dirty="0"/>
          </a:p>
          <a:p>
            <a:pPr marL="0" indent="0">
              <a:buNone/>
            </a:pPr>
            <a:r>
              <a:rPr lang="en-US" b="1" dirty="0"/>
              <a:t>Tennessee: </a:t>
            </a:r>
          </a:p>
          <a:p>
            <a:pPr marL="0" indent="0">
              <a:buNone/>
            </a:pPr>
            <a:r>
              <a:rPr lang="en-US" dirty="0"/>
              <a:t>How are other states treating system-wide expenses in LEAs with within-district charters when the charter does not use most central services? </a:t>
            </a:r>
          </a:p>
        </p:txBody>
      </p:sp>
      <p:sp>
        <p:nvSpPr>
          <p:cNvPr id="4" name="Slide Number Placeholder 3">
            <a:extLst>
              <a:ext uri="{FF2B5EF4-FFF2-40B4-BE49-F238E27FC236}">
                <a16:creationId xmlns:a16="http://schemas.microsoft.com/office/drawing/2014/main" id="{A71E2FA8-648C-A94E-ACB8-134FE2043A66}"/>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95416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614B-5CFC-8648-99D2-AAED69C0C275}"/>
              </a:ext>
            </a:extLst>
          </p:cNvPr>
          <p:cNvSpPr>
            <a:spLocks noGrp="1"/>
          </p:cNvSpPr>
          <p:nvPr>
            <p:ph type="title"/>
          </p:nvPr>
        </p:nvSpPr>
        <p:spPr>
          <a:xfrm>
            <a:off x="381000" y="195408"/>
            <a:ext cx="8825582" cy="492443"/>
          </a:xfrm>
        </p:spPr>
        <p:txBody>
          <a:bodyPr/>
          <a:lstStyle/>
          <a:p>
            <a:r>
              <a:rPr lang="en-US" sz="3600" dirty="0"/>
              <a:t>Next                       Meeting: </a:t>
            </a:r>
          </a:p>
        </p:txBody>
      </p:sp>
      <p:sp>
        <p:nvSpPr>
          <p:cNvPr id="5" name="Slide Number Placeholder 4">
            <a:extLst>
              <a:ext uri="{FF2B5EF4-FFF2-40B4-BE49-F238E27FC236}">
                <a16:creationId xmlns:a16="http://schemas.microsoft.com/office/drawing/2014/main" id="{978817AD-C56B-6642-94F1-AAA7B9DA6544}"/>
              </a:ext>
            </a:extLst>
          </p:cNvPr>
          <p:cNvSpPr>
            <a:spLocks noGrp="1"/>
          </p:cNvSpPr>
          <p:nvPr>
            <p:ph type="sldNum" sz="quarter" idx="7"/>
          </p:nvPr>
        </p:nvSpPr>
        <p:spPr/>
        <p:txBody>
          <a:bodyPr/>
          <a:lstStyle/>
          <a:p>
            <a:fld id="{B6F15528-21DE-4FAA-801E-634DDDAF4B2B}" type="slidenum">
              <a:rPr lang="en-US" smtClean="0"/>
              <a:pPr/>
              <a:t>16</a:t>
            </a:fld>
            <a:endParaRPr lang="en-US" dirty="0"/>
          </a:p>
        </p:txBody>
      </p:sp>
      <p:sp>
        <p:nvSpPr>
          <p:cNvPr id="14" name="Rectangle 13">
            <a:extLst>
              <a:ext uri="{FF2B5EF4-FFF2-40B4-BE49-F238E27FC236}">
                <a16:creationId xmlns:a16="http://schemas.microsoft.com/office/drawing/2014/main" id="{1227CCB0-3177-DC45-8E8F-10876708C337}"/>
              </a:ext>
            </a:extLst>
          </p:cNvPr>
          <p:cNvSpPr/>
          <p:nvPr/>
        </p:nvSpPr>
        <p:spPr>
          <a:xfrm>
            <a:off x="237356" y="1136844"/>
            <a:ext cx="5223343" cy="646331"/>
          </a:xfrm>
          <a:prstGeom prst="rect">
            <a:avLst/>
          </a:prstGeom>
          <a:solidFill>
            <a:schemeClr val="bg1">
              <a:lumMod val="85000"/>
            </a:schemeClr>
          </a:solidFill>
        </p:spPr>
        <p:txBody>
          <a:bodyPr wrap="square">
            <a:spAutoFit/>
          </a:bodyPr>
          <a:lstStyle/>
          <a:p>
            <a:pPr marL="114300" lvl="0" indent="0" algn="ctr">
              <a:lnSpc>
                <a:spcPct val="90000"/>
              </a:lnSpc>
              <a:spcBef>
                <a:spcPts val="1000"/>
              </a:spcBef>
              <a:spcAft>
                <a:spcPts val="0"/>
              </a:spcAft>
              <a:buSzPts val="1800"/>
              <a:buNone/>
            </a:pPr>
            <a:r>
              <a:rPr lang="en-US" sz="4000" b="1" dirty="0">
                <a:solidFill>
                  <a:schemeClr val="accent2"/>
                </a:solidFill>
              </a:rPr>
              <a:t>June 15 1pm ET</a:t>
            </a:r>
          </a:p>
        </p:txBody>
      </p:sp>
      <p:pic>
        <p:nvPicPr>
          <p:cNvPr id="16" name="Picture 15">
            <a:extLst>
              <a:ext uri="{FF2B5EF4-FFF2-40B4-BE49-F238E27FC236}">
                <a16:creationId xmlns:a16="http://schemas.microsoft.com/office/drawing/2014/main" id="{3A7449A7-701E-8E4E-B54E-F7E9A853CDC2}"/>
              </a:ext>
            </a:extLst>
          </p:cNvPr>
          <p:cNvPicPr>
            <a:picLocks noChangeAspect="1"/>
          </p:cNvPicPr>
          <p:nvPr/>
        </p:nvPicPr>
        <p:blipFill>
          <a:blip r:embed="rId3"/>
          <a:stretch>
            <a:fillRect/>
          </a:stretch>
        </p:blipFill>
        <p:spPr>
          <a:xfrm>
            <a:off x="1371600" y="228600"/>
            <a:ext cx="2244456" cy="668561"/>
          </a:xfrm>
          <a:prstGeom prst="rect">
            <a:avLst/>
          </a:prstGeom>
          <a:pattFill prst="pct75">
            <a:fgClr>
              <a:schemeClr val="accent1"/>
            </a:fgClr>
            <a:bgClr>
              <a:schemeClr val="accent1">
                <a:lumMod val="40000"/>
                <a:lumOff val="60000"/>
              </a:schemeClr>
            </a:bgClr>
          </a:pattFill>
        </p:spPr>
      </p:pic>
      <p:sp>
        <p:nvSpPr>
          <p:cNvPr id="17" name="Rectangle 16">
            <a:extLst>
              <a:ext uri="{FF2B5EF4-FFF2-40B4-BE49-F238E27FC236}">
                <a16:creationId xmlns:a16="http://schemas.microsoft.com/office/drawing/2014/main" id="{FCAC370C-966D-4F44-8E2E-1D296D00652C}"/>
              </a:ext>
            </a:extLst>
          </p:cNvPr>
          <p:cNvSpPr/>
          <p:nvPr/>
        </p:nvSpPr>
        <p:spPr>
          <a:xfrm>
            <a:off x="205703" y="1783175"/>
            <a:ext cx="5556968" cy="4924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endParaRPr lang="en-US" sz="24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6" name="Content Placeholder 5">
            <a:extLst>
              <a:ext uri="{FF2B5EF4-FFF2-40B4-BE49-F238E27FC236}">
                <a16:creationId xmlns:a16="http://schemas.microsoft.com/office/drawing/2014/main" id="{2A8D0D9E-FF12-7A46-BA5C-B6EA1DAF76A8}"/>
              </a:ext>
            </a:extLst>
          </p:cNvPr>
          <p:cNvSpPr>
            <a:spLocks noGrp="1"/>
          </p:cNvSpPr>
          <p:nvPr>
            <p:ph sz="quarter" idx="14"/>
          </p:nvPr>
        </p:nvSpPr>
        <p:spPr>
          <a:xfrm>
            <a:off x="684973" y="2429506"/>
            <a:ext cx="4336989" cy="2947571"/>
          </a:xfrm>
          <a:solidFill>
            <a:schemeClr val="accent2">
              <a:lumMod val="20000"/>
              <a:lumOff val="80000"/>
            </a:schemeClr>
          </a:solidFill>
          <a:ln>
            <a:solidFill>
              <a:schemeClr val="tx1"/>
            </a:solidFill>
          </a:ln>
        </p:spPr>
        <p:txBody>
          <a:bodyPr>
            <a:noAutofit/>
          </a:bodyPr>
          <a:lstStyle/>
          <a:p>
            <a:pPr marL="114300" lvl="0" indent="0">
              <a:lnSpc>
                <a:spcPct val="90000"/>
              </a:lnSpc>
              <a:spcBef>
                <a:spcPts val="1000"/>
              </a:spcBef>
              <a:spcAft>
                <a:spcPts val="0"/>
              </a:spcAft>
              <a:buSzPts val="1800"/>
              <a:buNone/>
            </a:pPr>
            <a:r>
              <a:rPr lang="en-US" sz="2800" dirty="0"/>
              <a:t>Got questions? We’re here!</a:t>
            </a:r>
          </a:p>
          <a:p>
            <a:pPr marL="114300" lvl="0" indent="0">
              <a:spcAft>
                <a:spcPts val="0"/>
              </a:spcAft>
              <a:buSzPts val="1800"/>
              <a:buNone/>
            </a:pPr>
            <a:r>
              <a:rPr lang="en-US" dirty="0">
                <a:solidFill>
                  <a:schemeClr val="dk1"/>
                </a:solidFill>
              </a:rPr>
              <a:t>Marguerite </a:t>
            </a:r>
            <a:r>
              <a:rPr lang="en-US" dirty="0" err="1">
                <a:solidFill>
                  <a:schemeClr val="dk1"/>
                </a:solidFill>
              </a:rPr>
              <a:t>Roza</a:t>
            </a:r>
            <a:endParaRPr lang="en-US" dirty="0">
              <a:solidFill>
                <a:schemeClr val="dk1"/>
              </a:solidFill>
            </a:endParaRPr>
          </a:p>
          <a:p>
            <a:pPr marL="114300" lvl="0" indent="0">
              <a:buSzPts val="1800"/>
              <a:buNone/>
            </a:pPr>
            <a:r>
              <a:rPr lang="en-US" u="sng" dirty="0">
                <a:solidFill>
                  <a:schemeClr val="dk1"/>
                </a:solidFill>
                <a:hlinkClick r:id="rId4">
                  <a:extLst>
                    <a:ext uri="{A12FA001-AC4F-418D-AE19-62706E023703}">
                      <ahyp:hlinkClr xmlns:ahyp="http://schemas.microsoft.com/office/drawing/2018/hyperlinkcolor" val="tx"/>
                    </a:ext>
                  </a:extLst>
                </a:hlinkClick>
              </a:rPr>
              <a:t>mr1170@Georgetown.edu </a:t>
            </a:r>
            <a:r>
              <a:rPr lang="en-US" dirty="0">
                <a:solidFill>
                  <a:schemeClr val="dk1"/>
                </a:solidFill>
              </a:rPr>
              <a:t>	</a:t>
            </a:r>
          </a:p>
          <a:p>
            <a:pPr marL="114300" indent="0">
              <a:buSzPts val="1800"/>
              <a:buNone/>
            </a:pPr>
            <a:r>
              <a:rPr lang="en-US" dirty="0"/>
              <a:t>@</a:t>
            </a:r>
            <a:r>
              <a:rPr lang="en-US" dirty="0" err="1"/>
              <a:t>MargueriteRoza</a:t>
            </a:r>
            <a:endParaRPr lang="en-US" dirty="0"/>
          </a:p>
          <a:p>
            <a:pPr marL="114300" lvl="0" indent="0">
              <a:buSzPts val="1800"/>
              <a:buNone/>
            </a:pPr>
            <a:endParaRPr lang="en-US" dirty="0">
              <a:solidFill>
                <a:schemeClr val="dk1"/>
              </a:solidFill>
            </a:endParaRPr>
          </a:p>
          <a:p>
            <a:pPr marL="114300" indent="0">
              <a:spcAft>
                <a:spcPts val="0"/>
              </a:spcAft>
              <a:buSzPts val="1800"/>
              <a:buNone/>
            </a:pPr>
            <a:r>
              <a:rPr lang="en-US" dirty="0">
                <a:solidFill>
                  <a:schemeClr val="dk1"/>
                </a:solidFill>
              </a:rPr>
              <a:t>Hannah Jarmolowski 		       </a:t>
            </a:r>
          </a:p>
          <a:p>
            <a:pPr marL="114300" indent="0">
              <a:buSzPts val="1800"/>
              <a:buNone/>
            </a:pPr>
            <a:r>
              <a:rPr lang="en-US" u="sng" dirty="0">
                <a:solidFill>
                  <a:schemeClr val="dk1"/>
                </a:solidFill>
                <a:hlinkClick r:id="rId5"/>
              </a:rPr>
              <a:t>HJ254@Georgetown.edu</a:t>
            </a:r>
            <a:endParaRPr lang="en-US" u="sng" dirty="0">
              <a:solidFill>
                <a:schemeClr val="dk1"/>
              </a:solidFill>
            </a:endParaRPr>
          </a:p>
          <a:p>
            <a:pPr marL="0" indent="0">
              <a:buNone/>
            </a:pPr>
            <a:endParaRPr lang="en-US" sz="1600" dirty="0"/>
          </a:p>
        </p:txBody>
      </p:sp>
      <p:pic>
        <p:nvPicPr>
          <p:cNvPr id="13" name="Picture 12" descr="A picture containing text, screenshot, green, sign&#10;&#10;Description automatically generated">
            <a:extLst>
              <a:ext uri="{FF2B5EF4-FFF2-40B4-BE49-F238E27FC236}">
                <a16:creationId xmlns:a16="http://schemas.microsoft.com/office/drawing/2014/main" id="{1A71B91E-9E15-5A4B-825D-B62AF1699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9303" y="3516860"/>
            <a:ext cx="5737897" cy="3236533"/>
          </a:xfrm>
          <a:prstGeom prst="rect">
            <a:avLst/>
          </a:prstGeom>
        </p:spPr>
      </p:pic>
      <p:pic>
        <p:nvPicPr>
          <p:cNvPr id="4" name="Picture 3" descr="Graphical user interface, website&#10;&#10;Description automatically generated">
            <a:extLst>
              <a:ext uri="{FF2B5EF4-FFF2-40B4-BE49-F238E27FC236}">
                <a16:creationId xmlns:a16="http://schemas.microsoft.com/office/drawing/2014/main" id="{F7184DD6-0AAE-874A-B5F7-A8813C9EAB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9302" y="82792"/>
            <a:ext cx="5805341" cy="3274575"/>
          </a:xfrm>
          <a:prstGeom prst="rect">
            <a:avLst/>
          </a:prstGeom>
        </p:spPr>
      </p:pic>
    </p:spTree>
    <p:extLst>
      <p:ext uri="{BB962C8B-B14F-4D97-AF65-F5344CB8AC3E}">
        <p14:creationId xmlns:p14="http://schemas.microsoft.com/office/powerpoint/2010/main" val="381513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EBB75-3F56-2D43-91D1-F3B1B77EE020}"/>
              </a:ext>
            </a:extLst>
          </p:cNvPr>
          <p:cNvSpPr>
            <a:spLocks noGrp="1"/>
          </p:cNvSpPr>
          <p:nvPr>
            <p:ph type="body" sz="quarter" idx="10"/>
          </p:nvPr>
        </p:nvSpPr>
        <p:spPr>
          <a:xfrm>
            <a:off x="914400" y="1981200"/>
            <a:ext cx="7924800" cy="2438400"/>
          </a:xfrm>
        </p:spPr>
        <p:txBody>
          <a:bodyPr lIns="0" tIns="0" rIns="0" bIns="0">
            <a:normAutofit fontScale="92500"/>
          </a:bodyPr>
          <a:lstStyle/>
          <a:p>
            <a:r>
              <a:rPr lang="en-US" dirty="0"/>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t>Westat</a:t>
            </a:r>
            <a:r>
              <a:rPr lang="en-US" dirty="0"/>
              <a:t>. The content of the presentation does not necessarily reflect the views or policies of the PGSS or OESE or the U.S. Department of Education nor does mention of trade names, commercial products, or organizations imply endorsement by the U.S. Government. © 2019 </a:t>
            </a:r>
            <a:r>
              <a:rPr lang="en-US" dirty="0" err="1"/>
              <a:t>Westat</a:t>
            </a:r>
            <a:r>
              <a:rPr lang="en-US" dirty="0"/>
              <a:t>.</a:t>
            </a:r>
          </a:p>
          <a:p>
            <a:endParaRPr lang="en-US" dirty="0"/>
          </a:p>
        </p:txBody>
      </p:sp>
      <p:sp>
        <p:nvSpPr>
          <p:cNvPr id="3" name="Slide Number Placeholder 2">
            <a:extLst>
              <a:ext uri="{FF2B5EF4-FFF2-40B4-BE49-F238E27FC236}">
                <a16:creationId xmlns:a16="http://schemas.microsoft.com/office/drawing/2014/main" id="{913723DF-41CD-054C-A83B-36CBCA3E31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6142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1788258" y="2721698"/>
            <a:ext cx="2707542" cy="707302"/>
          </a:xfrm>
        </p:spPr>
        <p:txBody>
          <a:bodyPr/>
          <a:lstStyle/>
          <a:p>
            <a:br>
              <a:rPr lang="en-US" dirty="0"/>
            </a:br>
            <a:r>
              <a:rPr lang="en-US" dirty="0"/>
              <a:t>Agenda</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6" name="Text Placeholder 5">
            <a:extLst>
              <a:ext uri="{FF2B5EF4-FFF2-40B4-BE49-F238E27FC236}">
                <a16:creationId xmlns:a16="http://schemas.microsoft.com/office/drawing/2014/main" id="{6CD0FA15-8A62-0F47-AD2E-0D3E7B804258}"/>
              </a:ext>
            </a:extLst>
          </p:cNvPr>
          <p:cNvSpPr>
            <a:spLocks noGrp="1"/>
          </p:cNvSpPr>
          <p:nvPr>
            <p:ph type="body" idx="1"/>
          </p:nvPr>
        </p:nvSpPr>
        <p:spPr>
          <a:xfrm>
            <a:off x="7315200" y="1752600"/>
            <a:ext cx="4572000" cy="3276600"/>
          </a:xfrm>
        </p:spPr>
        <p:txBody>
          <a:bodyPr>
            <a:normAutofit fontScale="85000" lnSpcReduction="10000"/>
          </a:bodyPr>
          <a:lstStyle/>
          <a:p>
            <a:r>
              <a:rPr lang="en-US" dirty="0"/>
              <a:t>SEA ESSER3 timeline, plans, public engagement</a:t>
            </a:r>
          </a:p>
          <a:p>
            <a:r>
              <a:rPr lang="en-US" dirty="0"/>
              <a:t>Q: re reimbursement</a:t>
            </a:r>
          </a:p>
          <a:p>
            <a:endParaRPr lang="en-US" dirty="0"/>
          </a:p>
          <a:p>
            <a:r>
              <a:rPr lang="en-US" dirty="0"/>
              <a:t>LEA ESSER3 Spending plans</a:t>
            </a:r>
          </a:p>
          <a:p>
            <a:r>
              <a:rPr lang="en-US" dirty="0"/>
              <a:t>Q: SEA influence</a:t>
            </a:r>
          </a:p>
          <a:p>
            <a:endParaRPr lang="en-US" dirty="0"/>
          </a:p>
          <a:p>
            <a:r>
              <a:rPr lang="en-US" dirty="0"/>
              <a:t>School-by-school spending data for 19-20</a:t>
            </a:r>
          </a:p>
          <a:p>
            <a:r>
              <a:rPr lang="en-US" dirty="0"/>
              <a:t>SEA questions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491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664EF-B1D4-4BFA-A7AE-84A7CFE0B726}"/>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6" name="Rectangle 5">
            <a:extLst>
              <a:ext uri="{FF2B5EF4-FFF2-40B4-BE49-F238E27FC236}">
                <a16:creationId xmlns:a16="http://schemas.microsoft.com/office/drawing/2014/main" id="{40F35BA3-C2E8-1C4B-908E-1776EB1E972F}"/>
              </a:ext>
            </a:extLst>
          </p:cNvPr>
          <p:cNvSpPr/>
          <p:nvPr/>
        </p:nvSpPr>
        <p:spPr>
          <a:xfrm>
            <a:off x="63452" y="955990"/>
            <a:ext cx="6956842" cy="5117662"/>
          </a:xfrm>
          <a:prstGeom prst="rect">
            <a:avLst/>
          </a:prstGeom>
          <a:pattFill prst="pct40">
            <a:fgClr>
              <a:schemeClr val="accent1"/>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			</a:t>
            </a:r>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
        <p:nvSpPr>
          <p:cNvPr id="8" name="Rectangle 7">
            <a:extLst>
              <a:ext uri="{FF2B5EF4-FFF2-40B4-BE49-F238E27FC236}">
                <a16:creationId xmlns:a16="http://schemas.microsoft.com/office/drawing/2014/main" id="{FED7EA2D-3352-CE42-A3F3-A0E75EC2F21B}"/>
              </a:ext>
            </a:extLst>
          </p:cNvPr>
          <p:cNvSpPr/>
          <p:nvPr/>
        </p:nvSpPr>
        <p:spPr>
          <a:xfrm>
            <a:off x="8320663" y="5443193"/>
            <a:ext cx="3803904" cy="367005"/>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t>$ 850M </a:t>
            </a:r>
            <a:r>
              <a:rPr lang="en-US" sz="1900" dirty="0"/>
              <a:t>to outlying areas</a:t>
            </a:r>
          </a:p>
          <a:p>
            <a:endParaRPr lang="en-US" dirty="0"/>
          </a:p>
          <a:p>
            <a:endParaRPr lang="en-US" dirty="0"/>
          </a:p>
        </p:txBody>
      </p:sp>
      <p:sp>
        <p:nvSpPr>
          <p:cNvPr id="9" name="TextBox 8">
            <a:extLst>
              <a:ext uri="{FF2B5EF4-FFF2-40B4-BE49-F238E27FC236}">
                <a16:creationId xmlns:a16="http://schemas.microsoft.com/office/drawing/2014/main" id="{B6F91D95-1B99-9E4D-9EF5-9EB0B2443B53}"/>
              </a:ext>
            </a:extLst>
          </p:cNvPr>
          <p:cNvSpPr txBox="1"/>
          <p:nvPr/>
        </p:nvSpPr>
        <p:spPr>
          <a:xfrm>
            <a:off x="8330716" y="920346"/>
            <a:ext cx="3805570" cy="2339102"/>
          </a:xfrm>
          <a:prstGeom prst="rect">
            <a:avLst/>
          </a:prstGeom>
          <a:solidFill>
            <a:srgbClr val="B7C7E4"/>
          </a:solidFill>
          <a:ln>
            <a:solidFill>
              <a:srgbClr val="0070C0"/>
            </a:solidFill>
          </a:ln>
        </p:spPr>
        <p:txBody>
          <a:bodyPr wrap="square" rtlCol="0">
            <a:spAutoFit/>
          </a:bodyPr>
          <a:lstStyle/>
          <a:p>
            <a:pPr algn="ctr"/>
            <a:r>
              <a:rPr lang="en-US" sz="2200" b="1" dirty="0">
                <a:solidFill>
                  <a:schemeClr val="accent6"/>
                </a:solidFill>
              </a:rPr>
              <a:t>$39B </a:t>
            </a:r>
            <a:r>
              <a:rPr lang="en-US" sz="2200" dirty="0">
                <a:solidFill>
                  <a:schemeClr val="accent6"/>
                </a:solidFill>
              </a:rPr>
              <a:t>for</a:t>
            </a:r>
            <a:r>
              <a:rPr lang="en-US" sz="2200" b="1" dirty="0">
                <a:solidFill>
                  <a:schemeClr val="accent6"/>
                </a:solidFill>
              </a:rPr>
              <a:t> </a:t>
            </a:r>
            <a:r>
              <a:rPr lang="en-US" sz="2200" dirty="0">
                <a:solidFill>
                  <a:schemeClr val="accent6"/>
                </a:solidFill>
              </a:rPr>
              <a:t>Child Care Stabilization and Child Care and Development Block Grants</a:t>
            </a:r>
          </a:p>
          <a:p>
            <a:pPr algn="ctr"/>
            <a:endParaRPr lang="en-US" sz="2200" dirty="0">
              <a:solidFill>
                <a:schemeClr val="accent6"/>
              </a:solidFill>
            </a:endParaRPr>
          </a:p>
          <a:p>
            <a:pPr algn="ctr"/>
            <a:r>
              <a:rPr lang="en-US" sz="2200" b="1" dirty="0">
                <a:solidFill>
                  <a:schemeClr val="accent6"/>
                </a:solidFill>
              </a:rPr>
              <a:t>$1B </a:t>
            </a:r>
            <a:r>
              <a:rPr lang="en-US" sz="2200" dirty="0">
                <a:solidFill>
                  <a:schemeClr val="accent6"/>
                </a:solidFill>
              </a:rPr>
              <a:t>for Head Start</a:t>
            </a:r>
          </a:p>
          <a:p>
            <a:pPr algn="ctr"/>
            <a:endParaRPr lang="en-US" dirty="0"/>
          </a:p>
          <a:p>
            <a:pPr algn="ctr"/>
            <a:endParaRPr lang="en-US" dirty="0"/>
          </a:p>
        </p:txBody>
      </p:sp>
      <p:cxnSp>
        <p:nvCxnSpPr>
          <p:cNvPr id="10" name="Straight Arrow Connector 9">
            <a:extLst>
              <a:ext uri="{FF2B5EF4-FFF2-40B4-BE49-F238E27FC236}">
                <a16:creationId xmlns:a16="http://schemas.microsoft.com/office/drawing/2014/main" id="{CB898D96-504E-2F48-B90D-EF825F8974C1}"/>
              </a:ext>
            </a:extLst>
          </p:cNvPr>
          <p:cNvCxnSpPr>
            <a:cxnSpLocks/>
          </p:cNvCxnSpPr>
          <p:nvPr/>
        </p:nvCxnSpPr>
        <p:spPr>
          <a:xfrm flipH="1">
            <a:off x="1084442" y="718170"/>
            <a:ext cx="1485127"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84DB40-2E9C-D745-8999-A8C7A7C6E9FE}"/>
              </a:ext>
            </a:extLst>
          </p:cNvPr>
          <p:cNvSpPr/>
          <p:nvPr/>
        </p:nvSpPr>
        <p:spPr>
          <a:xfrm>
            <a:off x="8320663" y="5820029"/>
            <a:ext cx="3803904" cy="373004"/>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bg1"/>
                </a:solidFill>
              </a:rPr>
              <a:t>$ 850M </a:t>
            </a:r>
            <a:r>
              <a:rPr lang="en-US" sz="1900" dirty="0">
                <a:solidFill>
                  <a:schemeClr val="bg1"/>
                </a:solidFill>
              </a:rPr>
              <a:t>Bureau of Indian Education</a:t>
            </a:r>
          </a:p>
        </p:txBody>
      </p:sp>
      <p:sp>
        <p:nvSpPr>
          <p:cNvPr id="12" name="Rectangle 11">
            <a:extLst>
              <a:ext uri="{FF2B5EF4-FFF2-40B4-BE49-F238E27FC236}">
                <a16:creationId xmlns:a16="http://schemas.microsoft.com/office/drawing/2014/main" id="{EFD14535-C95A-7140-BC35-8EE6653DAAC9}"/>
              </a:ext>
            </a:extLst>
          </p:cNvPr>
          <p:cNvSpPr/>
          <p:nvPr/>
        </p:nvSpPr>
        <p:spPr>
          <a:xfrm>
            <a:off x="0" y="17847"/>
            <a:ext cx="12192000" cy="4037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6"/>
                </a:solidFill>
              </a:rPr>
              <a:t>American Rescue Plan Act of 2021</a:t>
            </a:r>
          </a:p>
        </p:txBody>
      </p:sp>
      <p:sp>
        <p:nvSpPr>
          <p:cNvPr id="13" name="Rectangle 12">
            <a:extLst>
              <a:ext uri="{FF2B5EF4-FFF2-40B4-BE49-F238E27FC236}">
                <a16:creationId xmlns:a16="http://schemas.microsoft.com/office/drawing/2014/main" id="{DBFE1DA3-D661-844B-8BB3-14166B8F4C9E}"/>
              </a:ext>
            </a:extLst>
          </p:cNvPr>
          <p:cNvSpPr/>
          <p:nvPr/>
        </p:nvSpPr>
        <p:spPr>
          <a:xfrm>
            <a:off x="8330716" y="3016675"/>
            <a:ext cx="3805570" cy="982890"/>
          </a:xfrm>
          <a:prstGeom prst="rect">
            <a:avLst/>
          </a:prstGeom>
          <a:pattFill prst="dashDnDiag">
            <a:fgClr>
              <a:schemeClr val="accent1">
                <a:lumMod val="40000"/>
                <a:lumOff val="60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t>~$7.2B </a:t>
            </a:r>
            <a:r>
              <a:rPr lang="en-US" sz="2200" dirty="0"/>
              <a:t>for E-Rate</a:t>
            </a:r>
          </a:p>
        </p:txBody>
      </p:sp>
      <p:sp>
        <p:nvSpPr>
          <p:cNvPr id="14" name="Rectangle 13">
            <a:extLst>
              <a:ext uri="{FF2B5EF4-FFF2-40B4-BE49-F238E27FC236}">
                <a16:creationId xmlns:a16="http://schemas.microsoft.com/office/drawing/2014/main" id="{FC4B5988-7683-E441-A9A2-4388EFEE2FC2}"/>
              </a:ext>
            </a:extLst>
          </p:cNvPr>
          <p:cNvSpPr/>
          <p:nvPr/>
        </p:nvSpPr>
        <p:spPr>
          <a:xfrm>
            <a:off x="8322977" y="4764183"/>
            <a:ext cx="3805571" cy="672993"/>
          </a:xfrm>
          <a:prstGeom prst="rect">
            <a:avLst/>
          </a:prstGeom>
          <a:pattFill prst="pct75">
            <a:fgClr>
              <a:schemeClr val="accent1"/>
            </a:fgClr>
            <a:bgClr>
              <a:schemeClr val="accent1">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t>$2.75B </a:t>
            </a:r>
            <a:r>
              <a:rPr lang="en-US" sz="2200" dirty="0"/>
              <a:t>for private schools</a:t>
            </a:r>
          </a:p>
        </p:txBody>
      </p:sp>
      <p:sp>
        <p:nvSpPr>
          <p:cNvPr id="15" name="Rectangle 14">
            <a:extLst>
              <a:ext uri="{FF2B5EF4-FFF2-40B4-BE49-F238E27FC236}">
                <a16:creationId xmlns:a16="http://schemas.microsoft.com/office/drawing/2014/main" id="{94C15AAA-91B2-D24B-9022-7D4C8322B0A6}"/>
              </a:ext>
            </a:extLst>
          </p:cNvPr>
          <p:cNvSpPr/>
          <p:nvPr/>
        </p:nvSpPr>
        <p:spPr>
          <a:xfrm>
            <a:off x="8324644" y="6203928"/>
            <a:ext cx="3803904" cy="277000"/>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rPr>
              <a:t>$ 190M </a:t>
            </a:r>
            <a:r>
              <a:rPr lang="en-US" sz="1600" dirty="0">
                <a:solidFill>
                  <a:schemeClr val="bg1"/>
                </a:solidFill>
              </a:rPr>
              <a:t>for Amer. Indian, HI, &amp; AK Native ed</a:t>
            </a:r>
            <a:endParaRPr lang="en-US" sz="1600" dirty="0"/>
          </a:p>
        </p:txBody>
      </p:sp>
      <p:sp>
        <p:nvSpPr>
          <p:cNvPr id="16" name="Rectangle 15">
            <a:extLst>
              <a:ext uri="{FF2B5EF4-FFF2-40B4-BE49-F238E27FC236}">
                <a16:creationId xmlns:a16="http://schemas.microsoft.com/office/drawing/2014/main" id="{FD655226-B82F-614B-A05C-454357544370}"/>
              </a:ext>
            </a:extLst>
          </p:cNvPr>
          <p:cNvSpPr/>
          <p:nvPr/>
        </p:nvSpPr>
        <p:spPr>
          <a:xfrm>
            <a:off x="8322977" y="3999565"/>
            <a:ext cx="3803904" cy="777638"/>
          </a:xfrm>
          <a:prstGeom prst="rect">
            <a:avLst/>
          </a:prstGeom>
          <a:pattFill prst="narHorz">
            <a:fgClr>
              <a:schemeClr val="accent1"/>
            </a:fgClr>
            <a:bgClr>
              <a:schemeClr val="accent1">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solidFill>
                  <a:schemeClr val="bg1"/>
                </a:solidFill>
              </a:rPr>
              <a:t>~$3B </a:t>
            </a:r>
            <a:r>
              <a:rPr lang="en-US" sz="2200" dirty="0">
                <a:solidFill>
                  <a:schemeClr val="bg1"/>
                </a:solidFill>
              </a:rPr>
              <a:t>in new IDEA funds</a:t>
            </a:r>
            <a:br>
              <a:rPr lang="en-US" sz="2200" dirty="0">
                <a:solidFill>
                  <a:schemeClr val="bg1"/>
                </a:solidFill>
              </a:rPr>
            </a:br>
            <a:r>
              <a:rPr lang="en-US" sz="2200" dirty="0">
                <a:solidFill>
                  <a:schemeClr val="bg1"/>
                </a:solidFill>
              </a:rPr>
              <a:t>(~$2.6B for K12) </a:t>
            </a:r>
          </a:p>
          <a:p>
            <a:endParaRPr lang="en-US" sz="2000" dirty="0"/>
          </a:p>
        </p:txBody>
      </p:sp>
      <p:sp>
        <p:nvSpPr>
          <p:cNvPr id="17" name="Rectangle 16">
            <a:extLst>
              <a:ext uri="{FF2B5EF4-FFF2-40B4-BE49-F238E27FC236}">
                <a16:creationId xmlns:a16="http://schemas.microsoft.com/office/drawing/2014/main" id="{64C755C1-5004-9F47-9ED4-A3F1F244E716}"/>
              </a:ext>
            </a:extLst>
          </p:cNvPr>
          <p:cNvSpPr/>
          <p:nvPr/>
        </p:nvSpPr>
        <p:spPr>
          <a:xfrm>
            <a:off x="259854" y="997095"/>
            <a:ext cx="6564038" cy="5589222"/>
          </a:xfrm>
          <a:prstGeom prst="rect">
            <a:avLst/>
          </a:prstGeom>
        </p:spPr>
        <p:txBody>
          <a:bodyPr wrap="square">
            <a:spAutoFit/>
          </a:bodyPr>
          <a:lstStyle/>
          <a:p>
            <a:pPr algn="ctr"/>
            <a:r>
              <a:rPr lang="en-US" sz="2400" b="1" dirty="0">
                <a:solidFill>
                  <a:schemeClr val="bg1"/>
                </a:solidFill>
              </a:rPr>
              <a:t>90% allocated to districts via Title I formula.</a:t>
            </a:r>
          </a:p>
          <a:p>
            <a:pPr algn="ctr"/>
            <a:r>
              <a:rPr lang="en-US" sz="2400" b="1" dirty="0">
                <a:solidFill>
                  <a:schemeClr val="bg1"/>
                </a:solidFill>
              </a:rPr>
              <a:t> $109.8B </a:t>
            </a:r>
            <a:r>
              <a:rPr lang="en-US" sz="2400" dirty="0">
                <a:solidFill>
                  <a:schemeClr val="bg1"/>
                </a:solidFill>
              </a:rPr>
              <a:t>~= </a:t>
            </a:r>
            <a:r>
              <a:rPr lang="en-US" sz="2400" b="1" dirty="0">
                <a:solidFill>
                  <a:schemeClr val="bg1"/>
                </a:solidFill>
              </a:rPr>
              <a:t>$2,200 /student</a:t>
            </a:r>
          </a:p>
          <a:p>
            <a:pPr algn="ctr"/>
            <a:endParaRPr lang="en-US" sz="2400" dirty="0">
              <a:solidFill>
                <a:schemeClr val="bg1"/>
              </a:solidFill>
            </a:endParaRPr>
          </a:p>
          <a:p>
            <a:pPr marL="342900" indent="-342900">
              <a:spcAft>
                <a:spcPts val="1000"/>
              </a:spcAft>
              <a:buFont typeface="Arial" panose="020B0604020202020204" pitchFamily="34" charset="0"/>
              <a:buChar char="•"/>
            </a:pPr>
            <a:r>
              <a:rPr lang="en-US" sz="2400" dirty="0">
                <a:solidFill>
                  <a:schemeClr val="bg1"/>
                </a:solidFill>
              </a:rPr>
              <a:t>Districts not eligible for Title I get no $.</a:t>
            </a:r>
          </a:p>
          <a:p>
            <a:pPr marL="342900" indent="-342900">
              <a:spcAft>
                <a:spcPts val="1000"/>
              </a:spcAft>
              <a:buFont typeface="Arial" panose="020B0604020202020204" pitchFamily="34" charset="0"/>
              <a:buChar char="•"/>
            </a:pPr>
            <a:r>
              <a:rPr lang="en-US" sz="2400" dirty="0">
                <a:solidFill>
                  <a:schemeClr val="bg1"/>
                </a:solidFill>
              </a:rPr>
              <a:t>Quirks in Title I formula mean that some get as much as $16,000/student.</a:t>
            </a:r>
          </a:p>
          <a:p>
            <a:pPr marL="342900" indent="-342900">
              <a:spcAft>
                <a:spcPts val="1000"/>
              </a:spcAft>
              <a:buFont typeface="Arial" panose="020B0604020202020204" pitchFamily="34" charset="0"/>
              <a:buChar char="•"/>
            </a:pPr>
            <a:r>
              <a:rPr lang="en-US" sz="2400" dirty="0">
                <a:solidFill>
                  <a:schemeClr val="bg1"/>
                </a:solidFill>
              </a:rPr>
              <a:t>Districts must use </a:t>
            </a:r>
            <a:r>
              <a:rPr lang="en-US" sz="2400" u="sng" dirty="0">
                <a:solidFill>
                  <a:schemeClr val="bg1"/>
                </a:solidFill>
              </a:rPr>
              <a:t>&gt;</a:t>
            </a:r>
            <a:r>
              <a:rPr lang="en-US" sz="2400" dirty="0">
                <a:solidFill>
                  <a:schemeClr val="bg1"/>
                </a:solidFill>
              </a:rPr>
              <a:t>20% for learning recovery.</a:t>
            </a:r>
          </a:p>
          <a:p>
            <a:pPr marL="342900" indent="-342900">
              <a:lnSpc>
                <a:spcPct val="80000"/>
              </a:lnSpc>
              <a:spcAft>
                <a:spcPts val="1000"/>
              </a:spcAft>
              <a:buFont typeface="Arial" panose="020B0604020202020204" pitchFamily="34" charset="0"/>
              <a:buChar char="•"/>
            </a:pPr>
            <a:r>
              <a:rPr lang="en-US" sz="2400" dirty="0">
                <a:solidFill>
                  <a:schemeClr val="bg1"/>
                </a:solidFill>
              </a:rPr>
              <a:t>Maintenance of </a:t>
            </a:r>
            <a:r>
              <a:rPr lang="en-US" sz="2400" u="sng" dirty="0">
                <a:solidFill>
                  <a:schemeClr val="bg1"/>
                </a:solidFill>
              </a:rPr>
              <a:t>Equity</a:t>
            </a:r>
            <a:r>
              <a:rPr lang="en-US" sz="2400" dirty="0">
                <a:solidFill>
                  <a:schemeClr val="bg1"/>
                </a:solidFill>
              </a:rPr>
              <a:t> (SEA and district) for FY22 and FY23 prevents disproportionate cuts to high-need districts and </a:t>
            </a:r>
            <a:r>
              <a:rPr lang="en-US" sz="2400" u="sng" dirty="0">
                <a:solidFill>
                  <a:schemeClr val="bg1"/>
                </a:solidFill>
              </a:rPr>
              <a:t>schools.</a:t>
            </a:r>
          </a:p>
          <a:p>
            <a:pPr marL="342900" indent="-342900">
              <a:lnSpc>
                <a:spcPct val="80000"/>
              </a:lnSpc>
              <a:spcAft>
                <a:spcPts val="1000"/>
              </a:spcAft>
              <a:buFont typeface="Arial" panose="020B0604020202020204" pitchFamily="34" charset="0"/>
              <a:buChar char="•"/>
            </a:pPr>
            <a:r>
              <a:rPr lang="en-US" sz="2400" dirty="0">
                <a:solidFill>
                  <a:schemeClr val="bg1"/>
                </a:solidFill>
              </a:rPr>
              <a:t>Districts must submit a reopening plan 30 days after receiving $.</a:t>
            </a:r>
          </a:p>
          <a:p>
            <a:pPr marL="342900" indent="-342900">
              <a:lnSpc>
                <a:spcPct val="80000"/>
              </a:lnSpc>
              <a:spcAft>
                <a:spcPts val="1000"/>
              </a:spcAft>
              <a:buFont typeface="Arial" panose="020B0604020202020204" pitchFamily="34" charset="0"/>
              <a:buChar char="•"/>
            </a:pPr>
            <a:r>
              <a:rPr lang="en-US" sz="2400" dirty="0">
                <a:solidFill>
                  <a:schemeClr val="bg1"/>
                </a:solidFill>
              </a:rPr>
              <a:t>States can add additional restrictions.</a:t>
            </a:r>
          </a:p>
          <a:p>
            <a:pPr algn="ctr"/>
            <a:endParaRPr lang="en-US" sz="2400" dirty="0">
              <a:solidFill>
                <a:schemeClr val="bg1"/>
              </a:solidFill>
            </a:endParaRPr>
          </a:p>
        </p:txBody>
      </p:sp>
      <p:cxnSp>
        <p:nvCxnSpPr>
          <p:cNvPr id="18" name="Straight Arrow Connector 17">
            <a:extLst>
              <a:ext uri="{FF2B5EF4-FFF2-40B4-BE49-F238E27FC236}">
                <a16:creationId xmlns:a16="http://schemas.microsoft.com/office/drawing/2014/main" id="{42D06AD5-4CDF-B340-A7E2-8469AC371CC6}"/>
              </a:ext>
            </a:extLst>
          </p:cNvPr>
          <p:cNvCxnSpPr>
            <a:cxnSpLocks/>
          </p:cNvCxnSpPr>
          <p:nvPr/>
        </p:nvCxnSpPr>
        <p:spPr>
          <a:xfrm flipV="1">
            <a:off x="5378107" y="718170"/>
            <a:ext cx="1760030" cy="1"/>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CD4FEF-4A4D-1F45-9322-86EDFA191ECB}"/>
              </a:ext>
            </a:extLst>
          </p:cNvPr>
          <p:cNvSpPr txBox="1"/>
          <p:nvPr/>
        </p:nvSpPr>
        <p:spPr>
          <a:xfrm>
            <a:off x="2052432" y="444560"/>
            <a:ext cx="3893127" cy="523220"/>
          </a:xfrm>
          <a:prstGeom prst="rect">
            <a:avLst/>
          </a:prstGeom>
          <a:noFill/>
        </p:spPr>
        <p:txBody>
          <a:bodyPr wrap="square" rtlCol="0">
            <a:spAutoFit/>
          </a:bodyPr>
          <a:lstStyle/>
          <a:p>
            <a:pPr algn="ctr"/>
            <a:r>
              <a:rPr lang="en-US" sz="2800" dirty="0">
                <a:solidFill>
                  <a:schemeClr val="accent6"/>
                </a:solidFill>
              </a:rPr>
              <a:t>ESSER III ($122.8B)</a:t>
            </a:r>
          </a:p>
        </p:txBody>
      </p:sp>
      <p:sp>
        <p:nvSpPr>
          <p:cNvPr id="20" name="TextBox 19">
            <a:extLst>
              <a:ext uri="{FF2B5EF4-FFF2-40B4-BE49-F238E27FC236}">
                <a16:creationId xmlns:a16="http://schemas.microsoft.com/office/drawing/2014/main" id="{2FA4A81C-D5A0-CB4A-A78D-7F61CE8C3FE8}"/>
              </a:ext>
            </a:extLst>
          </p:cNvPr>
          <p:cNvSpPr txBox="1"/>
          <p:nvPr/>
        </p:nvSpPr>
        <p:spPr>
          <a:xfrm>
            <a:off x="8235421" y="439879"/>
            <a:ext cx="3893127" cy="523220"/>
          </a:xfrm>
          <a:prstGeom prst="rect">
            <a:avLst/>
          </a:prstGeom>
          <a:noFill/>
        </p:spPr>
        <p:txBody>
          <a:bodyPr wrap="square" rtlCol="0">
            <a:spAutoFit/>
          </a:bodyPr>
          <a:lstStyle/>
          <a:p>
            <a:pPr algn="ctr"/>
            <a:r>
              <a:rPr lang="en-US" sz="2800" dirty="0">
                <a:solidFill>
                  <a:schemeClr val="accent6"/>
                </a:solidFill>
              </a:rPr>
              <a:t>Other Ed (~$55B)</a:t>
            </a:r>
          </a:p>
        </p:txBody>
      </p:sp>
      <p:sp>
        <p:nvSpPr>
          <p:cNvPr id="21" name="TextBox 20">
            <a:extLst>
              <a:ext uri="{FF2B5EF4-FFF2-40B4-BE49-F238E27FC236}">
                <a16:creationId xmlns:a16="http://schemas.microsoft.com/office/drawing/2014/main" id="{94F2261F-4BDB-DA4F-9289-6F20F82D382E}"/>
              </a:ext>
            </a:extLst>
          </p:cNvPr>
          <p:cNvSpPr txBox="1"/>
          <p:nvPr/>
        </p:nvSpPr>
        <p:spPr>
          <a:xfrm>
            <a:off x="6905704" y="962436"/>
            <a:ext cx="1344488" cy="5455340"/>
          </a:xfrm>
          <a:prstGeom prst="rect">
            <a:avLst/>
          </a:prstGeom>
          <a:pattFill prst="wdUpDiag">
            <a:fgClr>
              <a:schemeClr val="accent1">
                <a:lumMod val="50000"/>
              </a:schemeClr>
            </a:fgClr>
            <a:bgClr>
              <a:schemeClr val="accent1">
                <a:lumMod val="75000"/>
              </a:schemeClr>
            </a:bgClr>
          </a:pattFill>
          <a:ln>
            <a:noFill/>
          </a:ln>
        </p:spPr>
        <p:txBody>
          <a:bodyPr wrap="square" rtlCol="0">
            <a:spAutoFit/>
          </a:bodyPr>
          <a:lstStyle/>
          <a:p>
            <a:pPr>
              <a:spcAft>
                <a:spcPts val="1800"/>
              </a:spcAft>
            </a:pPr>
            <a:r>
              <a:rPr lang="en-US" sz="2200" b="1" dirty="0">
                <a:solidFill>
                  <a:schemeClr val="accent6"/>
                </a:solidFill>
                <a:highlight>
                  <a:srgbClr val="FFFF00"/>
                </a:highlight>
              </a:rPr>
              <a:t>10% SEA reserve: </a:t>
            </a:r>
          </a:p>
          <a:p>
            <a:pPr>
              <a:spcAft>
                <a:spcPts val="1200"/>
              </a:spcAft>
            </a:pPr>
            <a:r>
              <a:rPr lang="en-US" sz="2000" u="sng" dirty="0">
                <a:solidFill>
                  <a:schemeClr val="bg1"/>
                </a:solidFill>
              </a:rPr>
              <a:t>&gt;</a:t>
            </a:r>
            <a:r>
              <a:rPr lang="en-US" sz="2000" dirty="0">
                <a:solidFill>
                  <a:schemeClr val="bg1"/>
                </a:solidFill>
              </a:rPr>
              <a:t>5% </a:t>
            </a:r>
            <a:r>
              <a:rPr lang="en-US" dirty="0">
                <a:solidFill>
                  <a:schemeClr val="bg1"/>
                </a:solidFill>
              </a:rPr>
              <a:t>learning recovery </a:t>
            </a:r>
          </a:p>
          <a:p>
            <a:pPr>
              <a:spcAft>
                <a:spcPts val="1200"/>
              </a:spcAft>
            </a:pPr>
            <a:r>
              <a:rPr lang="en-US" sz="2000" u="sng" dirty="0">
                <a:solidFill>
                  <a:schemeClr val="bg1"/>
                </a:solidFill>
              </a:rPr>
              <a:t>&gt;</a:t>
            </a:r>
            <a:r>
              <a:rPr lang="en-US" sz="2000" dirty="0">
                <a:solidFill>
                  <a:schemeClr val="bg1"/>
                </a:solidFill>
              </a:rPr>
              <a:t>1%  </a:t>
            </a:r>
            <a:r>
              <a:rPr lang="en-US" dirty="0">
                <a:solidFill>
                  <a:schemeClr val="bg1"/>
                </a:solidFill>
              </a:rPr>
              <a:t>summer enrichment</a:t>
            </a:r>
          </a:p>
          <a:p>
            <a:pPr>
              <a:spcAft>
                <a:spcPts val="1200"/>
              </a:spcAft>
            </a:pPr>
            <a:r>
              <a:rPr lang="en-US" sz="2000" u="sng" dirty="0">
                <a:solidFill>
                  <a:schemeClr val="bg1"/>
                </a:solidFill>
              </a:rPr>
              <a:t>&gt;</a:t>
            </a:r>
            <a:r>
              <a:rPr lang="en-US" sz="2000" dirty="0">
                <a:solidFill>
                  <a:schemeClr val="bg1"/>
                </a:solidFill>
              </a:rPr>
              <a:t>1% </a:t>
            </a:r>
            <a:r>
              <a:rPr lang="en-US" dirty="0">
                <a:solidFill>
                  <a:schemeClr val="bg1"/>
                </a:solidFill>
              </a:rPr>
              <a:t>afterschool</a:t>
            </a:r>
          </a:p>
          <a:p>
            <a:pPr>
              <a:spcAft>
                <a:spcPts val="1200"/>
              </a:spcAft>
            </a:pPr>
            <a:r>
              <a:rPr lang="en-US" sz="2000" dirty="0">
                <a:solidFill>
                  <a:schemeClr val="bg1"/>
                </a:solidFill>
              </a:rPr>
              <a:t>2.5% </a:t>
            </a:r>
            <a:r>
              <a:rPr lang="en-US" dirty="0">
                <a:solidFill>
                  <a:schemeClr val="bg1"/>
                </a:solidFill>
              </a:rPr>
              <a:t>SEA discretion </a:t>
            </a:r>
          </a:p>
          <a:p>
            <a:pPr>
              <a:spcAft>
                <a:spcPts val="1200"/>
              </a:spcAft>
            </a:pPr>
            <a:r>
              <a:rPr lang="en-US" sz="2000" u="sng" dirty="0">
                <a:solidFill>
                  <a:schemeClr val="bg1"/>
                </a:solidFill>
              </a:rPr>
              <a:t>&lt;</a:t>
            </a:r>
            <a:r>
              <a:rPr lang="en-US" sz="2000" dirty="0">
                <a:solidFill>
                  <a:schemeClr val="bg1"/>
                </a:solidFill>
              </a:rPr>
              <a:t>½%</a:t>
            </a:r>
            <a:r>
              <a:rPr lang="en-US" dirty="0">
                <a:solidFill>
                  <a:schemeClr val="bg1"/>
                </a:solidFill>
              </a:rPr>
              <a:t> admin</a:t>
            </a:r>
          </a:p>
          <a:p>
            <a:endParaRPr lang="en-US" sz="1050" dirty="0">
              <a:solidFill>
                <a:schemeClr val="bg1"/>
              </a:solidFill>
            </a:endParaRPr>
          </a:p>
          <a:p>
            <a:endParaRPr lang="en-US" sz="1050" dirty="0">
              <a:solidFill>
                <a:schemeClr val="bg1"/>
              </a:solidFill>
            </a:endParaRPr>
          </a:p>
          <a:p>
            <a:endParaRPr lang="en-US" sz="1050" dirty="0">
              <a:solidFill>
                <a:schemeClr val="bg1"/>
              </a:solidFill>
            </a:endParaRPr>
          </a:p>
        </p:txBody>
      </p:sp>
      <p:sp>
        <p:nvSpPr>
          <p:cNvPr id="7" name="Rectangle 6">
            <a:extLst>
              <a:ext uri="{FF2B5EF4-FFF2-40B4-BE49-F238E27FC236}">
                <a16:creationId xmlns:a16="http://schemas.microsoft.com/office/drawing/2014/main" id="{D3708C70-B21E-2046-B1D5-41EC1DA53315}"/>
              </a:ext>
            </a:extLst>
          </p:cNvPr>
          <p:cNvSpPr/>
          <p:nvPr/>
        </p:nvSpPr>
        <p:spPr>
          <a:xfrm>
            <a:off x="63452" y="6075808"/>
            <a:ext cx="8195460" cy="405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$800M for homeless youth for wraparound services and to enable school participation</a:t>
            </a:r>
          </a:p>
          <a:p>
            <a:endParaRPr lang="en-US" dirty="0"/>
          </a:p>
          <a:p>
            <a:endParaRPr lang="en-US" dirty="0"/>
          </a:p>
        </p:txBody>
      </p:sp>
      <p:sp>
        <p:nvSpPr>
          <p:cNvPr id="22" name="Rectangle 21">
            <a:extLst>
              <a:ext uri="{FF2B5EF4-FFF2-40B4-BE49-F238E27FC236}">
                <a16:creationId xmlns:a16="http://schemas.microsoft.com/office/drawing/2014/main" id="{24CEDD06-DBAF-4141-AD5B-F10AD804AB3F}"/>
              </a:ext>
            </a:extLst>
          </p:cNvPr>
          <p:cNvSpPr/>
          <p:nvPr/>
        </p:nvSpPr>
        <p:spPr>
          <a:xfrm flipH="1">
            <a:off x="6904037" y="937950"/>
            <a:ext cx="1376417" cy="5142540"/>
          </a:xfrm>
          <a:prstGeom prst="rect">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18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4" grpId="0" animBg="1"/>
      <p:bldP spid="15" grpId="0" animBg="1"/>
      <p:bldP spid="16" grpId="0" animBg="1"/>
      <p:bldP spid="17" grpId="0"/>
      <p:bldP spid="19" grpId="0"/>
      <p:bldP spid="20" grpId="0"/>
      <p:bldP spid="21" grpId="0" animBg="1"/>
      <p:bldP spid="7"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9B992-23C3-8248-8350-7B7DE83A746B}"/>
              </a:ext>
            </a:extLst>
          </p:cNvPr>
          <p:cNvSpPr>
            <a:spLocks noGrp="1"/>
          </p:cNvSpPr>
          <p:nvPr>
            <p:ph type="sldNum" sz="quarter" idx="7"/>
          </p:nvPr>
        </p:nvSpPr>
        <p:spPr>
          <a:xfrm>
            <a:off x="11430000" y="6622690"/>
            <a:ext cx="457200" cy="276999"/>
          </a:xfrm>
        </p:spPr>
        <p:txBody>
          <a:bodyPr/>
          <a:lstStyle/>
          <a:p>
            <a:fld id="{B6F15528-21DE-4FAA-801E-634DDDAF4B2B}" type="slidenum">
              <a:rPr lang="en-US" smtClean="0"/>
              <a:pPr/>
              <a:t>4</a:t>
            </a:fld>
            <a:endParaRPr lang="en-US" dirty="0"/>
          </a:p>
        </p:txBody>
      </p:sp>
      <p:sp>
        <p:nvSpPr>
          <p:cNvPr id="5" name="Rectangle 4">
            <a:extLst>
              <a:ext uri="{FF2B5EF4-FFF2-40B4-BE49-F238E27FC236}">
                <a16:creationId xmlns:a16="http://schemas.microsoft.com/office/drawing/2014/main" id="{8A68505B-3832-3147-89DD-166025612574}"/>
              </a:ext>
            </a:extLst>
          </p:cNvPr>
          <p:cNvSpPr/>
          <p:nvPr/>
        </p:nvSpPr>
        <p:spPr>
          <a:xfrm>
            <a:off x="114674" y="2593434"/>
            <a:ext cx="4339050" cy="4001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B206113C-7FC3-2748-B934-0328A0B956CC}"/>
              </a:ext>
            </a:extLst>
          </p:cNvPr>
          <p:cNvSpPr/>
          <p:nvPr/>
        </p:nvSpPr>
        <p:spPr>
          <a:xfrm>
            <a:off x="4453727" y="2421405"/>
            <a:ext cx="7861085" cy="788025"/>
          </a:xfrm>
          <a:prstGeom prst="rightArrow">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F91CD9-1E81-8F4E-9B8A-3CBBDB749595}"/>
              </a:ext>
            </a:extLst>
          </p:cNvPr>
          <p:cNvSpPr txBox="1"/>
          <p:nvPr/>
        </p:nvSpPr>
        <p:spPr>
          <a:xfrm>
            <a:off x="24698" y="2948437"/>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2020-21</a:t>
            </a:r>
          </a:p>
        </p:txBody>
      </p:sp>
      <p:sp>
        <p:nvSpPr>
          <p:cNvPr id="8" name="TextBox 7">
            <a:extLst>
              <a:ext uri="{FF2B5EF4-FFF2-40B4-BE49-F238E27FC236}">
                <a16:creationId xmlns:a16="http://schemas.microsoft.com/office/drawing/2014/main" id="{CFE9CF3E-E43B-4543-83CB-7CE55C87362D}"/>
              </a:ext>
            </a:extLst>
          </p:cNvPr>
          <p:cNvSpPr txBox="1"/>
          <p:nvPr/>
        </p:nvSpPr>
        <p:spPr>
          <a:xfrm>
            <a:off x="158261" y="2584090"/>
            <a:ext cx="11805139" cy="369332"/>
          </a:xfrm>
          <a:prstGeom prst="rect">
            <a:avLst/>
          </a:prstGeom>
          <a:noFill/>
        </p:spPr>
        <p:txBody>
          <a:bodyPr wrap="square" rtlCol="0">
            <a:spAutoFit/>
          </a:bodyPr>
          <a:lstStyle/>
          <a:p>
            <a:r>
              <a:rPr lang="en-US" dirty="0">
                <a:solidFill>
                  <a:schemeClr val="tx1">
                    <a:lumMod val="50000"/>
                    <a:lumOff val="50000"/>
                  </a:schemeClr>
                </a:solidFill>
              </a:rPr>
              <a:t> Mar                     Apr                     May                      Jun                       Jul                      Aug                    Sep	      Oct</a:t>
            </a:r>
            <a:endParaRPr lang="en-US" sz="1600" dirty="0">
              <a:solidFill>
                <a:schemeClr val="tx1">
                  <a:lumMod val="50000"/>
                  <a:lumOff val="50000"/>
                </a:schemeClr>
              </a:solidFill>
            </a:endParaRPr>
          </a:p>
        </p:txBody>
      </p:sp>
      <p:sp>
        <p:nvSpPr>
          <p:cNvPr id="9" name="TextBox 8">
            <a:extLst>
              <a:ext uri="{FF2B5EF4-FFF2-40B4-BE49-F238E27FC236}">
                <a16:creationId xmlns:a16="http://schemas.microsoft.com/office/drawing/2014/main" id="{A86B13C0-967E-E840-8DE0-0721129C3DF7}"/>
              </a:ext>
            </a:extLst>
          </p:cNvPr>
          <p:cNvSpPr txBox="1"/>
          <p:nvPr/>
        </p:nvSpPr>
        <p:spPr>
          <a:xfrm>
            <a:off x="4382096" y="2356051"/>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2021-22</a:t>
            </a:r>
          </a:p>
        </p:txBody>
      </p:sp>
      <p:sp>
        <p:nvSpPr>
          <p:cNvPr id="11" name="TextBox 10">
            <a:extLst>
              <a:ext uri="{FF2B5EF4-FFF2-40B4-BE49-F238E27FC236}">
                <a16:creationId xmlns:a16="http://schemas.microsoft.com/office/drawing/2014/main" id="{27D52BB0-3FF8-E24A-8744-4E76599C8ABD}"/>
              </a:ext>
            </a:extLst>
          </p:cNvPr>
          <p:cNvSpPr txBox="1"/>
          <p:nvPr/>
        </p:nvSpPr>
        <p:spPr>
          <a:xfrm>
            <a:off x="2590800" y="3324761"/>
            <a:ext cx="1755352" cy="1077218"/>
          </a:xfrm>
          <a:prstGeom prst="rect">
            <a:avLst/>
          </a:prstGeom>
          <a:solidFill>
            <a:schemeClr val="bg1"/>
          </a:solidFill>
          <a:ln w="44450">
            <a:solidFill>
              <a:srgbClr val="0099A1"/>
            </a:solidFill>
          </a:ln>
        </p:spPr>
        <p:txBody>
          <a:bodyPr wrap="square" rtlCol="0">
            <a:spAutoFit/>
          </a:bodyPr>
          <a:lstStyle/>
          <a:p>
            <a:r>
              <a:rPr lang="en-US" sz="1600" dirty="0"/>
              <a:t>States must make 2/3 ESSER3 funding available to districts May 24</a:t>
            </a:r>
          </a:p>
        </p:txBody>
      </p:sp>
      <p:sp>
        <p:nvSpPr>
          <p:cNvPr id="12" name="TextBox 11">
            <a:extLst>
              <a:ext uri="{FF2B5EF4-FFF2-40B4-BE49-F238E27FC236}">
                <a16:creationId xmlns:a16="http://schemas.microsoft.com/office/drawing/2014/main" id="{93E66792-D291-1F40-B004-237BBC89715D}"/>
              </a:ext>
            </a:extLst>
          </p:cNvPr>
          <p:cNvSpPr txBox="1"/>
          <p:nvPr/>
        </p:nvSpPr>
        <p:spPr>
          <a:xfrm>
            <a:off x="4007977" y="1109753"/>
            <a:ext cx="787396" cy="369332"/>
          </a:xfrm>
          <a:prstGeom prst="rect">
            <a:avLst/>
          </a:prstGeom>
          <a:solidFill>
            <a:srgbClr val="C00000"/>
          </a:solidFill>
          <a:ln w="28575">
            <a:noFill/>
          </a:ln>
        </p:spPr>
        <p:txBody>
          <a:bodyPr wrap="square" rtlCol="0">
            <a:spAutoFit/>
          </a:bodyPr>
          <a:lstStyle/>
          <a:p>
            <a:r>
              <a:rPr lang="en-US" dirty="0">
                <a:solidFill>
                  <a:schemeClr val="bg1"/>
                </a:solidFill>
              </a:rPr>
              <a:t>Today</a:t>
            </a:r>
          </a:p>
        </p:txBody>
      </p:sp>
      <p:cxnSp>
        <p:nvCxnSpPr>
          <p:cNvPr id="13" name="Straight Arrow Connector 12">
            <a:extLst>
              <a:ext uri="{FF2B5EF4-FFF2-40B4-BE49-F238E27FC236}">
                <a16:creationId xmlns:a16="http://schemas.microsoft.com/office/drawing/2014/main" id="{5CCBD2B1-95F6-424F-9120-922876AA63E3}"/>
              </a:ext>
            </a:extLst>
          </p:cNvPr>
          <p:cNvCxnSpPr>
            <a:cxnSpLocks/>
          </p:cNvCxnSpPr>
          <p:nvPr/>
        </p:nvCxnSpPr>
        <p:spPr>
          <a:xfrm>
            <a:off x="4382096" y="1383695"/>
            <a:ext cx="0" cy="1228210"/>
          </a:xfrm>
          <a:prstGeom prst="straightConnector1">
            <a:avLst/>
          </a:prstGeom>
          <a:ln w="15875">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039BBCE-E895-8B48-8283-AE8005432338}"/>
              </a:ext>
            </a:extLst>
          </p:cNvPr>
          <p:cNvSpPr txBox="1"/>
          <p:nvPr/>
        </p:nvSpPr>
        <p:spPr>
          <a:xfrm>
            <a:off x="69196" y="1312281"/>
            <a:ext cx="825347" cy="923330"/>
          </a:xfrm>
          <a:prstGeom prst="rect">
            <a:avLst/>
          </a:prstGeom>
          <a:solidFill>
            <a:schemeClr val="bg1"/>
          </a:solidFill>
          <a:ln w="44450">
            <a:solidFill>
              <a:srgbClr val="0099A1"/>
            </a:solidFill>
          </a:ln>
        </p:spPr>
        <p:txBody>
          <a:bodyPr wrap="square" rtlCol="0">
            <a:spAutoFit/>
          </a:bodyPr>
          <a:lstStyle/>
          <a:p>
            <a:r>
              <a:rPr lang="en-US" dirty="0"/>
              <a:t>3/11 ARP passes</a:t>
            </a:r>
          </a:p>
        </p:txBody>
      </p:sp>
      <p:sp>
        <p:nvSpPr>
          <p:cNvPr id="19" name="Right Arrow 18">
            <a:extLst>
              <a:ext uri="{FF2B5EF4-FFF2-40B4-BE49-F238E27FC236}">
                <a16:creationId xmlns:a16="http://schemas.microsoft.com/office/drawing/2014/main" id="{6C3AD7A5-2FAE-154E-9475-984EE1FB1398}"/>
              </a:ext>
            </a:extLst>
          </p:cNvPr>
          <p:cNvSpPr/>
          <p:nvPr/>
        </p:nvSpPr>
        <p:spPr>
          <a:xfrm rot="5400000">
            <a:off x="540161" y="2341666"/>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C8075D8-60F5-8B45-A5F1-41FD9E870651}"/>
              </a:ext>
            </a:extLst>
          </p:cNvPr>
          <p:cNvSpPr txBox="1"/>
          <p:nvPr/>
        </p:nvSpPr>
        <p:spPr>
          <a:xfrm>
            <a:off x="1891442" y="1591851"/>
            <a:ext cx="1461358" cy="584775"/>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issues draft regs 4/22</a:t>
            </a:r>
          </a:p>
        </p:txBody>
      </p:sp>
      <p:sp>
        <p:nvSpPr>
          <p:cNvPr id="21" name="TextBox 20">
            <a:extLst>
              <a:ext uri="{FF2B5EF4-FFF2-40B4-BE49-F238E27FC236}">
                <a16:creationId xmlns:a16="http://schemas.microsoft.com/office/drawing/2014/main" id="{898FA94B-6DFD-BB46-89E8-AF283F56E1F8}"/>
              </a:ext>
            </a:extLst>
          </p:cNvPr>
          <p:cNvSpPr txBox="1"/>
          <p:nvPr/>
        </p:nvSpPr>
        <p:spPr>
          <a:xfrm>
            <a:off x="182480" y="3485101"/>
            <a:ext cx="1461358" cy="1077218"/>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releases 2/3 ESSER3 ($81B) to states 3/24</a:t>
            </a:r>
          </a:p>
        </p:txBody>
      </p:sp>
      <p:sp>
        <p:nvSpPr>
          <p:cNvPr id="22" name="Right Arrow 21">
            <a:extLst>
              <a:ext uri="{FF2B5EF4-FFF2-40B4-BE49-F238E27FC236}">
                <a16:creationId xmlns:a16="http://schemas.microsoft.com/office/drawing/2014/main" id="{ADC81F14-62F4-644E-9896-6F0B71956E9F}"/>
              </a:ext>
            </a:extLst>
          </p:cNvPr>
          <p:cNvSpPr/>
          <p:nvPr/>
        </p:nvSpPr>
        <p:spPr>
          <a:xfrm rot="16200000">
            <a:off x="1022716" y="3165578"/>
            <a:ext cx="427583"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a:extLst>
              <a:ext uri="{FF2B5EF4-FFF2-40B4-BE49-F238E27FC236}">
                <a16:creationId xmlns:a16="http://schemas.microsoft.com/office/drawing/2014/main" id="{F72262F9-0653-C343-8BFA-2FA0B55DE461}"/>
              </a:ext>
            </a:extLst>
          </p:cNvPr>
          <p:cNvSpPr/>
          <p:nvPr/>
        </p:nvSpPr>
        <p:spPr>
          <a:xfrm rot="16200000">
            <a:off x="4044100" y="3053500"/>
            <a:ext cx="296227"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F55E4C65-AE97-884F-BE7C-29E8B18AF653}"/>
              </a:ext>
            </a:extLst>
          </p:cNvPr>
          <p:cNvSpPr/>
          <p:nvPr/>
        </p:nvSpPr>
        <p:spPr>
          <a:xfrm rot="5400000">
            <a:off x="2796759" y="2319177"/>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AC9191D-546D-394A-B676-D851699E0710}"/>
              </a:ext>
            </a:extLst>
          </p:cNvPr>
          <p:cNvSpPr txBox="1"/>
          <p:nvPr/>
        </p:nvSpPr>
        <p:spPr>
          <a:xfrm>
            <a:off x="0" y="0"/>
            <a:ext cx="8267326" cy="584775"/>
          </a:xfrm>
          <a:prstGeom prst="rect">
            <a:avLst/>
          </a:prstGeom>
          <a:noFill/>
          <a:ln>
            <a:noFill/>
          </a:ln>
        </p:spPr>
        <p:txBody>
          <a:bodyPr wrap="square" rtlCol="0">
            <a:spAutoFit/>
          </a:bodyPr>
          <a:lstStyle/>
          <a:p>
            <a:r>
              <a:rPr lang="en-US" sz="3200" b="1" dirty="0">
                <a:latin typeface="Cambria" panose="02040503050406030204" pitchFamily="18" charset="0"/>
              </a:rPr>
              <a:t>For </a:t>
            </a:r>
            <a:r>
              <a:rPr lang="en-US" sz="3200" b="1" u="sng" dirty="0">
                <a:latin typeface="Cambria" panose="02040503050406030204" pitchFamily="18" charset="0"/>
              </a:rPr>
              <a:t>SEAs</a:t>
            </a:r>
            <a:r>
              <a:rPr lang="en-US" sz="3200" b="1" dirty="0">
                <a:latin typeface="Cambria" panose="02040503050406030204" pitchFamily="18" charset="0"/>
              </a:rPr>
              <a:t>, the clock is ticking…</a:t>
            </a:r>
          </a:p>
        </p:txBody>
      </p:sp>
    </p:spTree>
    <p:extLst>
      <p:ext uri="{BB962C8B-B14F-4D97-AF65-F5344CB8AC3E}">
        <p14:creationId xmlns:p14="http://schemas.microsoft.com/office/powerpoint/2010/main" val="2955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9B992-23C3-8248-8350-7B7DE83A746B}"/>
              </a:ext>
            </a:extLst>
          </p:cNvPr>
          <p:cNvSpPr>
            <a:spLocks noGrp="1"/>
          </p:cNvSpPr>
          <p:nvPr>
            <p:ph type="sldNum" sz="quarter" idx="7"/>
          </p:nvPr>
        </p:nvSpPr>
        <p:spPr>
          <a:xfrm>
            <a:off x="11430000" y="6622690"/>
            <a:ext cx="457200" cy="276999"/>
          </a:xfrm>
        </p:spPr>
        <p:txBody>
          <a:bodyPr/>
          <a:lstStyle/>
          <a:p>
            <a:fld id="{B6F15528-21DE-4FAA-801E-634DDDAF4B2B}" type="slidenum">
              <a:rPr lang="en-US" smtClean="0"/>
              <a:pPr/>
              <a:t>5</a:t>
            </a:fld>
            <a:endParaRPr lang="en-US" dirty="0"/>
          </a:p>
        </p:txBody>
      </p:sp>
      <p:sp>
        <p:nvSpPr>
          <p:cNvPr id="5" name="Rectangle 4">
            <a:extLst>
              <a:ext uri="{FF2B5EF4-FFF2-40B4-BE49-F238E27FC236}">
                <a16:creationId xmlns:a16="http://schemas.microsoft.com/office/drawing/2014/main" id="{8A68505B-3832-3147-89DD-166025612574}"/>
              </a:ext>
            </a:extLst>
          </p:cNvPr>
          <p:cNvSpPr/>
          <p:nvPr/>
        </p:nvSpPr>
        <p:spPr>
          <a:xfrm>
            <a:off x="114674" y="2593434"/>
            <a:ext cx="4339050" cy="4001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B206113C-7FC3-2748-B934-0328A0B956CC}"/>
              </a:ext>
            </a:extLst>
          </p:cNvPr>
          <p:cNvSpPr/>
          <p:nvPr/>
        </p:nvSpPr>
        <p:spPr>
          <a:xfrm>
            <a:off x="4453727" y="2421405"/>
            <a:ext cx="7861085" cy="788025"/>
          </a:xfrm>
          <a:prstGeom prst="rightArrow">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F91CD9-1E81-8F4E-9B8A-3CBBDB749595}"/>
              </a:ext>
            </a:extLst>
          </p:cNvPr>
          <p:cNvSpPr txBox="1"/>
          <p:nvPr/>
        </p:nvSpPr>
        <p:spPr>
          <a:xfrm>
            <a:off x="24698" y="2948437"/>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2020-21</a:t>
            </a:r>
          </a:p>
        </p:txBody>
      </p:sp>
      <p:sp>
        <p:nvSpPr>
          <p:cNvPr id="8" name="TextBox 7">
            <a:extLst>
              <a:ext uri="{FF2B5EF4-FFF2-40B4-BE49-F238E27FC236}">
                <a16:creationId xmlns:a16="http://schemas.microsoft.com/office/drawing/2014/main" id="{CFE9CF3E-E43B-4543-83CB-7CE55C87362D}"/>
              </a:ext>
            </a:extLst>
          </p:cNvPr>
          <p:cNvSpPr txBox="1"/>
          <p:nvPr/>
        </p:nvSpPr>
        <p:spPr>
          <a:xfrm>
            <a:off x="158261" y="2584090"/>
            <a:ext cx="11805139" cy="369332"/>
          </a:xfrm>
          <a:prstGeom prst="rect">
            <a:avLst/>
          </a:prstGeom>
          <a:noFill/>
        </p:spPr>
        <p:txBody>
          <a:bodyPr wrap="square" rtlCol="0">
            <a:spAutoFit/>
          </a:bodyPr>
          <a:lstStyle/>
          <a:p>
            <a:r>
              <a:rPr lang="en-US" dirty="0">
                <a:solidFill>
                  <a:schemeClr val="tx1">
                    <a:lumMod val="50000"/>
                    <a:lumOff val="50000"/>
                  </a:schemeClr>
                </a:solidFill>
              </a:rPr>
              <a:t> Mar                     Apr                     May                      Jun                       Jul                      Aug                    Sep	      Oct</a:t>
            </a:r>
            <a:endParaRPr lang="en-US" sz="1600" dirty="0">
              <a:solidFill>
                <a:schemeClr val="tx1">
                  <a:lumMod val="50000"/>
                  <a:lumOff val="50000"/>
                </a:schemeClr>
              </a:solidFill>
            </a:endParaRPr>
          </a:p>
        </p:txBody>
      </p:sp>
      <p:sp>
        <p:nvSpPr>
          <p:cNvPr id="9" name="TextBox 8">
            <a:extLst>
              <a:ext uri="{FF2B5EF4-FFF2-40B4-BE49-F238E27FC236}">
                <a16:creationId xmlns:a16="http://schemas.microsoft.com/office/drawing/2014/main" id="{A86B13C0-967E-E840-8DE0-0721129C3DF7}"/>
              </a:ext>
            </a:extLst>
          </p:cNvPr>
          <p:cNvSpPr txBox="1"/>
          <p:nvPr/>
        </p:nvSpPr>
        <p:spPr>
          <a:xfrm>
            <a:off x="4382096" y="2356051"/>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2021-22</a:t>
            </a:r>
          </a:p>
        </p:txBody>
      </p:sp>
      <p:sp>
        <p:nvSpPr>
          <p:cNvPr id="11" name="TextBox 10">
            <a:extLst>
              <a:ext uri="{FF2B5EF4-FFF2-40B4-BE49-F238E27FC236}">
                <a16:creationId xmlns:a16="http://schemas.microsoft.com/office/drawing/2014/main" id="{27D52BB0-3FF8-E24A-8744-4E76599C8ABD}"/>
              </a:ext>
            </a:extLst>
          </p:cNvPr>
          <p:cNvSpPr txBox="1"/>
          <p:nvPr/>
        </p:nvSpPr>
        <p:spPr>
          <a:xfrm>
            <a:off x="2590800" y="3324761"/>
            <a:ext cx="1755352" cy="1077218"/>
          </a:xfrm>
          <a:prstGeom prst="rect">
            <a:avLst/>
          </a:prstGeom>
          <a:solidFill>
            <a:schemeClr val="bg1"/>
          </a:solidFill>
          <a:ln w="44450">
            <a:solidFill>
              <a:srgbClr val="0099A1"/>
            </a:solidFill>
          </a:ln>
        </p:spPr>
        <p:txBody>
          <a:bodyPr wrap="square" rtlCol="0">
            <a:spAutoFit/>
          </a:bodyPr>
          <a:lstStyle/>
          <a:p>
            <a:r>
              <a:rPr lang="en-US" sz="1600" dirty="0"/>
              <a:t>States must make 2/3 ESSER3 funding available to districts May 24</a:t>
            </a:r>
          </a:p>
        </p:txBody>
      </p:sp>
      <p:sp>
        <p:nvSpPr>
          <p:cNvPr id="12" name="TextBox 11">
            <a:extLst>
              <a:ext uri="{FF2B5EF4-FFF2-40B4-BE49-F238E27FC236}">
                <a16:creationId xmlns:a16="http://schemas.microsoft.com/office/drawing/2014/main" id="{93E66792-D291-1F40-B004-237BBC89715D}"/>
              </a:ext>
            </a:extLst>
          </p:cNvPr>
          <p:cNvSpPr txBox="1"/>
          <p:nvPr/>
        </p:nvSpPr>
        <p:spPr>
          <a:xfrm>
            <a:off x="4007977" y="1109753"/>
            <a:ext cx="787396" cy="369332"/>
          </a:xfrm>
          <a:prstGeom prst="rect">
            <a:avLst/>
          </a:prstGeom>
          <a:solidFill>
            <a:srgbClr val="C00000"/>
          </a:solidFill>
          <a:ln w="28575">
            <a:noFill/>
          </a:ln>
        </p:spPr>
        <p:txBody>
          <a:bodyPr wrap="square" rtlCol="0">
            <a:spAutoFit/>
          </a:bodyPr>
          <a:lstStyle/>
          <a:p>
            <a:r>
              <a:rPr lang="en-US" dirty="0">
                <a:solidFill>
                  <a:schemeClr val="bg1"/>
                </a:solidFill>
              </a:rPr>
              <a:t>Today</a:t>
            </a:r>
          </a:p>
        </p:txBody>
      </p:sp>
      <p:cxnSp>
        <p:nvCxnSpPr>
          <p:cNvPr id="13" name="Straight Arrow Connector 12">
            <a:extLst>
              <a:ext uri="{FF2B5EF4-FFF2-40B4-BE49-F238E27FC236}">
                <a16:creationId xmlns:a16="http://schemas.microsoft.com/office/drawing/2014/main" id="{5CCBD2B1-95F6-424F-9120-922876AA63E3}"/>
              </a:ext>
            </a:extLst>
          </p:cNvPr>
          <p:cNvCxnSpPr>
            <a:cxnSpLocks/>
          </p:cNvCxnSpPr>
          <p:nvPr/>
        </p:nvCxnSpPr>
        <p:spPr>
          <a:xfrm>
            <a:off x="4382096" y="1383695"/>
            <a:ext cx="0" cy="1228210"/>
          </a:xfrm>
          <a:prstGeom prst="straightConnector1">
            <a:avLst/>
          </a:prstGeom>
          <a:ln w="15875">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039BBCE-E895-8B48-8283-AE8005432338}"/>
              </a:ext>
            </a:extLst>
          </p:cNvPr>
          <p:cNvSpPr txBox="1"/>
          <p:nvPr/>
        </p:nvSpPr>
        <p:spPr>
          <a:xfrm>
            <a:off x="69196" y="1312281"/>
            <a:ext cx="825347" cy="923330"/>
          </a:xfrm>
          <a:prstGeom prst="rect">
            <a:avLst/>
          </a:prstGeom>
          <a:solidFill>
            <a:schemeClr val="bg1"/>
          </a:solidFill>
          <a:ln w="44450">
            <a:solidFill>
              <a:srgbClr val="0099A1"/>
            </a:solidFill>
          </a:ln>
        </p:spPr>
        <p:txBody>
          <a:bodyPr wrap="square" rtlCol="0">
            <a:spAutoFit/>
          </a:bodyPr>
          <a:lstStyle/>
          <a:p>
            <a:r>
              <a:rPr lang="en-US" dirty="0"/>
              <a:t>3/11 ARP passes</a:t>
            </a:r>
          </a:p>
        </p:txBody>
      </p:sp>
      <p:sp>
        <p:nvSpPr>
          <p:cNvPr id="19" name="Right Arrow 18">
            <a:extLst>
              <a:ext uri="{FF2B5EF4-FFF2-40B4-BE49-F238E27FC236}">
                <a16:creationId xmlns:a16="http://schemas.microsoft.com/office/drawing/2014/main" id="{6C3AD7A5-2FAE-154E-9475-984EE1FB1398}"/>
              </a:ext>
            </a:extLst>
          </p:cNvPr>
          <p:cNvSpPr/>
          <p:nvPr/>
        </p:nvSpPr>
        <p:spPr>
          <a:xfrm rot="5400000">
            <a:off x="540161" y="2341666"/>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C8075D8-60F5-8B45-A5F1-41FD9E870651}"/>
              </a:ext>
            </a:extLst>
          </p:cNvPr>
          <p:cNvSpPr txBox="1"/>
          <p:nvPr/>
        </p:nvSpPr>
        <p:spPr>
          <a:xfrm>
            <a:off x="1891442" y="1591851"/>
            <a:ext cx="1461358" cy="584775"/>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issues draft regs 4/22</a:t>
            </a:r>
          </a:p>
        </p:txBody>
      </p:sp>
      <p:sp>
        <p:nvSpPr>
          <p:cNvPr id="21" name="TextBox 20">
            <a:extLst>
              <a:ext uri="{FF2B5EF4-FFF2-40B4-BE49-F238E27FC236}">
                <a16:creationId xmlns:a16="http://schemas.microsoft.com/office/drawing/2014/main" id="{898FA94B-6DFD-BB46-89E8-AF283F56E1F8}"/>
              </a:ext>
            </a:extLst>
          </p:cNvPr>
          <p:cNvSpPr txBox="1"/>
          <p:nvPr/>
        </p:nvSpPr>
        <p:spPr>
          <a:xfrm>
            <a:off x="182480" y="3485101"/>
            <a:ext cx="1461358" cy="1077218"/>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releases 2/3 ESSER3 ($81B) to states 3/24</a:t>
            </a:r>
          </a:p>
        </p:txBody>
      </p:sp>
      <p:sp>
        <p:nvSpPr>
          <p:cNvPr id="22" name="Right Arrow 21">
            <a:extLst>
              <a:ext uri="{FF2B5EF4-FFF2-40B4-BE49-F238E27FC236}">
                <a16:creationId xmlns:a16="http://schemas.microsoft.com/office/drawing/2014/main" id="{ADC81F14-62F4-644E-9896-6F0B71956E9F}"/>
              </a:ext>
            </a:extLst>
          </p:cNvPr>
          <p:cNvSpPr/>
          <p:nvPr/>
        </p:nvSpPr>
        <p:spPr>
          <a:xfrm rot="16200000">
            <a:off x="1022716" y="3165578"/>
            <a:ext cx="427583"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DCEA883-7C04-DF4F-A2CE-015D6E9BF22E}"/>
              </a:ext>
            </a:extLst>
          </p:cNvPr>
          <p:cNvSpPr txBox="1"/>
          <p:nvPr/>
        </p:nvSpPr>
        <p:spPr>
          <a:xfrm>
            <a:off x="4862755" y="522982"/>
            <a:ext cx="2256593" cy="1077218"/>
          </a:xfrm>
          <a:prstGeom prst="rect">
            <a:avLst/>
          </a:prstGeom>
          <a:solidFill>
            <a:schemeClr val="bg1"/>
          </a:solidFill>
          <a:ln w="44450">
            <a:solidFill>
              <a:srgbClr val="0099A1"/>
            </a:solidFill>
          </a:ln>
        </p:spPr>
        <p:txBody>
          <a:bodyPr wrap="square" rtlCol="0">
            <a:spAutoFit/>
          </a:bodyPr>
          <a:lstStyle/>
          <a:p>
            <a:r>
              <a:rPr lang="en-US" sz="1600" dirty="0"/>
              <a:t>SEAs must submit plans for use of 10% set-aside to </a:t>
            </a:r>
            <a:r>
              <a:rPr lang="en-US" sz="1600" dirty="0" err="1"/>
              <a:t>DoED</a:t>
            </a:r>
            <a:r>
              <a:rPr lang="en-US" sz="1600" dirty="0"/>
              <a:t> by June 7 to receive final 1/3 ESSER3</a:t>
            </a:r>
          </a:p>
        </p:txBody>
      </p:sp>
      <p:sp>
        <p:nvSpPr>
          <p:cNvPr id="24" name="Right Arrow 23">
            <a:extLst>
              <a:ext uri="{FF2B5EF4-FFF2-40B4-BE49-F238E27FC236}">
                <a16:creationId xmlns:a16="http://schemas.microsoft.com/office/drawing/2014/main" id="{F72262F9-0653-C343-8BFA-2FA0B55DE461}"/>
              </a:ext>
            </a:extLst>
          </p:cNvPr>
          <p:cNvSpPr/>
          <p:nvPr/>
        </p:nvSpPr>
        <p:spPr>
          <a:xfrm rot="16200000">
            <a:off x="4044100" y="3053500"/>
            <a:ext cx="296227"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F55E4C65-AE97-884F-BE7C-29E8B18AF653}"/>
              </a:ext>
            </a:extLst>
          </p:cNvPr>
          <p:cNvSpPr/>
          <p:nvPr/>
        </p:nvSpPr>
        <p:spPr>
          <a:xfrm rot="5400000">
            <a:off x="2796759" y="2319177"/>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a:extLst>
              <a:ext uri="{FF2B5EF4-FFF2-40B4-BE49-F238E27FC236}">
                <a16:creationId xmlns:a16="http://schemas.microsoft.com/office/drawing/2014/main" id="{46A37EE2-4FFA-5E4D-BEE3-61AD770F1400}"/>
              </a:ext>
            </a:extLst>
          </p:cNvPr>
          <p:cNvSpPr/>
          <p:nvPr/>
        </p:nvSpPr>
        <p:spPr>
          <a:xfrm rot="5400000">
            <a:off x="4991631" y="2002803"/>
            <a:ext cx="995778" cy="1905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2E2A088-27B9-D243-849F-4743F70E713D}"/>
              </a:ext>
            </a:extLst>
          </p:cNvPr>
          <p:cNvSpPr txBox="1"/>
          <p:nvPr/>
        </p:nvSpPr>
        <p:spPr>
          <a:xfrm>
            <a:off x="8665119" y="505361"/>
            <a:ext cx="2688681" cy="1323439"/>
          </a:xfrm>
          <a:prstGeom prst="rect">
            <a:avLst/>
          </a:prstGeom>
          <a:solidFill>
            <a:schemeClr val="accent4">
              <a:lumMod val="20000"/>
              <a:lumOff val="80000"/>
            </a:schemeClr>
          </a:solidFill>
          <a:ln w="44450">
            <a:solidFill>
              <a:srgbClr val="0099A1"/>
            </a:solidFill>
          </a:ln>
        </p:spPr>
        <p:txBody>
          <a:bodyPr wrap="square" rtlCol="0">
            <a:spAutoFit/>
          </a:bodyPr>
          <a:lstStyle/>
          <a:p>
            <a:r>
              <a:rPr lang="en-US" sz="1600" dirty="0"/>
              <a:t>SEA plans must include:</a:t>
            </a:r>
          </a:p>
          <a:p>
            <a:pPr marL="285750" indent="-285750">
              <a:buFont typeface="Arial" panose="020B0604020202020204" pitchFamily="34" charset="0"/>
              <a:buChar char="•"/>
            </a:pPr>
            <a:r>
              <a:rPr lang="en-US" sz="1600" dirty="0"/>
              <a:t>Current educational needs</a:t>
            </a:r>
          </a:p>
          <a:p>
            <a:pPr marL="285750" indent="-285750">
              <a:buFont typeface="Arial" panose="020B0604020202020204" pitchFamily="34" charset="0"/>
              <a:buChar char="•"/>
            </a:pPr>
            <a:r>
              <a:rPr lang="en-US" sz="1600" dirty="0"/>
              <a:t>Plans for ESSER set-aside</a:t>
            </a:r>
          </a:p>
          <a:p>
            <a:pPr marL="285750" indent="-285750">
              <a:buFont typeface="Arial" panose="020B0604020202020204" pitchFamily="34" charset="0"/>
              <a:buChar char="•"/>
            </a:pPr>
            <a:r>
              <a:rPr lang="en-US" sz="1600" dirty="0"/>
              <a:t>Plans to support districts in ESSER3 planning/use</a:t>
            </a:r>
          </a:p>
        </p:txBody>
      </p:sp>
      <p:sp>
        <p:nvSpPr>
          <p:cNvPr id="28" name="TextBox 27">
            <a:extLst>
              <a:ext uri="{FF2B5EF4-FFF2-40B4-BE49-F238E27FC236}">
                <a16:creationId xmlns:a16="http://schemas.microsoft.com/office/drawing/2014/main" id="{D411A177-1E82-1C40-80F6-C3DDC62310B5}"/>
              </a:ext>
            </a:extLst>
          </p:cNvPr>
          <p:cNvSpPr txBox="1"/>
          <p:nvPr/>
        </p:nvSpPr>
        <p:spPr>
          <a:xfrm>
            <a:off x="6035185" y="1676400"/>
            <a:ext cx="1684937" cy="584775"/>
          </a:xfrm>
          <a:prstGeom prst="rect">
            <a:avLst/>
          </a:prstGeom>
          <a:solidFill>
            <a:schemeClr val="bg1"/>
          </a:solidFill>
          <a:ln w="44450">
            <a:solidFill>
              <a:srgbClr val="0099A1"/>
            </a:solidFill>
          </a:ln>
        </p:spPr>
        <p:txBody>
          <a:bodyPr wrap="square" rtlCol="0">
            <a:spAutoFit/>
          </a:bodyPr>
          <a:lstStyle/>
          <a:p>
            <a:r>
              <a:rPr lang="en-US" sz="1600" dirty="0"/>
              <a:t>SEAs must publish plans June 21st</a:t>
            </a:r>
          </a:p>
        </p:txBody>
      </p:sp>
      <p:sp>
        <p:nvSpPr>
          <p:cNvPr id="29" name="Right Arrow 28">
            <a:extLst>
              <a:ext uri="{FF2B5EF4-FFF2-40B4-BE49-F238E27FC236}">
                <a16:creationId xmlns:a16="http://schemas.microsoft.com/office/drawing/2014/main" id="{4C7A4E54-6177-5245-BAF4-573416F0750B}"/>
              </a:ext>
            </a:extLst>
          </p:cNvPr>
          <p:cNvSpPr/>
          <p:nvPr/>
        </p:nvSpPr>
        <p:spPr>
          <a:xfrm rot="5400000">
            <a:off x="5903328" y="2373725"/>
            <a:ext cx="366024" cy="190574"/>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AC9191D-546D-394A-B676-D851699E0710}"/>
              </a:ext>
            </a:extLst>
          </p:cNvPr>
          <p:cNvSpPr txBox="1"/>
          <p:nvPr/>
        </p:nvSpPr>
        <p:spPr>
          <a:xfrm>
            <a:off x="0" y="6889"/>
            <a:ext cx="8267326" cy="584775"/>
          </a:xfrm>
          <a:prstGeom prst="rect">
            <a:avLst/>
          </a:prstGeom>
          <a:noFill/>
          <a:ln>
            <a:noFill/>
          </a:ln>
        </p:spPr>
        <p:txBody>
          <a:bodyPr wrap="square" rtlCol="0">
            <a:spAutoFit/>
          </a:bodyPr>
          <a:lstStyle/>
          <a:p>
            <a:r>
              <a:rPr lang="en-US" sz="3200" b="1" dirty="0">
                <a:latin typeface="Cambria" panose="02040503050406030204" pitchFamily="18" charset="0"/>
              </a:rPr>
              <a:t>For </a:t>
            </a:r>
            <a:r>
              <a:rPr lang="en-US" sz="3200" b="1" u="sng" dirty="0">
                <a:latin typeface="Cambria" panose="02040503050406030204" pitchFamily="18" charset="0"/>
              </a:rPr>
              <a:t>SEAs</a:t>
            </a:r>
            <a:r>
              <a:rPr lang="en-US" sz="3200" b="1" dirty="0">
                <a:latin typeface="Cambria" panose="02040503050406030204" pitchFamily="18" charset="0"/>
              </a:rPr>
              <a:t>, the clock is ticking…</a:t>
            </a:r>
          </a:p>
        </p:txBody>
      </p:sp>
      <p:sp>
        <p:nvSpPr>
          <p:cNvPr id="37" name="Right Arrow 36">
            <a:extLst>
              <a:ext uri="{FF2B5EF4-FFF2-40B4-BE49-F238E27FC236}">
                <a16:creationId xmlns:a16="http://schemas.microsoft.com/office/drawing/2014/main" id="{5CB4421C-C38C-C441-8F1F-D82982E8F2DF}"/>
              </a:ext>
            </a:extLst>
          </p:cNvPr>
          <p:cNvSpPr/>
          <p:nvPr/>
        </p:nvSpPr>
        <p:spPr>
          <a:xfrm>
            <a:off x="7600006" y="960310"/>
            <a:ext cx="473210" cy="424532"/>
          </a:xfrm>
          <a:prstGeom prst="rightArrow">
            <a:avLst/>
          </a:prstGeom>
          <a:solidFill>
            <a:srgbClr val="429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7159C3C-50A7-E741-8B1E-5141D777165B}"/>
              </a:ext>
            </a:extLst>
          </p:cNvPr>
          <p:cNvSpPr/>
          <p:nvPr/>
        </p:nvSpPr>
        <p:spPr>
          <a:xfrm>
            <a:off x="24696" y="726490"/>
            <a:ext cx="3915744" cy="182437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13E3F5-A69F-624B-9C5A-F2139053A5CD}"/>
              </a:ext>
            </a:extLst>
          </p:cNvPr>
          <p:cNvSpPr/>
          <p:nvPr/>
        </p:nvSpPr>
        <p:spPr>
          <a:xfrm>
            <a:off x="114674" y="3003182"/>
            <a:ext cx="4303279" cy="267603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D9A478E-34BE-5442-B73B-EECAF047F3F5}"/>
              </a:ext>
            </a:extLst>
          </p:cNvPr>
          <p:cNvSpPr/>
          <p:nvPr/>
        </p:nvSpPr>
        <p:spPr>
          <a:xfrm>
            <a:off x="6817805" y="-59019"/>
            <a:ext cx="1985390" cy="94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least one SEA has asked for an extension</a:t>
            </a:r>
          </a:p>
        </p:txBody>
      </p:sp>
    </p:spTree>
    <p:extLst>
      <p:ext uri="{BB962C8B-B14F-4D97-AF65-F5344CB8AC3E}">
        <p14:creationId xmlns:p14="http://schemas.microsoft.com/office/powerpoint/2010/main" val="29174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9B992-23C3-8248-8350-7B7DE83A746B}"/>
              </a:ext>
            </a:extLst>
          </p:cNvPr>
          <p:cNvSpPr>
            <a:spLocks noGrp="1"/>
          </p:cNvSpPr>
          <p:nvPr>
            <p:ph type="sldNum" sz="quarter" idx="7"/>
          </p:nvPr>
        </p:nvSpPr>
        <p:spPr>
          <a:xfrm>
            <a:off x="11430000" y="6622690"/>
            <a:ext cx="457200" cy="276999"/>
          </a:xfrm>
        </p:spPr>
        <p:txBody>
          <a:bodyPr/>
          <a:lstStyle/>
          <a:p>
            <a:fld id="{B6F15528-21DE-4FAA-801E-634DDDAF4B2B}" type="slidenum">
              <a:rPr lang="en-US" smtClean="0"/>
              <a:pPr/>
              <a:t>6</a:t>
            </a:fld>
            <a:endParaRPr lang="en-US" dirty="0"/>
          </a:p>
        </p:txBody>
      </p:sp>
      <p:sp>
        <p:nvSpPr>
          <p:cNvPr id="5" name="Rectangle 4">
            <a:extLst>
              <a:ext uri="{FF2B5EF4-FFF2-40B4-BE49-F238E27FC236}">
                <a16:creationId xmlns:a16="http://schemas.microsoft.com/office/drawing/2014/main" id="{8A68505B-3832-3147-89DD-166025612574}"/>
              </a:ext>
            </a:extLst>
          </p:cNvPr>
          <p:cNvSpPr/>
          <p:nvPr/>
        </p:nvSpPr>
        <p:spPr>
          <a:xfrm>
            <a:off x="114674" y="2593434"/>
            <a:ext cx="4339050" cy="40010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B206113C-7FC3-2748-B934-0328A0B956CC}"/>
              </a:ext>
            </a:extLst>
          </p:cNvPr>
          <p:cNvSpPr/>
          <p:nvPr/>
        </p:nvSpPr>
        <p:spPr>
          <a:xfrm>
            <a:off x="4453727" y="2421405"/>
            <a:ext cx="7861085" cy="788025"/>
          </a:xfrm>
          <a:prstGeom prst="rightArrow">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F91CD9-1E81-8F4E-9B8A-3CBBDB749595}"/>
              </a:ext>
            </a:extLst>
          </p:cNvPr>
          <p:cNvSpPr txBox="1"/>
          <p:nvPr/>
        </p:nvSpPr>
        <p:spPr>
          <a:xfrm>
            <a:off x="24698" y="2948437"/>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2020-21</a:t>
            </a:r>
          </a:p>
        </p:txBody>
      </p:sp>
      <p:sp>
        <p:nvSpPr>
          <p:cNvPr id="8" name="TextBox 7">
            <a:extLst>
              <a:ext uri="{FF2B5EF4-FFF2-40B4-BE49-F238E27FC236}">
                <a16:creationId xmlns:a16="http://schemas.microsoft.com/office/drawing/2014/main" id="{CFE9CF3E-E43B-4543-83CB-7CE55C87362D}"/>
              </a:ext>
            </a:extLst>
          </p:cNvPr>
          <p:cNvSpPr txBox="1"/>
          <p:nvPr/>
        </p:nvSpPr>
        <p:spPr>
          <a:xfrm>
            <a:off x="158261" y="2584090"/>
            <a:ext cx="11805139" cy="369332"/>
          </a:xfrm>
          <a:prstGeom prst="rect">
            <a:avLst/>
          </a:prstGeom>
          <a:noFill/>
        </p:spPr>
        <p:txBody>
          <a:bodyPr wrap="square" rtlCol="0">
            <a:spAutoFit/>
          </a:bodyPr>
          <a:lstStyle/>
          <a:p>
            <a:r>
              <a:rPr lang="en-US" dirty="0">
                <a:solidFill>
                  <a:schemeClr val="tx1">
                    <a:lumMod val="50000"/>
                    <a:lumOff val="50000"/>
                  </a:schemeClr>
                </a:solidFill>
              </a:rPr>
              <a:t> Mar                     Apr                     May                      Jun                       Jul                      Aug                    Sep	      Oct</a:t>
            </a:r>
            <a:endParaRPr lang="en-US" sz="1600" dirty="0">
              <a:solidFill>
                <a:schemeClr val="tx1">
                  <a:lumMod val="50000"/>
                  <a:lumOff val="50000"/>
                </a:schemeClr>
              </a:solidFill>
            </a:endParaRPr>
          </a:p>
        </p:txBody>
      </p:sp>
      <p:sp>
        <p:nvSpPr>
          <p:cNvPr id="9" name="TextBox 8">
            <a:extLst>
              <a:ext uri="{FF2B5EF4-FFF2-40B4-BE49-F238E27FC236}">
                <a16:creationId xmlns:a16="http://schemas.microsoft.com/office/drawing/2014/main" id="{A86B13C0-967E-E840-8DE0-0721129C3DF7}"/>
              </a:ext>
            </a:extLst>
          </p:cNvPr>
          <p:cNvSpPr txBox="1"/>
          <p:nvPr/>
        </p:nvSpPr>
        <p:spPr>
          <a:xfrm>
            <a:off x="4382096" y="2356051"/>
            <a:ext cx="787395" cy="307777"/>
          </a:xfrm>
          <a:prstGeom prst="rect">
            <a:avLst/>
          </a:prstGeom>
          <a:noFill/>
          <a:ln w="28575">
            <a:noFill/>
          </a:ln>
        </p:spPr>
        <p:txBody>
          <a:bodyPr wrap="none" rtlCol="0">
            <a:spAutoFit/>
          </a:bodyPr>
          <a:lstStyle/>
          <a:p>
            <a:r>
              <a:rPr lang="en-US" sz="1400" dirty="0">
                <a:solidFill>
                  <a:schemeClr val="tx1">
                    <a:lumMod val="50000"/>
                    <a:lumOff val="50000"/>
                  </a:schemeClr>
                </a:solidFill>
              </a:rPr>
              <a:t>2021-22</a:t>
            </a:r>
          </a:p>
        </p:txBody>
      </p:sp>
      <p:sp>
        <p:nvSpPr>
          <p:cNvPr id="11" name="TextBox 10">
            <a:extLst>
              <a:ext uri="{FF2B5EF4-FFF2-40B4-BE49-F238E27FC236}">
                <a16:creationId xmlns:a16="http://schemas.microsoft.com/office/drawing/2014/main" id="{27D52BB0-3FF8-E24A-8744-4E76599C8ABD}"/>
              </a:ext>
            </a:extLst>
          </p:cNvPr>
          <p:cNvSpPr txBox="1"/>
          <p:nvPr/>
        </p:nvSpPr>
        <p:spPr>
          <a:xfrm>
            <a:off x="2590800" y="3324761"/>
            <a:ext cx="1755352" cy="1077218"/>
          </a:xfrm>
          <a:prstGeom prst="rect">
            <a:avLst/>
          </a:prstGeom>
          <a:solidFill>
            <a:schemeClr val="bg1"/>
          </a:solidFill>
          <a:ln w="44450">
            <a:solidFill>
              <a:srgbClr val="0099A1"/>
            </a:solidFill>
          </a:ln>
        </p:spPr>
        <p:txBody>
          <a:bodyPr wrap="square" rtlCol="0">
            <a:spAutoFit/>
          </a:bodyPr>
          <a:lstStyle/>
          <a:p>
            <a:r>
              <a:rPr lang="en-US" sz="1600" dirty="0"/>
              <a:t>States must make 2/3 ESSER3 funding available to districts May 24</a:t>
            </a:r>
          </a:p>
        </p:txBody>
      </p:sp>
      <p:sp>
        <p:nvSpPr>
          <p:cNvPr id="12" name="TextBox 11">
            <a:extLst>
              <a:ext uri="{FF2B5EF4-FFF2-40B4-BE49-F238E27FC236}">
                <a16:creationId xmlns:a16="http://schemas.microsoft.com/office/drawing/2014/main" id="{93E66792-D291-1F40-B004-237BBC89715D}"/>
              </a:ext>
            </a:extLst>
          </p:cNvPr>
          <p:cNvSpPr txBox="1"/>
          <p:nvPr/>
        </p:nvSpPr>
        <p:spPr>
          <a:xfrm>
            <a:off x="4007977" y="1109753"/>
            <a:ext cx="787396" cy="369332"/>
          </a:xfrm>
          <a:prstGeom prst="rect">
            <a:avLst/>
          </a:prstGeom>
          <a:solidFill>
            <a:srgbClr val="C00000"/>
          </a:solidFill>
          <a:ln w="28575">
            <a:noFill/>
          </a:ln>
        </p:spPr>
        <p:txBody>
          <a:bodyPr wrap="square" rtlCol="0">
            <a:spAutoFit/>
          </a:bodyPr>
          <a:lstStyle/>
          <a:p>
            <a:r>
              <a:rPr lang="en-US" dirty="0">
                <a:solidFill>
                  <a:schemeClr val="bg1"/>
                </a:solidFill>
              </a:rPr>
              <a:t>Today</a:t>
            </a:r>
          </a:p>
        </p:txBody>
      </p:sp>
      <p:cxnSp>
        <p:nvCxnSpPr>
          <p:cNvPr id="13" name="Straight Arrow Connector 12">
            <a:extLst>
              <a:ext uri="{FF2B5EF4-FFF2-40B4-BE49-F238E27FC236}">
                <a16:creationId xmlns:a16="http://schemas.microsoft.com/office/drawing/2014/main" id="{5CCBD2B1-95F6-424F-9120-922876AA63E3}"/>
              </a:ext>
            </a:extLst>
          </p:cNvPr>
          <p:cNvCxnSpPr>
            <a:cxnSpLocks/>
          </p:cNvCxnSpPr>
          <p:nvPr/>
        </p:nvCxnSpPr>
        <p:spPr>
          <a:xfrm>
            <a:off x="4382096" y="1383695"/>
            <a:ext cx="0" cy="1228210"/>
          </a:xfrm>
          <a:prstGeom prst="straightConnector1">
            <a:avLst/>
          </a:prstGeom>
          <a:ln w="15875">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039BBCE-E895-8B48-8283-AE8005432338}"/>
              </a:ext>
            </a:extLst>
          </p:cNvPr>
          <p:cNvSpPr txBox="1"/>
          <p:nvPr/>
        </p:nvSpPr>
        <p:spPr>
          <a:xfrm>
            <a:off x="69196" y="1312281"/>
            <a:ext cx="825347" cy="923330"/>
          </a:xfrm>
          <a:prstGeom prst="rect">
            <a:avLst/>
          </a:prstGeom>
          <a:solidFill>
            <a:schemeClr val="bg1"/>
          </a:solidFill>
          <a:ln w="44450">
            <a:solidFill>
              <a:srgbClr val="0099A1"/>
            </a:solidFill>
          </a:ln>
        </p:spPr>
        <p:txBody>
          <a:bodyPr wrap="square" rtlCol="0">
            <a:spAutoFit/>
          </a:bodyPr>
          <a:lstStyle/>
          <a:p>
            <a:r>
              <a:rPr lang="en-US" dirty="0"/>
              <a:t>3/11 ARP passes</a:t>
            </a:r>
          </a:p>
        </p:txBody>
      </p:sp>
      <p:sp>
        <p:nvSpPr>
          <p:cNvPr id="19" name="Right Arrow 18">
            <a:extLst>
              <a:ext uri="{FF2B5EF4-FFF2-40B4-BE49-F238E27FC236}">
                <a16:creationId xmlns:a16="http://schemas.microsoft.com/office/drawing/2014/main" id="{6C3AD7A5-2FAE-154E-9475-984EE1FB1398}"/>
              </a:ext>
            </a:extLst>
          </p:cNvPr>
          <p:cNvSpPr/>
          <p:nvPr/>
        </p:nvSpPr>
        <p:spPr>
          <a:xfrm rot="5400000">
            <a:off x="540161" y="2341666"/>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C8075D8-60F5-8B45-A5F1-41FD9E870651}"/>
              </a:ext>
            </a:extLst>
          </p:cNvPr>
          <p:cNvSpPr txBox="1"/>
          <p:nvPr/>
        </p:nvSpPr>
        <p:spPr>
          <a:xfrm>
            <a:off x="1891442" y="1591851"/>
            <a:ext cx="1461358" cy="584775"/>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issues draft regs 4/22</a:t>
            </a:r>
          </a:p>
        </p:txBody>
      </p:sp>
      <p:sp>
        <p:nvSpPr>
          <p:cNvPr id="21" name="TextBox 20">
            <a:extLst>
              <a:ext uri="{FF2B5EF4-FFF2-40B4-BE49-F238E27FC236}">
                <a16:creationId xmlns:a16="http://schemas.microsoft.com/office/drawing/2014/main" id="{898FA94B-6DFD-BB46-89E8-AF283F56E1F8}"/>
              </a:ext>
            </a:extLst>
          </p:cNvPr>
          <p:cNvSpPr txBox="1"/>
          <p:nvPr/>
        </p:nvSpPr>
        <p:spPr>
          <a:xfrm>
            <a:off x="182480" y="3485101"/>
            <a:ext cx="1461358" cy="1077218"/>
          </a:xfrm>
          <a:prstGeom prst="rect">
            <a:avLst/>
          </a:prstGeom>
          <a:solidFill>
            <a:schemeClr val="bg1"/>
          </a:solidFill>
          <a:ln w="44450">
            <a:solidFill>
              <a:srgbClr val="0099A1"/>
            </a:solidFill>
          </a:ln>
        </p:spPr>
        <p:txBody>
          <a:bodyPr wrap="square" rtlCol="0">
            <a:spAutoFit/>
          </a:bodyPr>
          <a:lstStyle/>
          <a:p>
            <a:r>
              <a:rPr lang="en-US" sz="1600" dirty="0" err="1"/>
              <a:t>DoEd</a:t>
            </a:r>
            <a:r>
              <a:rPr lang="en-US" sz="1600" dirty="0"/>
              <a:t> releases 2/3 ESSER3 ($81B) to states 3/24</a:t>
            </a:r>
          </a:p>
        </p:txBody>
      </p:sp>
      <p:sp>
        <p:nvSpPr>
          <p:cNvPr id="22" name="Right Arrow 21">
            <a:extLst>
              <a:ext uri="{FF2B5EF4-FFF2-40B4-BE49-F238E27FC236}">
                <a16:creationId xmlns:a16="http://schemas.microsoft.com/office/drawing/2014/main" id="{ADC81F14-62F4-644E-9896-6F0B71956E9F}"/>
              </a:ext>
            </a:extLst>
          </p:cNvPr>
          <p:cNvSpPr/>
          <p:nvPr/>
        </p:nvSpPr>
        <p:spPr>
          <a:xfrm rot="16200000">
            <a:off x="1022716" y="3165578"/>
            <a:ext cx="427583"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DCEA883-7C04-DF4F-A2CE-015D6E9BF22E}"/>
              </a:ext>
            </a:extLst>
          </p:cNvPr>
          <p:cNvSpPr txBox="1"/>
          <p:nvPr/>
        </p:nvSpPr>
        <p:spPr>
          <a:xfrm>
            <a:off x="4862755" y="522982"/>
            <a:ext cx="2256593" cy="1077218"/>
          </a:xfrm>
          <a:prstGeom prst="rect">
            <a:avLst/>
          </a:prstGeom>
          <a:solidFill>
            <a:schemeClr val="bg1"/>
          </a:solidFill>
          <a:ln w="44450">
            <a:solidFill>
              <a:srgbClr val="0099A1"/>
            </a:solidFill>
          </a:ln>
        </p:spPr>
        <p:txBody>
          <a:bodyPr wrap="square" rtlCol="0">
            <a:spAutoFit/>
          </a:bodyPr>
          <a:lstStyle/>
          <a:p>
            <a:r>
              <a:rPr lang="en-US" sz="1600" dirty="0"/>
              <a:t>SEAs must submit plans for use of 10% set-aside to </a:t>
            </a:r>
            <a:r>
              <a:rPr lang="en-US" sz="1600" dirty="0" err="1"/>
              <a:t>DoED</a:t>
            </a:r>
            <a:r>
              <a:rPr lang="en-US" sz="1600" dirty="0"/>
              <a:t> by June 7 to receive final 1/3 ESSER3</a:t>
            </a:r>
          </a:p>
        </p:txBody>
      </p:sp>
      <p:sp>
        <p:nvSpPr>
          <p:cNvPr id="24" name="Right Arrow 23">
            <a:extLst>
              <a:ext uri="{FF2B5EF4-FFF2-40B4-BE49-F238E27FC236}">
                <a16:creationId xmlns:a16="http://schemas.microsoft.com/office/drawing/2014/main" id="{F72262F9-0653-C343-8BFA-2FA0B55DE461}"/>
              </a:ext>
            </a:extLst>
          </p:cNvPr>
          <p:cNvSpPr/>
          <p:nvPr/>
        </p:nvSpPr>
        <p:spPr>
          <a:xfrm rot="16200000">
            <a:off x="4044100" y="3053500"/>
            <a:ext cx="296227" cy="1499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F55E4C65-AE97-884F-BE7C-29E8B18AF653}"/>
              </a:ext>
            </a:extLst>
          </p:cNvPr>
          <p:cNvSpPr/>
          <p:nvPr/>
        </p:nvSpPr>
        <p:spPr>
          <a:xfrm rot="5400000">
            <a:off x="2796759" y="2319177"/>
            <a:ext cx="370416" cy="132065"/>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a:extLst>
              <a:ext uri="{FF2B5EF4-FFF2-40B4-BE49-F238E27FC236}">
                <a16:creationId xmlns:a16="http://schemas.microsoft.com/office/drawing/2014/main" id="{46A37EE2-4FFA-5E4D-BEE3-61AD770F1400}"/>
              </a:ext>
            </a:extLst>
          </p:cNvPr>
          <p:cNvSpPr/>
          <p:nvPr/>
        </p:nvSpPr>
        <p:spPr>
          <a:xfrm rot="5400000">
            <a:off x="4991631" y="2002803"/>
            <a:ext cx="995778" cy="19057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2E2A088-27B9-D243-849F-4743F70E713D}"/>
              </a:ext>
            </a:extLst>
          </p:cNvPr>
          <p:cNvSpPr txBox="1"/>
          <p:nvPr/>
        </p:nvSpPr>
        <p:spPr>
          <a:xfrm>
            <a:off x="8650901" y="484912"/>
            <a:ext cx="2688681" cy="1323439"/>
          </a:xfrm>
          <a:prstGeom prst="rect">
            <a:avLst/>
          </a:prstGeom>
          <a:solidFill>
            <a:schemeClr val="accent4">
              <a:lumMod val="20000"/>
              <a:lumOff val="80000"/>
            </a:schemeClr>
          </a:solidFill>
          <a:ln w="44450">
            <a:solidFill>
              <a:srgbClr val="0099A1"/>
            </a:solidFill>
          </a:ln>
        </p:spPr>
        <p:txBody>
          <a:bodyPr wrap="square" rtlCol="0">
            <a:spAutoFit/>
          </a:bodyPr>
          <a:lstStyle/>
          <a:p>
            <a:r>
              <a:rPr lang="en-US" sz="1600" dirty="0"/>
              <a:t>SEA plans must include:</a:t>
            </a:r>
          </a:p>
          <a:p>
            <a:pPr marL="285750" indent="-285750">
              <a:buFont typeface="Arial" panose="020B0604020202020204" pitchFamily="34" charset="0"/>
              <a:buChar char="•"/>
            </a:pPr>
            <a:r>
              <a:rPr lang="en-US" sz="1600" dirty="0"/>
              <a:t>Current educational needs</a:t>
            </a:r>
          </a:p>
          <a:p>
            <a:pPr marL="285750" indent="-285750">
              <a:buFont typeface="Arial" panose="020B0604020202020204" pitchFamily="34" charset="0"/>
              <a:buChar char="•"/>
            </a:pPr>
            <a:r>
              <a:rPr lang="en-US" sz="1600" dirty="0"/>
              <a:t>Plans for ESSER set-aside</a:t>
            </a:r>
          </a:p>
          <a:p>
            <a:pPr marL="285750" indent="-285750">
              <a:buFont typeface="Arial" panose="020B0604020202020204" pitchFamily="34" charset="0"/>
              <a:buChar char="•"/>
            </a:pPr>
            <a:r>
              <a:rPr lang="en-US" sz="1600" dirty="0"/>
              <a:t>Plans to support districts in ESSER3 planning/use</a:t>
            </a:r>
          </a:p>
        </p:txBody>
      </p:sp>
      <p:sp>
        <p:nvSpPr>
          <p:cNvPr id="28" name="TextBox 27">
            <a:extLst>
              <a:ext uri="{FF2B5EF4-FFF2-40B4-BE49-F238E27FC236}">
                <a16:creationId xmlns:a16="http://schemas.microsoft.com/office/drawing/2014/main" id="{D411A177-1E82-1C40-80F6-C3DDC62310B5}"/>
              </a:ext>
            </a:extLst>
          </p:cNvPr>
          <p:cNvSpPr txBox="1"/>
          <p:nvPr/>
        </p:nvSpPr>
        <p:spPr>
          <a:xfrm>
            <a:off x="6035185" y="1676400"/>
            <a:ext cx="1684937" cy="584775"/>
          </a:xfrm>
          <a:prstGeom prst="rect">
            <a:avLst/>
          </a:prstGeom>
          <a:solidFill>
            <a:schemeClr val="bg1"/>
          </a:solidFill>
          <a:ln w="44450">
            <a:solidFill>
              <a:srgbClr val="0099A1"/>
            </a:solidFill>
          </a:ln>
        </p:spPr>
        <p:txBody>
          <a:bodyPr wrap="square" rtlCol="0">
            <a:spAutoFit/>
          </a:bodyPr>
          <a:lstStyle/>
          <a:p>
            <a:r>
              <a:rPr lang="en-US" sz="1600" dirty="0"/>
              <a:t>SEAs must publish plans June 21st</a:t>
            </a:r>
          </a:p>
        </p:txBody>
      </p:sp>
      <p:sp>
        <p:nvSpPr>
          <p:cNvPr id="29" name="Right Arrow 28">
            <a:extLst>
              <a:ext uri="{FF2B5EF4-FFF2-40B4-BE49-F238E27FC236}">
                <a16:creationId xmlns:a16="http://schemas.microsoft.com/office/drawing/2014/main" id="{4C7A4E54-6177-5245-BAF4-573416F0750B}"/>
              </a:ext>
            </a:extLst>
          </p:cNvPr>
          <p:cNvSpPr/>
          <p:nvPr/>
        </p:nvSpPr>
        <p:spPr>
          <a:xfrm rot="5400000">
            <a:off x="5903328" y="2373725"/>
            <a:ext cx="366024" cy="190574"/>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AC9191D-546D-394A-B676-D851699E0710}"/>
              </a:ext>
            </a:extLst>
          </p:cNvPr>
          <p:cNvSpPr txBox="1"/>
          <p:nvPr/>
        </p:nvSpPr>
        <p:spPr>
          <a:xfrm>
            <a:off x="9456" y="0"/>
            <a:ext cx="8267326" cy="584775"/>
          </a:xfrm>
          <a:prstGeom prst="rect">
            <a:avLst/>
          </a:prstGeom>
          <a:noFill/>
          <a:ln>
            <a:noFill/>
          </a:ln>
        </p:spPr>
        <p:txBody>
          <a:bodyPr wrap="square" rtlCol="0">
            <a:spAutoFit/>
          </a:bodyPr>
          <a:lstStyle/>
          <a:p>
            <a:r>
              <a:rPr lang="en-US" sz="3200" b="1" dirty="0">
                <a:latin typeface="Cambria" panose="02040503050406030204" pitchFamily="18" charset="0"/>
              </a:rPr>
              <a:t>For </a:t>
            </a:r>
            <a:r>
              <a:rPr lang="en-US" sz="3200" b="1" u="sng" dirty="0">
                <a:latin typeface="Cambria" panose="02040503050406030204" pitchFamily="18" charset="0"/>
              </a:rPr>
              <a:t>SEAs</a:t>
            </a:r>
            <a:r>
              <a:rPr lang="en-US" sz="3200" b="1" dirty="0">
                <a:latin typeface="Cambria" panose="02040503050406030204" pitchFamily="18" charset="0"/>
              </a:rPr>
              <a:t>, the clock is ticking…</a:t>
            </a:r>
          </a:p>
        </p:txBody>
      </p:sp>
      <p:sp>
        <p:nvSpPr>
          <p:cNvPr id="32" name="TextBox 31">
            <a:extLst>
              <a:ext uri="{FF2B5EF4-FFF2-40B4-BE49-F238E27FC236}">
                <a16:creationId xmlns:a16="http://schemas.microsoft.com/office/drawing/2014/main" id="{B091421C-8CCE-A846-915A-E71489C1F1AE}"/>
              </a:ext>
            </a:extLst>
          </p:cNvPr>
          <p:cNvSpPr txBox="1"/>
          <p:nvPr/>
        </p:nvSpPr>
        <p:spPr>
          <a:xfrm>
            <a:off x="4653765" y="4260716"/>
            <a:ext cx="2097837" cy="1200329"/>
          </a:xfrm>
          <a:prstGeom prst="rect">
            <a:avLst/>
          </a:prstGeom>
          <a:solidFill>
            <a:srgbClr val="FDF2D0"/>
          </a:solidFill>
          <a:ln w="44450">
            <a:solidFill>
              <a:srgbClr val="0099A1"/>
            </a:solidFill>
          </a:ln>
        </p:spPr>
        <p:txBody>
          <a:bodyPr wrap="square" rtlCol="0">
            <a:spAutoFit/>
          </a:bodyPr>
          <a:lstStyle/>
          <a:p>
            <a:r>
              <a:rPr lang="en-US" dirty="0"/>
              <a:t>SEA ESSER3 planning must involve “</a:t>
            </a:r>
            <a:r>
              <a:rPr lang="en-US" b="1" dirty="0"/>
              <a:t>meaningful consultation</a:t>
            </a:r>
            <a:r>
              <a:rPr lang="en-US" dirty="0"/>
              <a:t>”</a:t>
            </a:r>
          </a:p>
        </p:txBody>
      </p:sp>
      <p:sp>
        <p:nvSpPr>
          <p:cNvPr id="33" name="Right Arrow 32">
            <a:extLst>
              <a:ext uri="{FF2B5EF4-FFF2-40B4-BE49-F238E27FC236}">
                <a16:creationId xmlns:a16="http://schemas.microsoft.com/office/drawing/2014/main" id="{39C26201-5F7D-1D4B-9EA0-94CB0EE05E62}"/>
              </a:ext>
            </a:extLst>
          </p:cNvPr>
          <p:cNvSpPr/>
          <p:nvPr/>
        </p:nvSpPr>
        <p:spPr>
          <a:xfrm>
            <a:off x="6865773" y="4572000"/>
            <a:ext cx="473210" cy="424532"/>
          </a:xfrm>
          <a:prstGeom prst="rightArrow">
            <a:avLst/>
          </a:prstGeom>
          <a:solidFill>
            <a:srgbClr val="429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CDEE3B7-F167-6441-BDF9-1EFADED468A0}"/>
              </a:ext>
            </a:extLst>
          </p:cNvPr>
          <p:cNvSpPr txBox="1"/>
          <p:nvPr/>
        </p:nvSpPr>
        <p:spPr>
          <a:xfrm>
            <a:off x="7437892" y="4236000"/>
            <a:ext cx="1956862" cy="2400657"/>
          </a:xfrm>
          <a:prstGeom prst="rect">
            <a:avLst/>
          </a:prstGeom>
          <a:solidFill>
            <a:srgbClr val="FDF2D0"/>
          </a:solidFill>
          <a:ln w="44450">
            <a:solidFill>
              <a:srgbClr val="0099A1"/>
            </a:solidFill>
          </a:ln>
        </p:spPr>
        <p:txBody>
          <a:bodyPr wrap="square" rtlCol="0">
            <a:spAutoFit/>
          </a:bodyPr>
          <a:lstStyle/>
          <a:p>
            <a:pPr marL="285750" indent="-285750">
              <a:buFont typeface="Wingdings" pitchFamily="2" charset="2"/>
              <a:buChar char="ü"/>
            </a:pPr>
            <a:r>
              <a:rPr lang="en-US" sz="1500" dirty="0"/>
              <a:t>Students</a:t>
            </a:r>
          </a:p>
          <a:p>
            <a:pPr marL="285750" indent="-285750">
              <a:buFont typeface="Wingdings" pitchFamily="2" charset="2"/>
              <a:buChar char="ü"/>
            </a:pPr>
            <a:r>
              <a:rPr lang="en-US" sz="1500" dirty="0"/>
              <a:t>Families</a:t>
            </a:r>
          </a:p>
          <a:p>
            <a:pPr marL="285750" indent="-285750">
              <a:buFont typeface="Wingdings" pitchFamily="2" charset="2"/>
              <a:buChar char="ü"/>
            </a:pPr>
            <a:r>
              <a:rPr lang="en-US" sz="1500" dirty="0"/>
              <a:t>School admins </a:t>
            </a:r>
          </a:p>
          <a:p>
            <a:pPr marL="285750" indent="-285750">
              <a:buFont typeface="Wingdings" pitchFamily="2" charset="2"/>
              <a:buChar char="ü"/>
            </a:pPr>
            <a:r>
              <a:rPr lang="en-US" sz="1500" dirty="0"/>
              <a:t>District admins</a:t>
            </a:r>
          </a:p>
          <a:p>
            <a:pPr marL="285750" indent="-285750">
              <a:buFont typeface="Wingdings" pitchFamily="2" charset="2"/>
              <a:buChar char="ü"/>
            </a:pPr>
            <a:r>
              <a:rPr lang="en-US" sz="1500" dirty="0"/>
              <a:t>Spec. Ed admins</a:t>
            </a:r>
          </a:p>
          <a:p>
            <a:pPr marL="285750" indent="-285750">
              <a:buFont typeface="Wingdings" pitchFamily="2" charset="2"/>
              <a:buChar char="ü"/>
            </a:pPr>
            <a:r>
              <a:rPr lang="en-US" sz="1500" dirty="0"/>
              <a:t>Teachers</a:t>
            </a:r>
          </a:p>
          <a:p>
            <a:pPr marL="285750" indent="-285750">
              <a:buFont typeface="Wingdings" pitchFamily="2" charset="2"/>
              <a:buChar char="ü"/>
            </a:pPr>
            <a:r>
              <a:rPr lang="en-US" sz="1500" dirty="0"/>
              <a:t>Principals</a:t>
            </a:r>
          </a:p>
          <a:p>
            <a:pPr marL="285750" indent="-285750">
              <a:buFont typeface="Wingdings" pitchFamily="2" charset="2"/>
              <a:buChar char="ü"/>
            </a:pPr>
            <a:r>
              <a:rPr lang="en-US" sz="1500" dirty="0"/>
              <a:t>Other educators, </a:t>
            </a:r>
          </a:p>
          <a:p>
            <a:pPr marL="285750" indent="-285750">
              <a:buFont typeface="Wingdings" pitchFamily="2" charset="2"/>
              <a:buChar char="ü"/>
            </a:pPr>
            <a:r>
              <a:rPr lang="en-US" sz="1500" dirty="0"/>
              <a:t>School staff, </a:t>
            </a:r>
          </a:p>
          <a:p>
            <a:pPr marL="285750" indent="-285750">
              <a:buFont typeface="Wingdings" pitchFamily="2" charset="2"/>
              <a:buChar char="ü"/>
            </a:pPr>
            <a:r>
              <a:rPr lang="en-US" sz="1500" dirty="0"/>
              <a:t>Employee unions</a:t>
            </a:r>
          </a:p>
        </p:txBody>
      </p:sp>
      <p:sp>
        <p:nvSpPr>
          <p:cNvPr id="35" name="TextBox 34">
            <a:extLst>
              <a:ext uri="{FF2B5EF4-FFF2-40B4-BE49-F238E27FC236}">
                <a16:creationId xmlns:a16="http://schemas.microsoft.com/office/drawing/2014/main" id="{41084266-D639-5B42-AFCC-3C5C9819F833}"/>
              </a:ext>
            </a:extLst>
          </p:cNvPr>
          <p:cNvSpPr txBox="1"/>
          <p:nvPr/>
        </p:nvSpPr>
        <p:spPr>
          <a:xfrm>
            <a:off x="9413931" y="3581400"/>
            <a:ext cx="2642106" cy="3093154"/>
          </a:xfrm>
          <a:prstGeom prst="rect">
            <a:avLst/>
          </a:prstGeom>
          <a:solidFill>
            <a:srgbClr val="FDF2D0"/>
          </a:solidFill>
          <a:ln w="44450">
            <a:solidFill>
              <a:srgbClr val="0099A1"/>
            </a:solidFill>
          </a:ln>
        </p:spPr>
        <p:txBody>
          <a:bodyPr wrap="square" rtlCol="0">
            <a:spAutoFit/>
          </a:bodyPr>
          <a:lstStyle/>
          <a:p>
            <a:pPr marL="285750" indent="-285750">
              <a:buFont typeface="Wingdings" pitchFamily="2" charset="2"/>
              <a:buChar char="ü"/>
            </a:pPr>
            <a:r>
              <a:rPr lang="en-US" sz="1500" dirty="0"/>
              <a:t>Tribes</a:t>
            </a:r>
          </a:p>
          <a:p>
            <a:pPr marL="285750" indent="-285750">
              <a:buFont typeface="Wingdings" pitchFamily="2" charset="2"/>
              <a:buChar char="ü"/>
            </a:pPr>
            <a:r>
              <a:rPr lang="en-US" sz="1500" dirty="0"/>
              <a:t>Civil rights orgs </a:t>
            </a:r>
          </a:p>
          <a:p>
            <a:pPr marL="285750" indent="-285750">
              <a:buFont typeface="Wingdings" pitchFamily="2" charset="2"/>
              <a:buChar char="ü"/>
            </a:pPr>
            <a:r>
              <a:rPr lang="en-US" sz="1500" dirty="0"/>
              <a:t>Disability rights orgs</a:t>
            </a:r>
          </a:p>
          <a:p>
            <a:pPr marL="285750" indent="-285750">
              <a:buFont typeface="Wingdings" pitchFamily="2" charset="2"/>
              <a:buChar char="ü"/>
            </a:pPr>
            <a:r>
              <a:rPr lang="en-US" sz="1500" dirty="0"/>
              <a:t>Stakeholders representing students types including:</a:t>
            </a:r>
          </a:p>
          <a:p>
            <a:pPr marL="404813" indent="-169863">
              <a:buFont typeface="Arial" panose="020B0604020202020204" pitchFamily="34" charset="0"/>
              <a:buChar char="•"/>
            </a:pPr>
            <a:r>
              <a:rPr lang="en-US" sz="1500" dirty="0"/>
              <a:t>Disabilities</a:t>
            </a:r>
          </a:p>
          <a:p>
            <a:pPr marL="404813" indent="-169863">
              <a:buFont typeface="Arial" panose="020B0604020202020204" pitchFamily="34" charset="0"/>
              <a:buChar char="•"/>
            </a:pPr>
            <a:r>
              <a:rPr lang="en-US" sz="1500" dirty="0"/>
              <a:t>English learners,</a:t>
            </a:r>
          </a:p>
          <a:p>
            <a:pPr marL="404813" indent="-169863">
              <a:buFont typeface="Arial" panose="020B0604020202020204" pitchFamily="34" charset="0"/>
              <a:buChar char="•"/>
            </a:pPr>
            <a:r>
              <a:rPr lang="en-US" sz="1500" dirty="0"/>
              <a:t>Experiencing homelessness,</a:t>
            </a:r>
          </a:p>
          <a:p>
            <a:pPr marL="404813" indent="-169863">
              <a:buFont typeface="Arial" panose="020B0604020202020204" pitchFamily="34" charset="0"/>
              <a:buChar char="•"/>
            </a:pPr>
            <a:r>
              <a:rPr lang="en-US" sz="1500" dirty="0"/>
              <a:t>Foster care,</a:t>
            </a:r>
          </a:p>
          <a:p>
            <a:pPr marL="404813" indent="-169863">
              <a:buFont typeface="Arial" panose="020B0604020202020204" pitchFamily="34" charset="0"/>
              <a:buChar char="•"/>
            </a:pPr>
            <a:r>
              <a:rPr lang="en-US" sz="1500" dirty="0"/>
              <a:t>Migratory,</a:t>
            </a:r>
          </a:p>
          <a:p>
            <a:pPr marL="404813" indent="-169863">
              <a:buFont typeface="Arial" panose="020B0604020202020204" pitchFamily="34" charset="0"/>
              <a:buChar char="•"/>
            </a:pPr>
            <a:r>
              <a:rPr lang="en-US" sz="1500" dirty="0"/>
              <a:t>Incarcerated,</a:t>
            </a:r>
          </a:p>
          <a:p>
            <a:pPr marL="404813" indent="-169863">
              <a:buFont typeface="Arial" panose="020B0604020202020204" pitchFamily="34" charset="0"/>
              <a:buChar char="•"/>
            </a:pPr>
            <a:r>
              <a:rPr lang="en-US" sz="1500" dirty="0"/>
              <a:t>Other underserved</a:t>
            </a:r>
          </a:p>
        </p:txBody>
      </p:sp>
      <p:sp>
        <p:nvSpPr>
          <p:cNvPr id="36" name="Right Arrow 35">
            <a:extLst>
              <a:ext uri="{FF2B5EF4-FFF2-40B4-BE49-F238E27FC236}">
                <a16:creationId xmlns:a16="http://schemas.microsoft.com/office/drawing/2014/main" id="{A1620208-89E5-C341-B9C2-C8D2FA8BAD2A}"/>
              </a:ext>
            </a:extLst>
          </p:cNvPr>
          <p:cNvSpPr/>
          <p:nvPr/>
        </p:nvSpPr>
        <p:spPr>
          <a:xfrm rot="16200000">
            <a:off x="4510558" y="3517621"/>
            <a:ext cx="1128554" cy="189313"/>
          </a:xfrm>
          <a:prstGeom prst="rightArrow">
            <a:avLst/>
          </a:prstGeom>
          <a:solidFill>
            <a:srgbClr val="00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a:extLst>
              <a:ext uri="{FF2B5EF4-FFF2-40B4-BE49-F238E27FC236}">
                <a16:creationId xmlns:a16="http://schemas.microsoft.com/office/drawing/2014/main" id="{5CB4421C-C38C-C441-8F1F-D82982E8F2DF}"/>
              </a:ext>
            </a:extLst>
          </p:cNvPr>
          <p:cNvSpPr/>
          <p:nvPr/>
        </p:nvSpPr>
        <p:spPr>
          <a:xfrm>
            <a:off x="7600006" y="960310"/>
            <a:ext cx="473210" cy="424532"/>
          </a:xfrm>
          <a:prstGeom prst="rightArrow">
            <a:avLst/>
          </a:prstGeom>
          <a:solidFill>
            <a:srgbClr val="429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7159C3C-50A7-E741-8B1E-5141D777165B}"/>
              </a:ext>
            </a:extLst>
          </p:cNvPr>
          <p:cNvSpPr/>
          <p:nvPr/>
        </p:nvSpPr>
        <p:spPr>
          <a:xfrm>
            <a:off x="24696" y="726490"/>
            <a:ext cx="3915744" cy="182437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13E3F5-A69F-624B-9C5A-F2139053A5CD}"/>
              </a:ext>
            </a:extLst>
          </p:cNvPr>
          <p:cNvSpPr/>
          <p:nvPr/>
        </p:nvSpPr>
        <p:spPr>
          <a:xfrm>
            <a:off x="116368" y="2991136"/>
            <a:ext cx="4303279" cy="267603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3B06454-4439-3349-8115-9999CBF25D3E}"/>
              </a:ext>
            </a:extLst>
          </p:cNvPr>
          <p:cNvSpPr/>
          <p:nvPr/>
        </p:nvSpPr>
        <p:spPr>
          <a:xfrm>
            <a:off x="6817805" y="-59019"/>
            <a:ext cx="1985390" cy="94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least one SEA has asked for an extension</a:t>
            </a:r>
          </a:p>
        </p:txBody>
      </p:sp>
    </p:spTree>
    <p:extLst>
      <p:ext uri="{BB962C8B-B14F-4D97-AF65-F5344CB8AC3E}">
        <p14:creationId xmlns:p14="http://schemas.microsoft.com/office/powerpoint/2010/main" val="246405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F1D2EE-16EA-422D-A041-D363407C22F6}"/>
              </a:ext>
            </a:extLst>
          </p:cNvPr>
          <p:cNvSpPr txBox="1">
            <a:spLocks/>
          </p:cNvSpPr>
          <p:nvPr/>
        </p:nvSpPr>
        <p:spPr>
          <a:xfrm>
            <a:off x="178327" y="-27353"/>
            <a:ext cx="11908223"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Cambria" panose="02040503050406030204" pitchFamily="18" charset="0"/>
              </a:rPr>
              <a:t>Federal regulation calls on SEAs to get input on spending plans </a:t>
            </a:r>
          </a:p>
        </p:txBody>
      </p:sp>
      <p:sp>
        <p:nvSpPr>
          <p:cNvPr id="17" name="Rectangle 16">
            <a:extLst>
              <a:ext uri="{FF2B5EF4-FFF2-40B4-BE49-F238E27FC236}">
                <a16:creationId xmlns:a16="http://schemas.microsoft.com/office/drawing/2014/main" id="{B41D506B-669B-4126-B91B-30AF54AEF1CA}"/>
              </a:ext>
            </a:extLst>
          </p:cNvPr>
          <p:cNvSpPr/>
          <p:nvPr/>
        </p:nvSpPr>
        <p:spPr>
          <a:xfrm>
            <a:off x="83678" y="807696"/>
            <a:ext cx="5358117" cy="4667111"/>
          </a:xfrm>
          <a:prstGeom prst="rect">
            <a:avLst/>
          </a:prstGeom>
        </p:spPr>
        <p:txBody>
          <a:bodyPr wrap="square">
            <a:spAutoFit/>
          </a:bodyPr>
          <a:lstStyle/>
          <a:p>
            <a:r>
              <a:rPr lang="en-US" sz="2400" b="1" dirty="0"/>
              <a:t>POLL: How has your SEA solicited input from your community so far?</a:t>
            </a:r>
          </a:p>
          <a:p>
            <a:endParaRPr lang="en-US" sz="2400" b="1" dirty="0"/>
          </a:p>
          <a:p>
            <a:pPr marL="457200" indent="-457200">
              <a:spcAft>
                <a:spcPts val="600"/>
              </a:spcAft>
              <a:buFont typeface="+mj-lt"/>
              <a:buAutoNum type="alphaUcPeriod"/>
            </a:pPr>
            <a:r>
              <a:rPr lang="en-US" sz="2400" dirty="0"/>
              <a:t>Public testimony/public town hall</a:t>
            </a:r>
          </a:p>
          <a:p>
            <a:pPr marL="457200" indent="-457200">
              <a:spcAft>
                <a:spcPts val="600"/>
              </a:spcAft>
              <a:buFont typeface="+mj-lt"/>
              <a:buAutoNum type="alphaUcPeriod"/>
            </a:pPr>
            <a:r>
              <a:rPr lang="en-US" sz="2400" dirty="0"/>
              <a:t>Open response survey</a:t>
            </a:r>
          </a:p>
          <a:p>
            <a:pPr marL="457200" indent="-457200">
              <a:spcAft>
                <a:spcPts val="600"/>
              </a:spcAft>
              <a:buFont typeface="+mj-lt"/>
              <a:buAutoNum type="alphaUcPeriod"/>
            </a:pPr>
            <a:r>
              <a:rPr lang="en-US" sz="2400" dirty="0"/>
              <a:t>Survey with concrete options</a:t>
            </a:r>
          </a:p>
          <a:p>
            <a:pPr marL="457200" indent="-457200">
              <a:spcAft>
                <a:spcPts val="600"/>
              </a:spcAft>
              <a:buFont typeface="+mj-lt"/>
              <a:buAutoNum type="alphaUcPeriod"/>
            </a:pPr>
            <a:r>
              <a:rPr lang="en-US" sz="2400" dirty="0"/>
              <a:t>Email outreach</a:t>
            </a:r>
          </a:p>
          <a:p>
            <a:pPr marL="457200" indent="-457200">
              <a:spcAft>
                <a:spcPts val="600"/>
              </a:spcAft>
              <a:buFont typeface="+mj-lt"/>
              <a:buAutoNum type="alphaUcPeriod"/>
            </a:pPr>
            <a:r>
              <a:rPr lang="en-US" sz="2400" dirty="0"/>
              <a:t>Briefed community leaders, ask them to engage their communities and report back</a:t>
            </a:r>
          </a:p>
          <a:p>
            <a:pPr marL="457200" indent="-457200">
              <a:lnSpc>
                <a:spcPct val="150000"/>
              </a:lnSpc>
              <a:spcAft>
                <a:spcPts val="600"/>
              </a:spcAft>
              <a:buFont typeface="+mj-lt"/>
              <a:buAutoNum type="alphaUcPeriod"/>
            </a:pPr>
            <a:r>
              <a:rPr lang="en-US" sz="2400" dirty="0"/>
              <a:t>Other – tell us in the chat</a:t>
            </a:r>
          </a:p>
        </p:txBody>
      </p:sp>
      <p:sp>
        <p:nvSpPr>
          <p:cNvPr id="3" name="TextBox 2">
            <a:extLst>
              <a:ext uri="{FF2B5EF4-FFF2-40B4-BE49-F238E27FC236}">
                <a16:creationId xmlns:a16="http://schemas.microsoft.com/office/drawing/2014/main" id="{E7110749-3F58-184D-8466-40F7904CC4CE}"/>
              </a:ext>
            </a:extLst>
          </p:cNvPr>
          <p:cNvSpPr txBox="1"/>
          <p:nvPr/>
        </p:nvSpPr>
        <p:spPr>
          <a:xfrm>
            <a:off x="128335" y="6480436"/>
            <a:ext cx="12394672" cy="307777"/>
          </a:xfrm>
          <a:prstGeom prst="rect">
            <a:avLst/>
          </a:prstGeom>
          <a:noFill/>
        </p:spPr>
        <p:txBody>
          <a:bodyPr wrap="square" rtlCol="0">
            <a:spAutoFit/>
          </a:bodyPr>
          <a:lstStyle/>
          <a:p>
            <a:r>
              <a:rPr lang="en-US" sz="1400" dirty="0"/>
              <a:t>*https://</a:t>
            </a:r>
            <a:r>
              <a:rPr lang="en-US" sz="1400" dirty="0" err="1"/>
              <a:t>www.federalregister.gov</a:t>
            </a:r>
            <a:r>
              <a:rPr lang="en-US" sz="1400" dirty="0"/>
              <a:t>/documents/2021/04/22/2021-08359/american-rescue-plan-act-elementary-and-secondary-school-emergency-relief-fund</a:t>
            </a:r>
          </a:p>
        </p:txBody>
      </p:sp>
      <p:sp>
        <p:nvSpPr>
          <p:cNvPr id="2" name="Rounded Rectangular Callout 1">
            <a:extLst>
              <a:ext uri="{FF2B5EF4-FFF2-40B4-BE49-F238E27FC236}">
                <a16:creationId xmlns:a16="http://schemas.microsoft.com/office/drawing/2014/main" id="{57A67601-CB55-2A47-8230-B905D615C00B}"/>
              </a:ext>
            </a:extLst>
          </p:cNvPr>
          <p:cNvSpPr/>
          <p:nvPr/>
        </p:nvSpPr>
        <p:spPr>
          <a:xfrm>
            <a:off x="1220898" y="5410200"/>
            <a:ext cx="4564374" cy="1074908"/>
          </a:xfrm>
          <a:prstGeom prst="wedgeRoundRectCallout">
            <a:avLst>
              <a:gd name="adj1" fmla="val 39086"/>
              <a:gd name="adj2" fmla="val -65748"/>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OMB estimate = </a:t>
            </a:r>
            <a:r>
              <a:rPr lang="en-US" sz="2000" b="1" dirty="0"/>
              <a:t>$12,000:</a:t>
            </a:r>
            <a:endParaRPr lang="en-US" sz="2000" dirty="0"/>
          </a:p>
          <a:p>
            <a:r>
              <a:rPr lang="en-US" sz="2000" dirty="0"/>
              <a:t>80 SEA staff hours for stakeholder groups</a:t>
            </a:r>
          </a:p>
          <a:p>
            <a:r>
              <a:rPr lang="en-US" sz="2000" dirty="0"/>
              <a:t>40 staff hours for public input </a:t>
            </a:r>
          </a:p>
        </p:txBody>
      </p:sp>
      <p:sp>
        <p:nvSpPr>
          <p:cNvPr id="13" name="Rectangle 12">
            <a:extLst>
              <a:ext uri="{FF2B5EF4-FFF2-40B4-BE49-F238E27FC236}">
                <a16:creationId xmlns:a16="http://schemas.microsoft.com/office/drawing/2014/main" id="{FE0EED90-53E5-3E44-8084-A0E48B652121}"/>
              </a:ext>
            </a:extLst>
          </p:cNvPr>
          <p:cNvSpPr/>
          <p:nvPr/>
        </p:nvSpPr>
        <p:spPr>
          <a:xfrm>
            <a:off x="5932965" y="1528166"/>
            <a:ext cx="6077386" cy="146844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638722F-A526-0844-B240-84D2659AE9F7}"/>
              </a:ext>
            </a:extLst>
          </p:cNvPr>
          <p:cNvSpPr/>
          <p:nvPr/>
        </p:nvSpPr>
        <p:spPr>
          <a:xfrm>
            <a:off x="5841556" y="3064462"/>
            <a:ext cx="3044595" cy="194298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3">
            <a:extLst>
              <a:ext uri="{FF2B5EF4-FFF2-40B4-BE49-F238E27FC236}">
                <a16:creationId xmlns:a16="http://schemas.microsoft.com/office/drawing/2014/main" id="{4027A09F-0786-5C40-8351-9DB4CE2AF520}"/>
              </a:ext>
            </a:extLst>
          </p:cNvPr>
          <p:cNvSpPr txBox="1">
            <a:spLocks/>
          </p:cNvSpPr>
          <p:nvPr/>
        </p:nvSpPr>
        <p:spPr>
          <a:xfrm>
            <a:off x="11400751" y="5777801"/>
            <a:ext cx="45720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sp>
        <p:nvSpPr>
          <p:cNvPr id="18" name="TextBox 17">
            <a:extLst>
              <a:ext uri="{FF2B5EF4-FFF2-40B4-BE49-F238E27FC236}">
                <a16:creationId xmlns:a16="http://schemas.microsoft.com/office/drawing/2014/main" id="{B9F75711-BF41-8143-866B-B8C7F57A0C11}"/>
              </a:ext>
            </a:extLst>
          </p:cNvPr>
          <p:cNvSpPr txBox="1"/>
          <p:nvPr/>
        </p:nvSpPr>
        <p:spPr>
          <a:xfrm>
            <a:off x="7170244" y="732715"/>
            <a:ext cx="4244248" cy="707886"/>
          </a:xfrm>
          <a:prstGeom prst="rect">
            <a:avLst/>
          </a:prstGeom>
          <a:noFill/>
        </p:spPr>
        <p:txBody>
          <a:bodyPr wrap="square" rtlCol="0">
            <a:spAutoFit/>
          </a:bodyPr>
          <a:lstStyle/>
          <a:p>
            <a:pPr algn="ctr"/>
            <a:r>
              <a:rPr lang="en-US" sz="2000" b="1" dirty="0">
                <a:solidFill>
                  <a:schemeClr val="accent6"/>
                </a:solidFill>
              </a:rPr>
              <a:t>Alaska SEA provides multiple ways for the public to provide input</a:t>
            </a:r>
          </a:p>
        </p:txBody>
      </p:sp>
      <p:pic>
        <p:nvPicPr>
          <p:cNvPr id="19" name="Picture 18">
            <a:extLst>
              <a:ext uri="{FF2B5EF4-FFF2-40B4-BE49-F238E27FC236}">
                <a16:creationId xmlns:a16="http://schemas.microsoft.com/office/drawing/2014/main" id="{44237960-D623-2D48-9694-4235D3D52FB0}"/>
              </a:ext>
            </a:extLst>
          </p:cNvPr>
          <p:cNvPicPr>
            <a:picLocks noChangeAspect="1"/>
          </p:cNvPicPr>
          <p:nvPr/>
        </p:nvPicPr>
        <p:blipFill>
          <a:blip r:embed="rId2"/>
          <a:stretch>
            <a:fillRect/>
          </a:stretch>
        </p:blipFill>
        <p:spPr>
          <a:xfrm>
            <a:off x="6056559" y="1583026"/>
            <a:ext cx="5842000" cy="1308100"/>
          </a:xfrm>
          <a:prstGeom prst="rect">
            <a:avLst/>
          </a:prstGeom>
        </p:spPr>
      </p:pic>
      <p:pic>
        <p:nvPicPr>
          <p:cNvPr id="20" name="Picture 19">
            <a:extLst>
              <a:ext uri="{FF2B5EF4-FFF2-40B4-BE49-F238E27FC236}">
                <a16:creationId xmlns:a16="http://schemas.microsoft.com/office/drawing/2014/main" id="{1ED9B97F-4A04-084C-9C28-CFE599C766D3}"/>
              </a:ext>
            </a:extLst>
          </p:cNvPr>
          <p:cNvPicPr>
            <a:picLocks noChangeAspect="1"/>
          </p:cNvPicPr>
          <p:nvPr/>
        </p:nvPicPr>
        <p:blipFill>
          <a:blip r:embed="rId3"/>
          <a:stretch>
            <a:fillRect/>
          </a:stretch>
        </p:blipFill>
        <p:spPr>
          <a:xfrm>
            <a:off x="6018564" y="3187001"/>
            <a:ext cx="2714393" cy="1752600"/>
          </a:xfrm>
          <a:prstGeom prst="rect">
            <a:avLst/>
          </a:prstGeom>
        </p:spPr>
      </p:pic>
      <p:sp>
        <p:nvSpPr>
          <p:cNvPr id="21" name="Rectangle 20">
            <a:extLst>
              <a:ext uri="{FF2B5EF4-FFF2-40B4-BE49-F238E27FC236}">
                <a16:creationId xmlns:a16="http://schemas.microsoft.com/office/drawing/2014/main" id="{A3434204-1C34-A347-859A-C0CAC041F356}"/>
              </a:ext>
            </a:extLst>
          </p:cNvPr>
          <p:cNvSpPr/>
          <p:nvPr/>
        </p:nvSpPr>
        <p:spPr>
          <a:xfrm>
            <a:off x="9041956" y="3046914"/>
            <a:ext cx="3044595" cy="19605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61DAD4F6-9BD1-1943-A37F-FAA545049640}"/>
              </a:ext>
            </a:extLst>
          </p:cNvPr>
          <p:cNvPicPr>
            <a:picLocks noChangeAspect="1"/>
          </p:cNvPicPr>
          <p:nvPr/>
        </p:nvPicPr>
        <p:blipFill>
          <a:blip r:embed="rId4"/>
          <a:stretch>
            <a:fillRect/>
          </a:stretch>
        </p:blipFill>
        <p:spPr>
          <a:xfrm>
            <a:off x="9105533" y="3257969"/>
            <a:ext cx="2908223" cy="1529232"/>
          </a:xfrm>
          <a:prstGeom prst="rect">
            <a:avLst/>
          </a:prstGeom>
        </p:spPr>
      </p:pic>
      <p:sp>
        <p:nvSpPr>
          <p:cNvPr id="24" name="Rounded Rectangular Callout 23">
            <a:extLst>
              <a:ext uri="{FF2B5EF4-FFF2-40B4-BE49-F238E27FC236}">
                <a16:creationId xmlns:a16="http://schemas.microsoft.com/office/drawing/2014/main" id="{C4BBD3A2-E446-1343-AEB7-6D9AFE0E71C1}"/>
              </a:ext>
            </a:extLst>
          </p:cNvPr>
          <p:cNvSpPr/>
          <p:nvPr/>
        </p:nvSpPr>
        <p:spPr>
          <a:xfrm>
            <a:off x="6034791" y="5181600"/>
            <a:ext cx="6081009" cy="1129574"/>
          </a:xfrm>
          <a:prstGeom prst="wedgeRoundRectCallout">
            <a:avLst>
              <a:gd name="adj1" fmla="val -55560"/>
              <a:gd name="adj2" fmla="val -51276"/>
              <a:gd name="adj3" fmla="val 16667"/>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a:t>An SEA issued an open-ended survey to stakeholder groups asking how they’d like to see the funds spent. One </a:t>
            </a:r>
            <a:r>
              <a:rPr lang="en-US" sz="2000" dirty="0" err="1"/>
              <a:t>SpEd</a:t>
            </a:r>
            <a:r>
              <a:rPr lang="en-US" sz="2000" dirty="0"/>
              <a:t> parent asked: “what are the options?”</a:t>
            </a:r>
            <a:endParaRPr lang="en-US" sz="2000" i="1" dirty="0"/>
          </a:p>
        </p:txBody>
      </p:sp>
    </p:spTree>
    <p:extLst>
      <p:ext uri="{BB962C8B-B14F-4D97-AF65-F5344CB8AC3E}">
        <p14:creationId xmlns:p14="http://schemas.microsoft.com/office/powerpoint/2010/main" val="24228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13" grpId="0" animBg="1"/>
      <p:bldP spid="15" grpId="0" animBg="1"/>
      <p:bldP spid="18" grpId="0"/>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997D-CAE8-1D46-9E58-5E55BEFED4EA}"/>
              </a:ext>
            </a:extLst>
          </p:cNvPr>
          <p:cNvSpPr>
            <a:spLocks noGrp="1"/>
          </p:cNvSpPr>
          <p:nvPr>
            <p:ph type="title"/>
          </p:nvPr>
        </p:nvSpPr>
        <p:spPr>
          <a:xfrm>
            <a:off x="457200" y="251936"/>
            <a:ext cx="10035447" cy="492443"/>
          </a:xfrm>
        </p:spPr>
        <p:txBody>
          <a:bodyPr/>
          <a:lstStyle/>
          <a:p>
            <a:r>
              <a:rPr lang="en-US" dirty="0"/>
              <a:t>On delivering funds to districts via “reimbursement”:  </a:t>
            </a:r>
          </a:p>
        </p:txBody>
      </p:sp>
      <p:sp>
        <p:nvSpPr>
          <p:cNvPr id="4" name="Slide Number Placeholder 3">
            <a:extLst>
              <a:ext uri="{FF2B5EF4-FFF2-40B4-BE49-F238E27FC236}">
                <a16:creationId xmlns:a16="http://schemas.microsoft.com/office/drawing/2014/main" id="{7A180A90-EABA-9D4B-BCAF-F3BFCF5893AF}"/>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6" name="Rounded Rectangular Callout 5">
            <a:extLst>
              <a:ext uri="{FF2B5EF4-FFF2-40B4-BE49-F238E27FC236}">
                <a16:creationId xmlns:a16="http://schemas.microsoft.com/office/drawing/2014/main" id="{36E68D87-3967-D449-B37E-3C58B8EFEE66}"/>
              </a:ext>
            </a:extLst>
          </p:cNvPr>
          <p:cNvSpPr/>
          <p:nvPr/>
        </p:nvSpPr>
        <p:spPr>
          <a:xfrm>
            <a:off x="281533" y="1155265"/>
            <a:ext cx="3152464" cy="2906674"/>
          </a:xfrm>
          <a:prstGeom prst="wedgeRoundRectCallout">
            <a:avLst>
              <a:gd name="adj1" fmla="val -38235"/>
              <a:gd name="adj2" fmla="val 656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SEA: Based on past experience, we’re concerned small districts with less capacity will make expenditures that will turn out to be unallowable. Reimbursement is slow but less risky.</a:t>
            </a:r>
          </a:p>
        </p:txBody>
      </p:sp>
      <p:sp>
        <p:nvSpPr>
          <p:cNvPr id="7" name="Rounded Rectangular Callout 6">
            <a:extLst>
              <a:ext uri="{FF2B5EF4-FFF2-40B4-BE49-F238E27FC236}">
                <a16:creationId xmlns:a16="http://schemas.microsoft.com/office/drawing/2014/main" id="{34C74DC4-17E6-4D43-9313-2F2A7937810F}"/>
              </a:ext>
            </a:extLst>
          </p:cNvPr>
          <p:cNvSpPr/>
          <p:nvPr/>
        </p:nvSpPr>
        <p:spPr>
          <a:xfrm>
            <a:off x="8519298" y="3507621"/>
            <a:ext cx="3320143" cy="1905000"/>
          </a:xfrm>
          <a:prstGeom prst="wedgeRoundRectCallout">
            <a:avLst>
              <a:gd name="adj1" fmla="val -64732"/>
              <a:gd name="adj2" fmla="val 780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District: The reimbursement process is slow due to understaffing at the SEA. And it means we can’t earn interest on the funds.</a:t>
            </a:r>
          </a:p>
        </p:txBody>
      </p:sp>
      <p:sp>
        <p:nvSpPr>
          <p:cNvPr id="8" name="Rounded Rectangular Callout 7">
            <a:extLst>
              <a:ext uri="{FF2B5EF4-FFF2-40B4-BE49-F238E27FC236}">
                <a16:creationId xmlns:a16="http://schemas.microsoft.com/office/drawing/2014/main" id="{6ADA271D-13B7-A74E-9284-9922249EC7C4}"/>
              </a:ext>
            </a:extLst>
          </p:cNvPr>
          <p:cNvSpPr/>
          <p:nvPr/>
        </p:nvSpPr>
        <p:spPr>
          <a:xfrm>
            <a:off x="9502641" y="956519"/>
            <a:ext cx="2578308" cy="2067172"/>
          </a:xfrm>
          <a:prstGeom prst="wedgeRoundRectCallout">
            <a:avLst>
              <a:gd name="adj1" fmla="val -47380"/>
              <a:gd name="adj2" fmla="val 7084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District: We don’t have the working capital to float expenses of this magnitude while we wait for the state to reimburse us.</a:t>
            </a:r>
          </a:p>
        </p:txBody>
      </p:sp>
      <p:sp>
        <p:nvSpPr>
          <p:cNvPr id="9" name="Rounded Rectangular Callout 8">
            <a:extLst>
              <a:ext uri="{FF2B5EF4-FFF2-40B4-BE49-F238E27FC236}">
                <a16:creationId xmlns:a16="http://schemas.microsoft.com/office/drawing/2014/main" id="{4AB20E52-C24A-394A-B8C5-FF4A2FB974F8}"/>
              </a:ext>
            </a:extLst>
          </p:cNvPr>
          <p:cNvSpPr/>
          <p:nvPr/>
        </p:nvSpPr>
        <p:spPr>
          <a:xfrm>
            <a:off x="916800" y="4763398"/>
            <a:ext cx="3655200" cy="1094876"/>
          </a:xfrm>
          <a:prstGeom prst="wedgeRoundRectCallout">
            <a:avLst>
              <a:gd name="adj1" fmla="val 58204"/>
              <a:gd name="adj2" fmla="val 149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SEA: Reimbursement is how we always manage federal funds - Districts are used to this.</a:t>
            </a:r>
          </a:p>
        </p:txBody>
      </p:sp>
      <p:sp>
        <p:nvSpPr>
          <p:cNvPr id="11" name="TextBox 10">
            <a:extLst>
              <a:ext uri="{FF2B5EF4-FFF2-40B4-BE49-F238E27FC236}">
                <a16:creationId xmlns:a16="http://schemas.microsoft.com/office/drawing/2014/main" id="{6598FE32-6DCC-E641-B4A6-FEA548654060}"/>
              </a:ext>
            </a:extLst>
          </p:cNvPr>
          <p:cNvSpPr txBox="1"/>
          <p:nvPr/>
        </p:nvSpPr>
        <p:spPr>
          <a:xfrm>
            <a:off x="3672703" y="1039882"/>
            <a:ext cx="5437839" cy="3570208"/>
          </a:xfrm>
          <a:prstGeom prst="rect">
            <a:avLst/>
          </a:prstGeom>
          <a:noFill/>
        </p:spPr>
        <p:txBody>
          <a:bodyPr wrap="square" rtlCol="0">
            <a:spAutoFit/>
          </a:bodyPr>
          <a:lstStyle/>
          <a:p>
            <a:pPr>
              <a:spcAft>
                <a:spcPts val="1200"/>
              </a:spcAft>
            </a:pPr>
            <a:r>
              <a:rPr lang="en-US" sz="2800" b="1" dirty="0">
                <a:solidFill>
                  <a:schemeClr val="accent6"/>
                </a:solidFill>
              </a:rPr>
              <a:t>POLL: When and how are you distributing the 90% of ESSER3 that goes to districts?</a:t>
            </a:r>
          </a:p>
          <a:p>
            <a:pPr marL="514350" indent="-514350">
              <a:spcAft>
                <a:spcPts val="1200"/>
              </a:spcAft>
              <a:buAutoNum type="alphaUcPeriod"/>
            </a:pPr>
            <a:r>
              <a:rPr lang="en-US" sz="2800" dirty="0">
                <a:solidFill>
                  <a:schemeClr val="accent6"/>
                </a:solidFill>
              </a:rPr>
              <a:t>Transferring funds to districts</a:t>
            </a:r>
          </a:p>
          <a:p>
            <a:pPr marL="514350" indent="-514350">
              <a:spcAft>
                <a:spcPts val="1200"/>
              </a:spcAft>
              <a:buAutoNum type="alphaUcPeriod"/>
            </a:pPr>
            <a:r>
              <a:rPr lang="en-US" sz="2800" dirty="0">
                <a:solidFill>
                  <a:schemeClr val="accent6"/>
                </a:solidFill>
              </a:rPr>
              <a:t>Send funds on via reimbursement </a:t>
            </a:r>
          </a:p>
          <a:p>
            <a:pPr marL="342900" indent="-342900">
              <a:spcAft>
                <a:spcPts val="1200"/>
              </a:spcAft>
              <a:buAutoNum type="alphaUcPeriod"/>
            </a:pPr>
            <a:r>
              <a:rPr lang="en-US" sz="2800" dirty="0">
                <a:solidFill>
                  <a:schemeClr val="accent6"/>
                </a:solidFill>
              </a:rPr>
              <a:t>  Other - chat us!</a:t>
            </a:r>
          </a:p>
        </p:txBody>
      </p:sp>
      <p:sp>
        <p:nvSpPr>
          <p:cNvPr id="10" name="Rounded Rectangular Callout 9">
            <a:extLst>
              <a:ext uri="{FF2B5EF4-FFF2-40B4-BE49-F238E27FC236}">
                <a16:creationId xmlns:a16="http://schemas.microsoft.com/office/drawing/2014/main" id="{0D990166-31AD-E84E-8ED6-56E48C0703E5}"/>
              </a:ext>
            </a:extLst>
          </p:cNvPr>
          <p:cNvSpPr/>
          <p:nvPr/>
        </p:nvSpPr>
        <p:spPr>
          <a:xfrm>
            <a:off x="6553201" y="5624761"/>
            <a:ext cx="3655200" cy="1094877"/>
          </a:xfrm>
          <a:prstGeom prst="wedgeRoundRectCallout">
            <a:avLst>
              <a:gd name="adj1" fmla="val 62044"/>
              <a:gd name="adj2" fmla="val 283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District: I’m hesitant to spend the money. What if the SEA says no to reimbursing us?</a:t>
            </a:r>
          </a:p>
        </p:txBody>
      </p:sp>
    </p:spTree>
    <p:extLst>
      <p:ext uri="{BB962C8B-B14F-4D97-AF65-F5344CB8AC3E}">
        <p14:creationId xmlns:p14="http://schemas.microsoft.com/office/powerpoint/2010/main" val="7161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664EF-B1D4-4BFA-A7AE-84A7CFE0B726}"/>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6" name="Rectangle 5">
            <a:extLst>
              <a:ext uri="{FF2B5EF4-FFF2-40B4-BE49-F238E27FC236}">
                <a16:creationId xmlns:a16="http://schemas.microsoft.com/office/drawing/2014/main" id="{40F35BA3-C2E8-1C4B-908E-1776EB1E972F}"/>
              </a:ext>
            </a:extLst>
          </p:cNvPr>
          <p:cNvSpPr/>
          <p:nvPr/>
        </p:nvSpPr>
        <p:spPr>
          <a:xfrm>
            <a:off x="63452" y="955990"/>
            <a:ext cx="6956842" cy="5117662"/>
          </a:xfrm>
          <a:prstGeom prst="rect">
            <a:avLst/>
          </a:prstGeom>
          <a:pattFill prst="pct40">
            <a:fgClr>
              <a:schemeClr val="accent1"/>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			</a:t>
            </a:r>
          </a:p>
          <a:p>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p:txBody>
      </p:sp>
      <p:sp>
        <p:nvSpPr>
          <p:cNvPr id="7" name="Rectangle 6">
            <a:extLst>
              <a:ext uri="{FF2B5EF4-FFF2-40B4-BE49-F238E27FC236}">
                <a16:creationId xmlns:a16="http://schemas.microsoft.com/office/drawing/2014/main" id="{D3708C70-B21E-2046-B1D5-41EC1DA53315}"/>
              </a:ext>
            </a:extLst>
          </p:cNvPr>
          <p:cNvSpPr/>
          <p:nvPr/>
        </p:nvSpPr>
        <p:spPr>
          <a:xfrm>
            <a:off x="41910" y="6075808"/>
            <a:ext cx="8217002" cy="3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$800M for homeless youth for wraparound services and to enable school participation</a:t>
            </a:r>
          </a:p>
          <a:p>
            <a:endParaRPr lang="en-US" dirty="0"/>
          </a:p>
          <a:p>
            <a:endParaRPr lang="en-US" dirty="0"/>
          </a:p>
        </p:txBody>
      </p:sp>
      <p:sp>
        <p:nvSpPr>
          <p:cNvPr id="8" name="Rectangle 7">
            <a:extLst>
              <a:ext uri="{FF2B5EF4-FFF2-40B4-BE49-F238E27FC236}">
                <a16:creationId xmlns:a16="http://schemas.microsoft.com/office/drawing/2014/main" id="{FED7EA2D-3352-CE42-A3F3-A0E75EC2F21B}"/>
              </a:ext>
            </a:extLst>
          </p:cNvPr>
          <p:cNvSpPr/>
          <p:nvPr/>
        </p:nvSpPr>
        <p:spPr>
          <a:xfrm>
            <a:off x="8320663" y="5443193"/>
            <a:ext cx="3803904" cy="367005"/>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t>$ 850M </a:t>
            </a:r>
            <a:r>
              <a:rPr lang="en-US" sz="1900" dirty="0"/>
              <a:t>to outlying areas</a:t>
            </a:r>
          </a:p>
          <a:p>
            <a:endParaRPr lang="en-US" dirty="0"/>
          </a:p>
          <a:p>
            <a:endParaRPr lang="en-US" dirty="0"/>
          </a:p>
        </p:txBody>
      </p:sp>
      <p:sp>
        <p:nvSpPr>
          <p:cNvPr id="9" name="TextBox 8">
            <a:extLst>
              <a:ext uri="{FF2B5EF4-FFF2-40B4-BE49-F238E27FC236}">
                <a16:creationId xmlns:a16="http://schemas.microsoft.com/office/drawing/2014/main" id="{B6F91D95-1B99-9E4D-9EF5-9EB0B2443B53}"/>
              </a:ext>
            </a:extLst>
          </p:cNvPr>
          <p:cNvSpPr txBox="1"/>
          <p:nvPr/>
        </p:nvSpPr>
        <p:spPr>
          <a:xfrm>
            <a:off x="8330716" y="920346"/>
            <a:ext cx="3805570" cy="2339102"/>
          </a:xfrm>
          <a:prstGeom prst="rect">
            <a:avLst/>
          </a:prstGeom>
          <a:solidFill>
            <a:srgbClr val="B7C7E4"/>
          </a:solidFill>
          <a:ln>
            <a:solidFill>
              <a:srgbClr val="0070C0"/>
            </a:solidFill>
          </a:ln>
        </p:spPr>
        <p:txBody>
          <a:bodyPr wrap="square" rtlCol="0">
            <a:spAutoFit/>
          </a:bodyPr>
          <a:lstStyle/>
          <a:p>
            <a:pPr algn="ctr"/>
            <a:r>
              <a:rPr lang="en-US" sz="2200" b="1" dirty="0">
                <a:solidFill>
                  <a:schemeClr val="accent6"/>
                </a:solidFill>
              </a:rPr>
              <a:t>$39B </a:t>
            </a:r>
            <a:r>
              <a:rPr lang="en-US" sz="2200" dirty="0">
                <a:solidFill>
                  <a:schemeClr val="accent6"/>
                </a:solidFill>
              </a:rPr>
              <a:t>for</a:t>
            </a:r>
            <a:r>
              <a:rPr lang="en-US" sz="2200" b="1" dirty="0">
                <a:solidFill>
                  <a:schemeClr val="accent6"/>
                </a:solidFill>
              </a:rPr>
              <a:t> </a:t>
            </a:r>
            <a:r>
              <a:rPr lang="en-US" sz="2200" dirty="0">
                <a:solidFill>
                  <a:schemeClr val="accent6"/>
                </a:solidFill>
              </a:rPr>
              <a:t>Child Care Stabilization and Child Care and Development Block Grants</a:t>
            </a:r>
          </a:p>
          <a:p>
            <a:pPr algn="ctr"/>
            <a:endParaRPr lang="en-US" sz="2200" dirty="0">
              <a:solidFill>
                <a:schemeClr val="accent6"/>
              </a:solidFill>
            </a:endParaRPr>
          </a:p>
          <a:p>
            <a:pPr algn="ctr"/>
            <a:r>
              <a:rPr lang="en-US" sz="2200" b="1" dirty="0">
                <a:solidFill>
                  <a:schemeClr val="accent6"/>
                </a:solidFill>
              </a:rPr>
              <a:t>$1B </a:t>
            </a:r>
            <a:r>
              <a:rPr lang="en-US" sz="2200" dirty="0">
                <a:solidFill>
                  <a:schemeClr val="accent6"/>
                </a:solidFill>
              </a:rPr>
              <a:t>for Head Start</a:t>
            </a:r>
          </a:p>
          <a:p>
            <a:pPr algn="ctr"/>
            <a:endParaRPr lang="en-US" dirty="0"/>
          </a:p>
          <a:p>
            <a:pPr algn="ctr"/>
            <a:endParaRPr lang="en-US" dirty="0"/>
          </a:p>
        </p:txBody>
      </p:sp>
      <p:cxnSp>
        <p:nvCxnSpPr>
          <p:cNvPr id="10" name="Straight Arrow Connector 9">
            <a:extLst>
              <a:ext uri="{FF2B5EF4-FFF2-40B4-BE49-F238E27FC236}">
                <a16:creationId xmlns:a16="http://schemas.microsoft.com/office/drawing/2014/main" id="{CB898D96-504E-2F48-B90D-EF825F8974C1}"/>
              </a:ext>
            </a:extLst>
          </p:cNvPr>
          <p:cNvCxnSpPr>
            <a:cxnSpLocks/>
          </p:cNvCxnSpPr>
          <p:nvPr/>
        </p:nvCxnSpPr>
        <p:spPr>
          <a:xfrm flipH="1">
            <a:off x="1084442" y="718170"/>
            <a:ext cx="1485127" cy="0"/>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84DB40-2E9C-D745-8999-A8C7A7C6E9FE}"/>
              </a:ext>
            </a:extLst>
          </p:cNvPr>
          <p:cNvSpPr/>
          <p:nvPr/>
        </p:nvSpPr>
        <p:spPr>
          <a:xfrm>
            <a:off x="8320663" y="5820029"/>
            <a:ext cx="3803904" cy="373004"/>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900" b="1" dirty="0">
                <a:solidFill>
                  <a:schemeClr val="bg1"/>
                </a:solidFill>
              </a:rPr>
              <a:t>$ 850M </a:t>
            </a:r>
            <a:r>
              <a:rPr lang="en-US" sz="1900" dirty="0">
                <a:solidFill>
                  <a:schemeClr val="bg1"/>
                </a:solidFill>
              </a:rPr>
              <a:t>Bureau of Indian Education</a:t>
            </a:r>
          </a:p>
        </p:txBody>
      </p:sp>
      <p:sp>
        <p:nvSpPr>
          <p:cNvPr id="12" name="Rectangle 11">
            <a:extLst>
              <a:ext uri="{FF2B5EF4-FFF2-40B4-BE49-F238E27FC236}">
                <a16:creationId xmlns:a16="http://schemas.microsoft.com/office/drawing/2014/main" id="{EFD14535-C95A-7140-BC35-8EE6653DAAC9}"/>
              </a:ext>
            </a:extLst>
          </p:cNvPr>
          <p:cNvSpPr/>
          <p:nvPr/>
        </p:nvSpPr>
        <p:spPr>
          <a:xfrm>
            <a:off x="0" y="17847"/>
            <a:ext cx="12192000" cy="4037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200" b="1" dirty="0">
                <a:solidFill>
                  <a:schemeClr val="accent6"/>
                </a:solidFill>
              </a:rPr>
              <a:t>Turning to the district share of ESSER3…</a:t>
            </a:r>
          </a:p>
        </p:txBody>
      </p:sp>
      <p:sp>
        <p:nvSpPr>
          <p:cNvPr id="13" name="Rectangle 12">
            <a:extLst>
              <a:ext uri="{FF2B5EF4-FFF2-40B4-BE49-F238E27FC236}">
                <a16:creationId xmlns:a16="http://schemas.microsoft.com/office/drawing/2014/main" id="{DBFE1DA3-D661-844B-8BB3-14166B8F4C9E}"/>
              </a:ext>
            </a:extLst>
          </p:cNvPr>
          <p:cNvSpPr/>
          <p:nvPr/>
        </p:nvSpPr>
        <p:spPr>
          <a:xfrm>
            <a:off x="8330716" y="3016675"/>
            <a:ext cx="3805570" cy="982890"/>
          </a:xfrm>
          <a:prstGeom prst="rect">
            <a:avLst/>
          </a:prstGeom>
          <a:pattFill prst="dashDnDiag">
            <a:fgClr>
              <a:schemeClr val="accent1">
                <a:lumMod val="40000"/>
                <a:lumOff val="60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t>~$7.2B </a:t>
            </a:r>
            <a:r>
              <a:rPr lang="en-US" sz="2200" dirty="0"/>
              <a:t>for E-Rate</a:t>
            </a:r>
          </a:p>
        </p:txBody>
      </p:sp>
      <p:sp>
        <p:nvSpPr>
          <p:cNvPr id="14" name="Rectangle 13">
            <a:extLst>
              <a:ext uri="{FF2B5EF4-FFF2-40B4-BE49-F238E27FC236}">
                <a16:creationId xmlns:a16="http://schemas.microsoft.com/office/drawing/2014/main" id="{FC4B5988-7683-E441-A9A2-4388EFEE2FC2}"/>
              </a:ext>
            </a:extLst>
          </p:cNvPr>
          <p:cNvSpPr/>
          <p:nvPr/>
        </p:nvSpPr>
        <p:spPr>
          <a:xfrm>
            <a:off x="8322977" y="4764183"/>
            <a:ext cx="3805571" cy="672993"/>
          </a:xfrm>
          <a:prstGeom prst="rect">
            <a:avLst/>
          </a:prstGeom>
          <a:pattFill prst="pct75">
            <a:fgClr>
              <a:schemeClr val="accent1"/>
            </a:fgClr>
            <a:bgClr>
              <a:schemeClr val="accent1">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t>$2.75B </a:t>
            </a:r>
            <a:r>
              <a:rPr lang="en-US" sz="2200" dirty="0"/>
              <a:t>for private schools</a:t>
            </a:r>
          </a:p>
        </p:txBody>
      </p:sp>
      <p:sp>
        <p:nvSpPr>
          <p:cNvPr id="15" name="Rectangle 14">
            <a:extLst>
              <a:ext uri="{FF2B5EF4-FFF2-40B4-BE49-F238E27FC236}">
                <a16:creationId xmlns:a16="http://schemas.microsoft.com/office/drawing/2014/main" id="{94C15AAA-91B2-D24B-9022-7D4C8322B0A6}"/>
              </a:ext>
            </a:extLst>
          </p:cNvPr>
          <p:cNvSpPr/>
          <p:nvPr/>
        </p:nvSpPr>
        <p:spPr>
          <a:xfrm>
            <a:off x="8324644" y="6203928"/>
            <a:ext cx="3803904" cy="277000"/>
          </a:xfrm>
          <a:prstGeom prst="rect">
            <a:avLst/>
          </a:prstGeom>
          <a:solidFill>
            <a:srgbClr val="4D74B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rPr>
              <a:t>$ 190M </a:t>
            </a:r>
            <a:r>
              <a:rPr lang="en-US" sz="1600" dirty="0">
                <a:solidFill>
                  <a:schemeClr val="bg1"/>
                </a:solidFill>
              </a:rPr>
              <a:t>for Amer. Indian, HI, &amp; AK Native ed</a:t>
            </a:r>
            <a:endParaRPr lang="en-US" sz="1600" dirty="0"/>
          </a:p>
        </p:txBody>
      </p:sp>
      <p:sp>
        <p:nvSpPr>
          <p:cNvPr id="16" name="Rectangle 15">
            <a:extLst>
              <a:ext uri="{FF2B5EF4-FFF2-40B4-BE49-F238E27FC236}">
                <a16:creationId xmlns:a16="http://schemas.microsoft.com/office/drawing/2014/main" id="{FD655226-B82F-614B-A05C-454357544370}"/>
              </a:ext>
            </a:extLst>
          </p:cNvPr>
          <p:cNvSpPr/>
          <p:nvPr/>
        </p:nvSpPr>
        <p:spPr>
          <a:xfrm>
            <a:off x="8322977" y="3999565"/>
            <a:ext cx="3803904" cy="777638"/>
          </a:xfrm>
          <a:prstGeom prst="rect">
            <a:avLst/>
          </a:prstGeom>
          <a:pattFill prst="narHorz">
            <a:fgClr>
              <a:schemeClr val="accent1"/>
            </a:fgClr>
            <a:bgClr>
              <a:schemeClr val="accent1">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solidFill>
                  <a:schemeClr val="bg1"/>
                </a:solidFill>
              </a:rPr>
              <a:t>~$3B </a:t>
            </a:r>
            <a:r>
              <a:rPr lang="en-US" sz="2200" dirty="0">
                <a:solidFill>
                  <a:schemeClr val="bg1"/>
                </a:solidFill>
              </a:rPr>
              <a:t>in new IDEA funds</a:t>
            </a:r>
            <a:br>
              <a:rPr lang="en-US" sz="2200" dirty="0">
                <a:solidFill>
                  <a:schemeClr val="bg1"/>
                </a:solidFill>
              </a:rPr>
            </a:br>
            <a:r>
              <a:rPr lang="en-US" sz="2200" dirty="0">
                <a:solidFill>
                  <a:schemeClr val="bg1"/>
                </a:solidFill>
              </a:rPr>
              <a:t>(~$2.6B for K12) </a:t>
            </a:r>
          </a:p>
          <a:p>
            <a:endParaRPr lang="en-US" sz="2000" dirty="0"/>
          </a:p>
        </p:txBody>
      </p:sp>
      <p:sp>
        <p:nvSpPr>
          <p:cNvPr id="17" name="Rectangle 16">
            <a:extLst>
              <a:ext uri="{FF2B5EF4-FFF2-40B4-BE49-F238E27FC236}">
                <a16:creationId xmlns:a16="http://schemas.microsoft.com/office/drawing/2014/main" id="{64C755C1-5004-9F47-9ED4-A3F1F244E716}"/>
              </a:ext>
            </a:extLst>
          </p:cNvPr>
          <p:cNvSpPr/>
          <p:nvPr/>
        </p:nvSpPr>
        <p:spPr>
          <a:xfrm>
            <a:off x="259854" y="997095"/>
            <a:ext cx="6564038" cy="5589222"/>
          </a:xfrm>
          <a:prstGeom prst="rect">
            <a:avLst/>
          </a:prstGeom>
        </p:spPr>
        <p:txBody>
          <a:bodyPr wrap="square">
            <a:spAutoFit/>
          </a:bodyPr>
          <a:lstStyle/>
          <a:p>
            <a:pPr algn="ctr"/>
            <a:r>
              <a:rPr lang="en-US" sz="2400" b="1" dirty="0">
                <a:solidFill>
                  <a:schemeClr val="accent6"/>
                </a:solidFill>
                <a:highlight>
                  <a:srgbClr val="FFFF00"/>
                </a:highlight>
              </a:rPr>
              <a:t>90% allocated to districts via Title I formula.</a:t>
            </a:r>
            <a:r>
              <a:rPr lang="en-US" sz="2400" b="1" dirty="0">
                <a:solidFill>
                  <a:schemeClr val="accent6"/>
                </a:solidFill>
              </a:rPr>
              <a:t> </a:t>
            </a:r>
          </a:p>
          <a:p>
            <a:pPr algn="ctr"/>
            <a:r>
              <a:rPr lang="en-US" sz="2400" b="1" dirty="0">
                <a:solidFill>
                  <a:schemeClr val="bg1"/>
                </a:solidFill>
              </a:rPr>
              <a:t>$109.8B </a:t>
            </a:r>
            <a:r>
              <a:rPr lang="en-US" sz="2400" dirty="0">
                <a:solidFill>
                  <a:schemeClr val="bg1"/>
                </a:solidFill>
              </a:rPr>
              <a:t>~= </a:t>
            </a:r>
            <a:r>
              <a:rPr lang="en-US" sz="2400" b="1" dirty="0">
                <a:solidFill>
                  <a:schemeClr val="bg1"/>
                </a:solidFill>
              </a:rPr>
              <a:t>$2,200 /student</a:t>
            </a:r>
          </a:p>
          <a:p>
            <a:pPr algn="ctr"/>
            <a:endParaRPr lang="en-US" sz="2400" dirty="0">
              <a:solidFill>
                <a:schemeClr val="bg1"/>
              </a:solidFill>
            </a:endParaRPr>
          </a:p>
          <a:p>
            <a:pPr marL="342900" indent="-342900">
              <a:spcAft>
                <a:spcPts val="1000"/>
              </a:spcAft>
              <a:buFont typeface="Arial" panose="020B0604020202020204" pitchFamily="34" charset="0"/>
              <a:buChar char="•"/>
            </a:pPr>
            <a:r>
              <a:rPr lang="en-US" sz="2400" dirty="0">
                <a:solidFill>
                  <a:schemeClr val="bg1"/>
                </a:solidFill>
              </a:rPr>
              <a:t>Districts not eligible for Title I get no $.</a:t>
            </a:r>
          </a:p>
          <a:p>
            <a:pPr marL="342900" indent="-342900">
              <a:spcAft>
                <a:spcPts val="1000"/>
              </a:spcAft>
              <a:buFont typeface="Arial" panose="020B0604020202020204" pitchFamily="34" charset="0"/>
              <a:buChar char="•"/>
            </a:pPr>
            <a:r>
              <a:rPr lang="en-US" sz="2400" dirty="0">
                <a:solidFill>
                  <a:schemeClr val="bg1"/>
                </a:solidFill>
              </a:rPr>
              <a:t>Quirks in Title I formula mean that some get as much as $16,000/student.</a:t>
            </a:r>
          </a:p>
          <a:p>
            <a:pPr marL="342900" indent="-342900">
              <a:spcAft>
                <a:spcPts val="1000"/>
              </a:spcAft>
              <a:buFont typeface="Arial" panose="020B0604020202020204" pitchFamily="34" charset="0"/>
              <a:buChar char="•"/>
            </a:pPr>
            <a:r>
              <a:rPr lang="en-US" sz="2400" dirty="0">
                <a:solidFill>
                  <a:schemeClr val="bg1"/>
                </a:solidFill>
              </a:rPr>
              <a:t>Districts must use </a:t>
            </a:r>
            <a:r>
              <a:rPr lang="en-US" sz="2400" u="sng" dirty="0">
                <a:solidFill>
                  <a:schemeClr val="bg1"/>
                </a:solidFill>
              </a:rPr>
              <a:t>&gt;</a:t>
            </a:r>
            <a:r>
              <a:rPr lang="en-US" sz="2400" dirty="0">
                <a:solidFill>
                  <a:schemeClr val="bg1"/>
                </a:solidFill>
              </a:rPr>
              <a:t>20% for learning recovery.</a:t>
            </a:r>
          </a:p>
          <a:p>
            <a:pPr marL="342900" indent="-342900">
              <a:lnSpc>
                <a:spcPct val="80000"/>
              </a:lnSpc>
              <a:spcAft>
                <a:spcPts val="1000"/>
              </a:spcAft>
              <a:buFont typeface="Arial" panose="020B0604020202020204" pitchFamily="34" charset="0"/>
              <a:buChar char="•"/>
            </a:pPr>
            <a:r>
              <a:rPr lang="en-US" sz="2400" dirty="0">
                <a:solidFill>
                  <a:schemeClr val="bg1"/>
                </a:solidFill>
              </a:rPr>
              <a:t>Maintenance of </a:t>
            </a:r>
            <a:r>
              <a:rPr lang="en-US" sz="2400" u="sng" dirty="0">
                <a:solidFill>
                  <a:schemeClr val="bg1"/>
                </a:solidFill>
              </a:rPr>
              <a:t>Equity</a:t>
            </a:r>
            <a:r>
              <a:rPr lang="en-US" sz="2400" dirty="0">
                <a:solidFill>
                  <a:schemeClr val="bg1"/>
                </a:solidFill>
              </a:rPr>
              <a:t> (SEA and district) for FY22 and FY23 prevents disproportionate cuts to high-need districts and </a:t>
            </a:r>
            <a:r>
              <a:rPr lang="en-US" sz="2400" u="sng" dirty="0">
                <a:solidFill>
                  <a:schemeClr val="bg1"/>
                </a:solidFill>
              </a:rPr>
              <a:t>schools.</a:t>
            </a:r>
          </a:p>
          <a:p>
            <a:pPr marL="342900" indent="-342900">
              <a:lnSpc>
                <a:spcPct val="80000"/>
              </a:lnSpc>
              <a:spcAft>
                <a:spcPts val="1000"/>
              </a:spcAft>
              <a:buFont typeface="Arial" panose="020B0604020202020204" pitchFamily="34" charset="0"/>
              <a:buChar char="•"/>
            </a:pPr>
            <a:r>
              <a:rPr lang="en-US" sz="2400" dirty="0">
                <a:solidFill>
                  <a:schemeClr val="bg1"/>
                </a:solidFill>
              </a:rPr>
              <a:t>Districts must submit a reopening plan 30 days after receiving $.</a:t>
            </a:r>
          </a:p>
          <a:p>
            <a:pPr marL="342900" indent="-342900">
              <a:lnSpc>
                <a:spcPct val="80000"/>
              </a:lnSpc>
              <a:spcAft>
                <a:spcPts val="1000"/>
              </a:spcAft>
              <a:buFont typeface="Arial" panose="020B0604020202020204" pitchFamily="34" charset="0"/>
              <a:buChar char="•"/>
            </a:pPr>
            <a:r>
              <a:rPr lang="en-US" sz="2400" dirty="0">
                <a:solidFill>
                  <a:schemeClr val="bg1"/>
                </a:solidFill>
              </a:rPr>
              <a:t>States can add additional restrictions.</a:t>
            </a:r>
          </a:p>
          <a:p>
            <a:pPr algn="ctr"/>
            <a:endParaRPr lang="en-US" sz="2400" dirty="0">
              <a:solidFill>
                <a:schemeClr val="bg1"/>
              </a:solidFill>
            </a:endParaRPr>
          </a:p>
        </p:txBody>
      </p:sp>
      <p:cxnSp>
        <p:nvCxnSpPr>
          <p:cNvPr id="18" name="Straight Arrow Connector 17">
            <a:extLst>
              <a:ext uri="{FF2B5EF4-FFF2-40B4-BE49-F238E27FC236}">
                <a16:creationId xmlns:a16="http://schemas.microsoft.com/office/drawing/2014/main" id="{42D06AD5-4CDF-B340-A7E2-8469AC371CC6}"/>
              </a:ext>
            </a:extLst>
          </p:cNvPr>
          <p:cNvCxnSpPr>
            <a:cxnSpLocks/>
          </p:cNvCxnSpPr>
          <p:nvPr/>
        </p:nvCxnSpPr>
        <p:spPr>
          <a:xfrm flipV="1">
            <a:off x="5378107" y="718170"/>
            <a:ext cx="1760030" cy="1"/>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CD4FEF-4A4D-1F45-9322-86EDFA191ECB}"/>
              </a:ext>
            </a:extLst>
          </p:cNvPr>
          <p:cNvSpPr txBox="1"/>
          <p:nvPr/>
        </p:nvSpPr>
        <p:spPr>
          <a:xfrm>
            <a:off x="2036800" y="501434"/>
            <a:ext cx="3893127" cy="400110"/>
          </a:xfrm>
          <a:prstGeom prst="rect">
            <a:avLst/>
          </a:prstGeom>
          <a:noFill/>
        </p:spPr>
        <p:txBody>
          <a:bodyPr wrap="square" rtlCol="0">
            <a:spAutoFit/>
          </a:bodyPr>
          <a:lstStyle/>
          <a:p>
            <a:pPr algn="ctr"/>
            <a:r>
              <a:rPr lang="en-US" sz="2000" dirty="0">
                <a:solidFill>
                  <a:schemeClr val="accent6"/>
                </a:solidFill>
              </a:rPr>
              <a:t>ESSER III ($122.8B)</a:t>
            </a:r>
          </a:p>
        </p:txBody>
      </p:sp>
      <p:sp>
        <p:nvSpPr>
          <p:cNvPr id="20" name="TextBox 19">
            <a:extLst>
              <a:ext uri="{FF2B5EF4-FFF2-40B4-BE49-F238E27FC236}">
                <a16:creationId xmlns:a16="http://schemas.microsoft.com/office/drawing/2014/main" id="{2FA4A81C-D5A0-CB4A-A78D-7F61CE8C3FE8}"/>
              </a:ext>
            </a:extLst>
          </p:cNvPr>
          <p:cNvSpPr txBox="1"/>
          <p:nvPr/>
        </p:nvSpPr>
        <p:spPr>
          <a:xfrm>
            <a:off x="8235421" y="439879"/>
            <a:ext cx="3893127" cy="523220"/>
          </a:xfrm>
          <a:prstGeom prst="rect">
            <a:avLst/>
          </a:prstGeom>
          <a:noFill/>
        </p:spPr>
        <p:txBody>
          <a:bodyPr wrap="square" rtlCol="0">
            <a:spAutoFit/>
          </a:bodyPr>
          <a:lstStyle/>
          <a:p>
            <a:pPr algn="ctr"/>
            <a:r>
              <a:rPr lang="en-US" sz="2800" dirty="0">
                <a:solidFill>
                  <a:schemeClr val="accent6"/>
                </a:solidFill>
              </a:rPr>
              <a:t>Other Ed (~$55B)</a:t>
            </a:r>
          </a:p>
        </p:txBody>
      </p:sp>
      <p:sp>
        <p:nvSpPr>
          <p:cNvPr id="21" name="TextBox 20">
            <a:extLst>
              <a:ext uri="{FF2B5EF4-FFF2-40B4-BE49-F238E27FC236}">
                <a16:creationId xmlns:a16="http://schemas.microsoft.com/office/drawing/2014/main" id="{94F2261F-4BDB-DA4F-9289-6F20F82D382E}"/>
              </a:ext>
            </a:extLst>
          </p:cNvPr>
          <p:cNvSpPr txBox="1"/>
          <p:nvPr/>
        </p:nvSpPr>
        <p:spPr>
          <a:xfrm>
            <a:off x="6905704" y="962436"/>
            <a:ext cx="1344488" cy="5120640"/>
          </a:xfrm>
          <a:prstGeom prst="rect">
            <a:avLst/>
          </a:prstGeom>
          <a:pattFill prst="wdUpDiag">
            <a:fgClr>
              <a:schemeClr val="accent1">
                <a:lumMod val="50000"/>
              </a:schemeClr>
            </a:fgClr>
            <a:bgClr>
              <a:schemeClr val="accent1">
                <a:lumMod val="75000"/>
              </a:schemeClr>
            </a:bgClr>
          </a:pattFill>
          <a:ln>
            <a:noFill/>
          </a:ln>
        </p:spPr>
        <p:txBody>
          <a:bodyPr wrap="square" rtlCol="0">
            <a:spAutoFit/>
          </a:bodyPr>
          <a:lstStyle/>
          <a:p>
            <a:pPr>
              <a:spcAft>
                <a:spcPts val="1800"/>
              </a:spcAft>
            </a:pPr>
            <a:r>
              <a:rPr lang="en-US" sz="2200" b="1" dirty="0">
                <a:solidFill>
                  <a:schemeClr val="bg1"/>
                </a:solidFill>
              </a:rPr>
              <a:t>10% SEA reserve: </a:t>
            </a:r>
          </a:p>
          <a:p>
            <a:pPr>
              <a:spcAft>
                <a:spcPts val="1200"/>
              </a:spcAft>
            </a:pPr>
            <a:r>
              <a:rPr lang="en-US" sz="2000" u="sng" dirty="0">
                <a:solidFill>
                  <a:schemeClr val="bg1"/>
                </a:solidFill>
              </a:rPr>
              <a:t>&gt;</a:t>
            </a:r>
            <a:r>
              <a:rPr lang="en-US" sz="2000" dirty="0">
                <a:solidFill>
                  <a:schemeClr val="bg1"/>
                </a:solidFill>
              </a:rPr>
              <a:t>5% </a:t>
            </a:r>
            <a:r>
              <a:rPr lang="en-US" dirty="0">
                <a:solidFill>
                  <a:schemeClr val="bg1"/>
                </a:solidFill>
              </a:rPr>
              <a:t>learning recovery </a:t>
            </a:r>
          </a:p>
          <a:p>
            <a:pPr>
              <a:spcAft>
                <a:spcPts val="1200"/>
              </a:spcAft>
            </a:pPr>
            <a:r>
              <a:rPr lang="en-US" sz="2000" u="sng" dirty="0">
                <a:solidFill>
                  <a:schemeClr val="bg1"/>
                </a:solidFill>
              </a:rPr>
              <a:t>&gt;</a:t>
            </a:r>
            <a:r>
              <a:rPr lang="en-US" sz="2000" dirty="0">
                <a:solidFill>
                  <a:schemeClr val="bg1"/>
                </a:solidFill>
              </a:rPr>
              <a:t>1%  </a:t>
            </a:r>
            <a:r>
              <a:rPr lang="en-US" dirty="0">
                <a:solidFill>
                  <a:schemeClr val="bg1"/>
                </a:solidFill>
              </a:rPr>
              <a:t>summer enrichment</a:t>
            </a:r>
          </a:p>
          <a:p>
            <a:pPr>
              <a:spcAft>
                <a:spcPts val="1200"/>
              </a:spcAft>
            </a:pPr>
            <a:r>
              <a:rPr lang="en-US" sz="2000" u="sng" dirty="0">
                <a:solidFill>
                  <a:schemeClr val="bg1"/>
                </a:solidFill>
              </a:rPr>
              <a:t>&gt;</a:t>
            </a:r>
            <a:r>
              <a:rPr lang="en-US" sz="2000" dirty="0">
                <a:solidFill>
                  <a:schemeClr val="bg1"/>
                </a:solidFill>
              </a:rPr>
              <a:t>1% </a:t>
            </a:r>
            <a:r>
              <a:rPr lang="en-US" dirty="0">
                <a:solidFill>
                  <a:schemeClr val="bg1"/>
                </a:solidFill>
              </a:rPr>
              <a:t>afterschool</a:t>
            </a:r>
          </a:p>
          <a:p>
            <a:pPr>
              <a:spcAft>
                <a:spcPts val="1200"/>
              </a:spcAft>
            </a:pPr>
            <a:r>
              <a:rPr lang="en-US" sz="2000" dirty="0">
                <a:solidFill>
                  <a:schemeClr val="bg1"/>
                </a:solidFill>
              </a:rPr>
              <a:t>2.5% </a:t>
            </a:r>
            <a:r>
              <a:rPr lang="en-US" dirty="0">
                <a:solidFill>
                  <a:schemeClr val="bg1"/>
                </a:solidFill>
              </a:rPr>
              <a:t>SEA discretion </a:t>
            </a:r>
          </a:p>
          <a:p>
            <a:pPr>
              <a:spcAft>
                <a:spcPts val="1200"/>
              </a:spcAft>
            </a:pPr>
            <a:r>
              <a:rPr lang="en-US" sz="2000" u="sng" dirty="0">
                <a:solidFill>
                  <a:schemeClr val="bg1"/>
                </a:solidFill>
              </a:rPr>
              <a:t>&lt;</a:t>
            </a:r>
            <a:r>
              <a:rPr lang="en-US" sz="2000" dirty="0">
                <a:solidFill>
                  <a:schemeClr val="bg1"/>
                </a:solidFill>
              </a:rPr>
              <a:t>½%</a:t>
            </a:r>
            <a:r>
              <a:rPr lang="en-US" dirty="0">
                <a:solidFill>
                  <a:schemeClr val="bg1"/>
                </a:solidFill>
              </a:rPr>
              <a:t> admin</a:t>
            </a:r>
          </a:p>
          <a:p>
            <a:endParaRPr lang="en-US" sz="1050" dirty="0">
              <a:solidFill>
                <a:schemeClr val="bg1"/>
              </a:solidFill>
            </a:endParaRPr>
          </a:p>
          <a:p>
            <a:endParaRPr lang="en-US" sz="1050" dirty="0">
              <a:solidFill>
                <a:schemeClr val="bg1"/>
              </a:solidFill>
            </a:endParaRPr>
          </a:p>
          <a:p>
            <a:endParaRPr lang="en-US" sz="1050" dirty="0">
              <a:solidFill>
                <a:schemeClr val="bg1"/>
              </a:solidFill>
            </a:endParaRPr>
          </a:p>
        </p:txBody>
      </p:sp>
      <p:sp>
        <p:nvSpPr>
          <p:cNvPr id="22" name="Rectangle 21">
            <a:extLst>
              <a:ext uri="{FF2B5EF4-FFF2-40B4-BE49-F238E27FC236}">
                <a16:creationId xmlns:a16="http://schemas.microsoft.com/office/drawing/2014/main" id="{24CEDD06-DBAF-4141-AD5B-F10AD804AB3F}"/>
              </a:ext>
            </a:extLst>
          </p:cNvPr>
          <p:cNvSpPr/>
          <p:nvPr/>
        </p:nvSpPr>
        <p:spPr>
          <a:xfrm>
            <a:off x="43966" y="937950"/>
            <a:ext cx="6860071" cy="5142540"/>
          </a:xfrm>
          <a:prstGeom prst="rect">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524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DWiG Dec 8 2020 slides v6_updated (1)" id="{A251131F-C365-6341-AC9D-1AF7DD7094EF}" vid="{B14675EC-1D4C-6F46-ABB2-CD378C9A3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20540</TotalTime>
  <Words>1786</Words>
  <Application>Microsoft Macintosh PowerPoint</Application>
  <PresentationFormat>Widescreen</PresentationFormat>
  <Paragraphs>270</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.Lucida Grande UI Regular</vt:lpstr>
      <vt:lpstr>.PingFang SC Regular</vt:lpstr>
      <vt:lpstr>Apple Symbols</vt:lpstr>
      <vt:lpstr>Arial</vt:lpstr>
      <vt:lpstr>Calibri</vt:lpstr>
      <vt:lpstr>Cambria</vt:lpstr>
      <vt:lpstr>System Font Regular</vt:lpstr>
      <vt:lpstr>Wingdings</vt:lpstr>
      <vt:lpstr>Office Theme</vt:lpstr>
      <vt:lpstr> Federal ESSER dollars in the context of school-by-school spending</vt:lpstr>
      <vt:lpstr> Agenda</vt:lpstr>
      <vt:lpstr>PowerPoint Presentation</vt:lpstr>
      <vt:lpstr>PowerPoint Presentation</vt:lpstr>
      <vt:lpstr>PowerPoint Presentation</vt:lpstr>
      <vt:lpstr>PowerPoint Presentation</vt:lpstr>
      <vt:lpstr>PowerPoint Presentation</vt:lpstr>
      <vt:lpstr>On delivering funds to districts via “reimbursement”:  </vt:lpstr>
      <vt:lpstr>PowerPoint Presentation</vt:lpstr>
      <vt:lpstr>PowerPoint Presentation</vt:lpstr>
      <vt:lpstr>PowerPoint Presentation</vt:lpstr>
      <vt:lpstr>Polling* indicates parents want to see bold changes with these federal dollars</vt:lpstr>
      <vt:lpstr>PowerPoint Presentation</vt:lpstr>
      <vt:lpstr>PowerPoint Presentation</vt:lpstr>
      <vt:lpstr>SEA questions</vt:lpstr>
      <vt:lpstr>Next                       Meeting: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Jarmolowski</dc:creator>
  <cp:lastModifiedBy>Hannah Jarmolowski</cp:lastModifiedBy>
  <cp:revision>217</cp:revision>
  <cp:lastPrinted>2021-05-20T20:22:30Z</cp:lastPrinted>
  <dcterms:created xsi:type="dcterms:W3CDTF">2021-02-23T19:12:28Z</dcterms:created>
  <dcterms:modified xsi:type="dcterms:W3CDTF">2021-06-02T14:55:58Z</dcterms:modified>
</cp:coreProperties>
</file>