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2" r:id="rId2"/>
    <p:sldId id="271" r:id="rId3"/>
    <p:sldId id="1243" r:id="rId4"/>
    <p:sldId id="1314" r:id="rId5"/>
    <p:sldId id="1281" r:id="rId6"/>
    <p:sldId id="1282" r:id="rId7"/>
    <p:sldId id="260" r:id="rId8"/>
    <p:sldId id="1283" r:id="rId9"/>
    <p:sldId id="1284" r:id="rId10"/>
    <p:sldId id="1298" r:id="rId11"/>
    <p:sldId id="1299" r:id="rId12"/>
    <p:sldId id="1300" r:id="rId13"/>
    <p:sldId id="1301" r:id="rId14"/>
    <p:sldId id="1302" r:id="rId15"/>
    <p:sldId id="1303" r:id="rId16"/>
    <p:sldId id="1304" r:id="rId17"/>
    <p:sldId id="1417" r:id="rId18"/>
    <p:sldId id="1419" r:id="rId19"/>
    <p:sldId id="1418" r:id="rId20"/>
    <p:sldId id="1306" r:id="rId21"/>
    <p:sldId id="1311" r:id="rId22"/>
    <p:sldId id="269" r:id="rId23"/>
  </p:sldIdLst>
  <p:sldSz cx="12192000" cy="6858000"/>
  <p:notesSz cx="6858000" cy="12192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284"/>
    <a:srgbClr val="945200"/>
    <a:srgbClr val="E06100"/>
    <a:srgbClr val="E2F0D9"/>
    <a:srgbClr val="FFF3CD"/>
    <a:srgbClr val="386EA4"/>
    <a:srgbClr val="FA1815"/>
    <a:srgbClr val="FF9D39"/>
    <a:srgbClr val="FF0000"/>
    <a:srgbClr val="328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05"/>
    <p:restoredTop sz="90030"/>
  </p:normalViewPr>
  <p:slideViewPr>
    <p:cSldViewPr>
      <p:cViewPr varScale="1">
        <p:scale>
          <a:sx n="104" d="100"/>
          <a:sy n="104" d="100"/>
        </p:scale>
        <p:origin x="328" y="200"/>
      </p:cViewPr>
      <p:guideLst>
        <p:guide orient="horz" pos="2880"/>
        <p:guide pos="576"/>
      </p:guideLst>
    </p:cSldViewPr>
  </p:slideViewPr>
  <p:notesTextViewPr>
    <p:cViewPr>
      <p:scale>
        <a:sx n="85" d="100"/>
        <a:sy n="85" d="100"/>
      </p:scale>
      <p:origin x="0" y="0"/>
    </p:cViewPr>
  </p:notesTextViewPr>
  <p:notesViewPr>
    <p:cSldViewPr showGuides="1">
      <p:cViewPr varScale="1">
        <p:scale>
          <a:sx n="156" d="100"/>
          <a:sy n="156" d="100"/>
        </p:scale>
        <p:origin x="13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uzannesimburg:Box%20Sync:Delaware:Analysis%20Documents:Finance%20Documents:Delaware%20Combined%20Dataset%20w%20Graphs%2005.11.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effectLst/>
              </a:rPr>
              <a:t>Average Salary by % of L-I Students - School Level</a:t>
            </a:r>
            <a:endParaRPr lang="en-US">
              <a:effectLst/>
            </a:endParaRPr>
          </a:p>
        </c:rich>
      </c:tx>
      <c:overlay val="0"/>
    </c:title>
    <c:autoTitleDeleted val="0"/>
    <c:plotArea>
      <c:layout/>
      <c:barChart>
        <c:barDir val="col"/>
        <c:grouping val="clustered"/>
        <c:varyColors val="0"/>
        <c:ser>
          <c:idx val="0"/>
          <c:order val="0"/>
          <c:tx>
            <c:strRef>
              <c:f>'Avg. Salaries'!$B$50</c:f>
              <c:strCache>
                <c:ptCount val="1"/>
                <c:pt idx="0">
                  <c:v>Average Salary by % of L-I Students - School Level</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'Avg. Salaries'!$A$51:$A$54</c:f>
              <c:strCache>
                <c:ptCount val="4"/>
                <c:pt idx="0">
                  <c:v>Wealthiest Quartile of Schools</c:v>
                </c:pt>
                <c:pt idx="1">
                  <c:v>Second Wealthiest Quartile of Schools</c:v>
                </c:pt>
                <c:pt idx="2">
                  <c:v>Second Poorest Quartile of Schools</c:v>
                </c:pt>
                <c:pt idx="3">
                  <c:v>Poorest Quartile of Schools</c:v>
                </c:pt>
              </c:strCache>
            </c:strRef>
          </c:cat>
          <c:val>
            <c:numRef>
              <c:f>'Avg. Salaries'!$B$51:$B$54</c:f>
              <c:numCache>
                <c:formatCode>_-"$"* #,##0_-;\-"$"* #,##0_-;_-"$"* "-"??_-;_-@_-</c:formatCode>
                <c:ptCount val="4"/>
                <c:pt idx="0">
                  <c:v>66973.933270962792</c:v>
                </c:pt>
                <c:pt idx="1">
                  <c:v>67695.980356619388</c:v>
                </c:pt>
                <c:pt idx="2">
                  <c:v>59187.359929847618</c:v>
                </c:pt>
                <c:pt idx="3">
                  <c:v>55006.700890698747</c:v>
                </c:pt>
              </c:numCache>
            </c:numRef>
          </c:val>
          <c:extLst>
            <c:ext xmlns:c16="http://schemas.microsoft.com/office/drawing/2014/chart" uri="{C3380CC4-5D6E-409C-BE32-E72D297353CC}">
              <c16:uniqueId val="{00000000-0321-ED42-A03A-50130ABD4F95}"/>
            </c:ext>
          </c:extLst>
        </c:ser>
        <c:dLbls>
          <c:showLegendKey val="0"/>
          <c:showVal val="0"/>
          <c:showCatName val="0"/>
          <c:showSerName val="0"/>
          <c:showPercent val="0"/>
          <c:showBubbleSize val="0"/>
        </c:dLbls>
        <c:gapWidth val="50"/>
        <c:axId val="-2110735088"/>
        <c:axId val="-2109825920"/>
      </c:barChart>
      <c:lineChart>
        <c:grouping val="standard"/>
        <c:varyColors val="0"/>
        <c:ser>
          <c:idx val="1"/>
          <c:order val="1"/>
          <c:tx>
            <c:strRef>
              <c:f>'Avg. Salaries'!$C$50</c:f>
              <c:strCache>
                <c:ptCount val="1"/>
                <c:pt idx="0">
                  <c:v>AVERAGE</c:v>
                </c:pt>
              </c:strCache>
            </c:strRef>
          </c:tx>
          <c:spPr>
            <a:ln>
              <a:solidFill>
                <a:srgbClr val="C0504D"/>
              </a:solidFill>
            </a:ln>
          </c:spPr>
          <c:marker>
            <c:symbol val="none"/>
          </c:marker>
          <c:dLbls>
            <c:dLbl>
              <c:idx val="3"/>
              <c:layout>
                <c:manualLayout>
                  <c:x val="-1.1111111111111301E-2"/>
                  <c:y val="-3.2407407407407399E-2"/>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21-ED42-A03A-50130ABD4F95}"/>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Salaries'!$A$51:$A$54</c:f>
              <c:strCache>
                <c:ptCount val="4"/>
                <c:pt idx="0">
                  <c:v>Wealthiest Quartile of Schools</c:v>
                </c:pt>
                <c:pt idx="1">
                  <c:v>Second Wealthiest Quartile of Schools</c:v>
                </c:pt>
                <c:pt idx="2">
                  <c:v>Second Poorest Quartile of Schools</c:v>
                </c:pt>
                <c:pt idx="3">
                  <c:v>Poorest Quartile of Schools</c:v>
                </c:pt>
              </c:strCache>
            </c:strRef>
          </c:cat>
          <c:val>
            <c:numRef>
              <c:f>'Avg. Salaries'!$C$51:$C$54</c:f>
              <c:numCache>
                <c:formatCode>_-"$"* #,##0_-;\-"$"* #,##0_-;_-"$"* "-"??_-;_-@_-</c:formatCode>
                <c:ptCount val="4"/>
                <c:pt idx="0">
                  <c:v>59473.333884583582</c:v>
                </c:pt>
                <c:pt idx="1">
                  <c:v>59473.333884583582</c:v>
                </c:pt>
                <c:pt idx="2">
                  <c:v>59473.333884583582</c:v>
                </c:pt>
                <c:pt idx="3">
                  <c:v>59473.333884583582</c:v>
                </c:pt>
              </c:numCache>
            </c:numRef>
          </c:val>
          <c:smooth val="0"/>
          <c:extLst>
            <c:ext xmlns:c16="http://schemas.microsoft.com/office/drawing/2014/chart" uri="{C3380CC4-5D6E-409C-BE32-E72D297353CC}">
              <c16:uniqueId val="{00000002-0321-ED42-A03A-50130ABD4F95}"/>
            </c:ext>
          </c:extLst>
        </c:ser>
        <c:dLbls>
          <c:showLegendKey val="0"/>
          <c:showVal val="0"/>
          <c:showCatName val="0"/>
          <c:showSerName val="0"/>
          <c:showPercent val="0"/>
          <c:showBubbleSize val="0"/>
        </c:dLbls>
        <c:marker val="1"/>
        <c:smooth val="0"/>
        <c:axId val="-2110735088"/>
        <c:axId val="-2109825920"/>
      </c:lineChart>
      <c:catAx>
        <c:axId val="-2110735088"/>
        <c:scaling>
          <c:orientation val="minMax"/>
        </c:scaling>
        <c:delete val="0"/>
        <c:axPos val="b"/>
        <c:numFmt formatCode="General" sourceLinked="0"/>
        <c:majorTickMark val="out"/>
        <c:minorTickMark val="none"/>
        <c:tickLblPos val="nextTo"/>
        <c:txPr>
          <a:bodyPr/>
          <a:lstStyle/>
          <a:p>
            <a:pPr>
              <a:defRPr sz="1200" b="1"/>
            </a:pPr>
            <a:endParaRPr lang="en-US"/>
          </a:p>
        </c:txPr>
        <c:crossAx val="-2109825920"/>
        <c:crosses val="autoZero"/>
        <c:auto val="1"/>
        <c:lblAlgn val="ctr"/>
        <c:lblOffset val="100"/>
        <c:noMultiLvlLbl val="0"/>
      </c:catAx>
      <c:valAx>
        <c:axId val="-2109825920"/>
        <c:scaling>
          <c:orientation val="minMax"/>
          <c:min val="50000"/>
        </c:scaling>
        <c:delete val="0"/>
        <c:axPos val="l"/>
        <c:majorGridlines>
          <c:spPr>
            <a:ln>
              <a:noFill/>
            </a:ln>
          </c:spPr>
        </c:majorGridlines>
        <c:numFmt formatCode="_-&quot;$&quot;* #,##0_-;\-&quot;$&quot;* #,##0_-;_-&quot;$&quot;* &quot;-&quot;??_-;_-@_-" sourceLinked="1"/>
        <c:majorTickMark val="out"/>
        <c:minorTickMark val="none"/>
        <c:tickLblPos val="nextTo"/>
        <c:crossAx val="-2110735088"/>
        <c:crosses val="autoZero"/>
        <c:crossBetween val="between"/>
        <c:majorUnit val="5000"/>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D057B-2056-6342-94C3-362DEFFCB51E}"/>
              </a:ext>
            </a:extLst>
          </p:cNvPr>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D5633CE8-5625-4348-BB1A-57A1101931B0}"/>
              </a:ext>
            </a:extLst>
          </p:cNvPr>
          <p:cNvSpPr>
            <a:spLocks noGrp="1"/>
          </p:cNvSpPr>
          <p:nvPr>
            <p:ph type="ftr" sz="quarter" idx="2"/>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AB4388-DB18-4C44-AE38-D0B79B77DB3A}"/>
              </a:ext>
            </a:extLst>
          </p:cNvPr>
          <p:cNvSpPr>
            <a:spLocks noGrp="1"/>
          </p:cNvSpPr>
          <p:nvPr>
            <p:ph type="sldNum" sz="quarter" idx="3"/>
          </p:nvPr>
        </p:nvSpPr>
        <p:spPr>
          <a:xfrm>
            <a:off x="3884414" y="11579580"/>
            <a:ext cx="2971800" cy="612421"/>
          </a:xfrm>
          <a:prstGeom prst="rect">
            <a:avLst/>
          </a:prstGeom>
        </p:spPr>
        <p:txBody>
          <a:bodyPr vert="horz" lIns="91440" tIns="45720" rIns="91440" bIns="45720" rtlCol="0" anchor="b"/>
          <a:lstStyle>
            <a:lvl1pPr algn="r">
              <a:defRPr sz="1200"/>
            </a:lvl1pPr>
          </a:lstStyle>
          <a:p>
            <a:fld id="{3C21CF60-46CE-5E4F-BA86-633DB46FA7C2}" type="slidenum">
              <a:rPr lang="en-US" smtClean="0"/>
              <a:t>‹#›</a:t>
            </a:fld>
            <a:endParaRPr lang="en-US"/>
          </a:p>
        </p:txBody>
      </p:sp>
      <p:sp>
        <p:nvSpPr>
          <p:cNvPr id="6" name="Date Placeholder 5">
            <a:extLst>
              <a:ext uri="{FF2B5EF4-FFF2-40B4-BE49-F238E27FC236}">
                <a16:creationId xmlns:a16="http://schemas.microsoft.com/office/drawing/2014/main" id="{BC80174B-75A7-9B4A-810A-AD0C0F3A1204}"/>
              </a:ext>
            </a:extLst>
          </p:cNvPr>
          <p:cNvSpPr>
            <a:spLocks noGrp="1"/>
          </p:cNvSpPr>
          <p:nvPr>
            <p:ph type="dt" sz="quarter" idx="1"/>
          </p:nvPr>
        </p:nvSpPr>
        <p:spPr>
          <a:xfrm>
            <a:off x="3884414" y="0"/>
            <a:ext cx="2971800" cy="612423"/>
          </a:xfrm>
          <a:prstGeom prst="rect">
            <a:avLst/>
          </a:prstGeom>
        </p:spPr>
        <p:txBody>
          <a:bodyPr vert="horz" lIns="91440" tIns="45720" rIns="91440" bIns="45720" rtlCol="0"/>
          <a:lstStyle>
            <a:lvl1pPr algn="r">
              <a:defRPr sz="1200"/>
            </a:lvl1pPr>
          </a:lstStyle>
          <a:p>
            <a:fld id="{61CD34AB-63EF-3043-B69D-A51AAA5831AD}" type="datetimeFigureOut">
              <a:rPr lang="en-US" smtClean="0"/>
              <a:t>12/13/21</a:t>
            </a:fld>
            <a:endParaRPr lang="en-US"/>
          </a:p>
        </p:txBody>
      </p:sp>
    </p:spTree>
    <p:extLst>
      <p:ext uri="{BB962C8B-B14F-4D97-AF65-F5344CB8AC3E}">
        <p14:creationId xmlns:p14="http://schemas.microsoft.com/office/powerpoint/2010/main" val="108245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0A96C369-0677-CA49-B568-BC23B6DB990D}" type="datetimeFigureOut">
              <a:rPr lang="en-US" smtClean="0"/>
              <a:t>12/10/21</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5ED5B1B5-FE79-194A-B044-878094A079E9}" type="slidenum">
              <a:rPr lang="en-US" smtClean="0"/>
              <a:t>‹#›</a:t>
            </a:fld>
            <a:endParaRPr lang="en-US"/>
          </a:p>
        </p:txBody>
      </p:sp>
    </p:spTree>
    <p:extLst>
      <p:ext uri="{BB962C8B-B14F-4D97-AF65-F5344CB8AC3E}">
        <p14:creationId xmlns:p14="http://schemas.microsoft.com/office/powerpoint/2010/main" val="105450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a:t>
            </a:fld>
            <a:endParaRPr lang="en-US"/>
          </a:p>
        </p:txBody>
      </p:sp>
    </p:spTree>
    <p:extLst>
      <p:ext uri="{BB962C8B-B14F-4D97-AF65-F5344CB8AC3E}">
        <p14:creationId xmlns:p14="http://schemas.microsoft.com/office/powerpoint/2010/main" val="109949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19</a:t>
            </a:fld>
            <a:endParaRPr lang="en-US"/>
          </a:p>
        </p:txBody>
      </p:sp>
    </p:spTree>
    <p:extLst>
      <p:ext uri="{BB962C8B-B14F-4D97-AF65-F5344CB8AC3E}">
        <p14:creationId xmlns:p14="http://schemas.microsoft.com/office/powerpoint/2010/main" val="168982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a:t>
            </a:fld>
            <a:endParaRPr lang="en-US"/>
          </a:p>
        </p:txBody>
      </p:sp>
    </p:spTree>
    <p:extLst>
      <p:ext uri="{BB962C8B-B14F-4D97-AF65-F5344CB8AC3E}">
        <p14:creationId xmlns:p14="http://schemas.microsoft.com/office/powerpoint/2010/main" val="246359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4</a:t>
            </a:fld>
            <a:endParaRPr lang="en-US"/>
          </a:p>
        </p:txBody>
      </p:sp>
    </p:spTree>
    <p:extLst>
      <p:ext uri="{BB962C8B-B14F-4D97-AF65-F5344CB8AC3E}">
        <p14:creationId xmlns:p14="http://schemas.microsoft.com/office/powerpoint/2010/main" val="286161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5</a:t>
            </a:fld>
            <a:endParaRPr lang="en-US"/>
          </a:p>
        </p:txBody>
      </p:sp>
    </p:spTree>
    <p:extLst>
      <p:ext uri="{BB962C8B-B14F-4D97-AF65-F5344CB8AC3E}">
        <p14:creationId xmlns:p14="http://schemas.microsoft.com/office/powerpoint/2010/main" val="253019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6</a:t>
            </a:fld>
            <a:endParaRPr lang="en-US"/>
          </a:p>
        </p:txBody>
      </p:sp>
    </p:spTree>
    <p:extLst>
      <p:ext uri="{BB962C8B-B14F-4D97-AF65-F5344CB8AC3E}">
        <p14:creationId xmlns:p14="http://schemas.microsoft.com/office/powerpoint/2010/main" val="305288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8</a:t>
            </a:fld>
            <a:endParaRPr lang="en-US"/>
          </a:p>
        </p:txBody>
      </p:sp>
    </p:spTree>
    <p:extLst>
      <p:ext uri="{BB962C8B-B14F-4D97-AF65-F5344CB8AC3E}">
        <p14:creationId xmlns:p14="http://schemas.microsoft.com/office/powerpoint/2010/main" val="28428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9</a:t>
            </a:fld>
            <a:endParaRPr lang="en-US"/>
          </a:p>
        </p:txBody>
      </p:sp>
    </p:spTree>
    <p:extLst>
      <p:ext uri="{BB962C8B-B14F-4D97-AF65-F5344CB8AC3E}">
        <p14:creationId xmlns:p14="http://schemas.microsoft.com/office/powerpoint/2010/main" val="4062757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11</a:t>
            </a:fld>
            <a:endParaRPr lang="en-US"/>
          </a:p>
        </p:txBody>
      </p:sp>
    </p:spTree>
    <p:extLst>
      <p:ext uri="{BB962C8B-B14F-4D97-AF65-F5344CB8AC3E}">
        <p14:creationId xmlns:p14="http://schemas.microsoft.com/office/powerpoint/2010/main" val="60234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18</a:t>
            </a:fld>
            <a:endParaRPr lang="en-US"/>
          </a:p>
        </p:txBody>
      </p:sp>
    </p:spTree>
    <p:extLst>
      <p:ext uri="{BB962C8B-B14F-4D97-AF65-F5344CB8AC3E}">
        <p14:creationId xmlns:p14="http://schemas.microsoft.com/office/powerpoint/2010/main" val="4093736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4B3E425-E99D-3940-894E-18AD499867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9"/>
            <a:ext cx="12192000" cy="6858139"/>
          </a:xfrm>
          <a:prstGeom prst="rect">
            <a:avLst/>
          </a:prstGeom>
        </p:spPr>
      </p:pic>
      <p:sp>
        <p:nvSpPr>
          <p:cNvPr id="8"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0FCD820A-F8D3-5D42-9095-8180FD5D506C}"/>
              </a:ext>
            </a:extLst>
          </p:cNvPr>
          <p:cNvSpPr/>
          <p:nvPr userDrawn="1"/>
        </p:nvSpPr>
        <p:spPr>
          <a:xfrm>
            <a:off x="5516368"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alpha val="91998"/>
            </a:srgbClr>
          </a:solidFill>
        </p:spPr>
        <p:txBody>
          <a:bodyPr wrap="square" lIns="0" tIns="0" rIns="0" bIns="0" rtlCol="0"/>
          <a:lstStyle/>
          <a:p>
            <a:endParaRPr/>
          </a:p>
        </p:txBody>
      </p:sp>
      <p:sp>
        <p:nvSpPr>
          <p:cNvPr id="26" name="object 21">
            <a:extLst>
              <a:ext uri="{FF2B5EF4-FFF2-40B4-BE49-F238E27FC236}">
                <a16:creationId xmlns:a16="http://schemas.microsoft.com/office/drawing/2014/main" id="{537E3BCB-192E-D04B-9244-CE63DD0FD0B4}"/>
              </a:ext>
            </a:extLst>
          </p:cNvPr>
          <p:cNvSpPr/>
          <p:nvPr userDrawn="1"/>
        </p:nvSpPr>
        <p:spPr>
          <a:xfrm>
            <a:off x="11346181" y="5129757"/>
            <a:ext cx="845819" cy="1740535"/>
          </a:xfrm>
          <a:custGeom>
            <a:avLst/>
            <a:gdLst/>
            <a:ahLst/>
            <a:cxnLst/>
            <a:rect l="l" t="t" r="r" b="b"/>
            <a:pathLst>
              <a:path w="845820" h="1740534">
                <a:moveTo>
                  <a:pt x="845553" y="0"/>
                </a:moveTo>
                <a:lnTo>
                  <a:pt x="0" y="1740395"/>
                </a:lnTo>
                <a:lnTo>
                  <a:pt x="845553" y="1740395"/>
                </a:lnTo>
                <a:lnTo>
                  <a:pt x="845553" y="0"/>
                </a:lnTo>
                <a:close/>
              </a:path>
            </a:pathLst>
          </a:custGeom>
          <a:solidFill>
            <a:srgbClr val="386EA3"/>
          </a:solidFill>
        </p:spPr>
        <p:txBody>
          <a:bodyPr wrap="square" lIns="0" tIns="0" rIns="0" bIns="0" rtlCol="0"/>
          <a:lstStyle/>
          <a:p>
            <a:endParaRPr/>
          </a:p>
        </p:txBody>
      </p:sp>
      <p:sp>
        <p:nvSpPr>
          <p:cNvPr id="27" name="object 22">
            <a:extLst>
              <a:ext uri="{FF2B5EF4-FFF2-40B4-BE49-F238E27FC236}">
                <a16:creationId xmlns:a16="http://schemas.microsoft.com/office/drawing/2014/main" id="{E5BA08BA-3C0E-9F4F-9BB8-436CE1C47BB0}"/>
              </a:ext>
            </a:extLst>
          </p:cNvPr>
          <p:cNvSpPr txBox="1"/>
          <p:nvPr userDrawn="1"/>
        </p:nvSpPr>
        <p:spPr>
          <a:xfrm>
            <a:off x="8635181" y="6058061"/>
            <a:ext cx="2666999" cy="408445"/>
          </a:xfrm>
          <a:prstGeom prst="rect">
            <a:avLst/>
          </a:prstGeom>
        </p:spPr>
        <p:txBody>
          <a:bodyPr vert="horz" wrap="square" lIns="0" tIns="0" rIns="0" bIns="0" rtlCol="0">
            <a:noAutofit/>
          </a:bodyPr>
          <a:lstStyle/>
          <a:p>
            <a:pPr marL="12700" marR="5080" indent="436880" algn="r">
              <a:lnSpc>
                <a:spcPct val="121300"/>
              </a:lnSpc>
              <a:spcBef>
                <a:spcPts val="100"/>
              </a:spcBef>
            </a:pPr>
            <a:r>
              <a:rPr sz="1100" b="0" i="0" spc="0" baseline="0" dirty="0">
                <a:solidFill>
                  <a:srgbClr val="386EA3"/>
                </a:solidFill>
                <a:latin typeface="Calibri" panose="020F0502020204030204" pitchFamily="34" charset="0"/>
                <a:cs typeface="Calibri" panose="020F0502020204030204" pitchFamily="34" charset="0"/>
              </a:rPr>
              <a:t>Photo is for illustrative purposes only.  </a:t>
            </a:r>
            <a:br>
              <a:rPr lang="en-US" sz="1100" b="0" i="0" spc="0" baseline="0" dirty="0">
                <a:solidFill>
                  <a:srgbClr val="386EA3"/>
                </a:solidFill>
                <a:latin typeface="Calibri" panose="020F0502020204030204" pitchFamily="34" charset="0"/>
                <a:cs typeface="Calibri" panose="020F0502020204030204" pitchFamily="34" charset="0"/>
              </a:rPr>
            </a:br>
            <a:r>
              <a:rPr sz="1100" b="0" i="0" spc="0" baseline="0" dirty="0">
                <a:solidFill>
                  <a:srgbClr val="386EA3"/>
                </a:solidFill>
                <a:latin typeface="Calibri" panose="020F0502020204030204" pitchFamily="34" charset="0"/>
                <a:cs typeface="Calibri" panose="020F0502020204030204" pitchFamily="34" charset="0"/>
              </a:rPr>
              <a:t>Any person depicted in the photo is a model.</a:t>
            </a:r>
            <a:endParaRPr sz="1100" b="0" i="0" spc="0" baseline="0" dirty="0">
              <a:latin typeface="Calibri" panose="020F0502020204030204" pitchFamily="34" charset="0"/>
              <a:cs typeface="Calibri" panose="020F0502020204030204" pitchFamily="34" charset="0"/>
            </a:endParaRPr>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7391400" y="1948457"/>
            <a:ext cx="3886199" cy="894878"/>
          </a:xfrm>
          <a:prstGeom prst="rect">
            <a:avLst/>
          </a:prstGeom>
        </p:spPr>
        <p:txBody>
          <a:bodyPr wrap="square" anchor="t" anchorCtr="0">
            <a:noAutofit/>
          </a:bodyPr>
          <a:lstStyle>
            <a:lvl1pPr algn="r">
              <a:defRPr sz="3200" b="1">
                <a:solidFill>
                  <a:srgbClr val="386EA4"/>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F4FD3F5E-F310-AC4E-B9A1-F241B241B6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8711" y="554734"/>
            <a:ext cx="2788889" cy="677225"/>
          </a:xfrm>
          <a:prstGeom prst="rect">
            <a:avLst/>
          </a:prstGeom>
        </p:spPr>
      </p:pic>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7391400" y="3021441"/>
            <a:ext cx="3886199" cy="712359"/>
          </a:xfrm>
        </p:spPr>
        <p:txBody>
          <a:bodyPr anchor="t" anchorCtr="0">
            <a:noAutofit/>
          </a:bodyPr>
          <a:lstStyle>
            <a:lvl1pPr marL="0" indent="0" algn="r">
              <a:buNone/>
              <a:defRPr sz="2600">
                <a:latin typeface="Cambria" panose="02040503050406030204" pitchFamily="18" charset="0"/>
              </a:defRPr>
            </a:lvl1pPr>
          </a:lstStyle>
          <a:p>
            <a:pPr lvl="0"/>
            <a:r>
              <a:rPr lang="en-US"/>
              <a:t>Click to edit Master text styles</a:t>
            </a:r>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7391400" y="4953000"/>
            <a:ext cx="3886199" cy="802129"/>
          </a:xfrm>
        </p:spPr>
        <p:txBody>
          <a:bodyPr>
            <a:normAutofit/>
          </a:bodyPr>
          <a:lstStyle>
            <a:lvl1pPr marL="0" indent="0" algn="r">
              <a:spcAft>
                <a:spcPts val="300"/>
              </a:spcAft>
              <a:buNone/>
              <a:defRPr sz="2000">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p:nvPr>
        </p:nvSpPr>
        <p:spPr>
          <a:xfrm>
            <a:off x="7391400" y="4493903"/>
            <a:ext cx="3886199" cy="381000"/>
          </a:xfrm>
        </p:spPr>
        <p:txBody>
          <a:bodyPr anchor="ctr" anchorCtr="0">
            <a:noAutofit/>
          </a:bodyPr>
          <a:lstStyle>
            <a:lvl1pPr marL="0" indent="0" algn="r">
              <a:buNone/>
              <a:defRPr sz="2000" b="1">
                <a:latin typeface="Calibri" panose="020F0502020204030204" pitchFamily="34" charset="0"/>
                <a:cs typeface="Calibri" panose="020F0502020204030204" pitchFamily="34" charset="0"/>
              </a:defRPr>
            </a:lvl1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E05E9524-B50B-E241-842C-9C0E6AC8070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479425" y="1527605"/>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5061585" y="1527605"/>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741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p:spTree>
      <p:nvGrpSpPr>
        <p:cNvPr id="1" name=""/>
        <p:cNvGrpSpPr/>
        <p:nvPr/>
      </p:nvGrpSpPr>
      <p:grpSpPr>
        <a:xfrm>
          <a:off x="0" y="0"/>
          <a:ext cx="0" cy="0"/>
          <a:chOff x="0" y="0"/>
          <a:chExt cx="0" cy="0"/>
        </a:xfrm>
      </p:grpSpPr>
      <p:sp>
        <p:nvSpPr>
          <p:cNvPr id="20" name="object 5">
            <a:extLst>
              <a:ext uri="{FF2B5EF4-FFF2-40B4-BE49-F238E27FC236}">
                <a16:creationId xmlns:a16="http://schemas.microsoft.com/office/drawing/2014/main" id="{358CBED9-3D97-5A47-AEF4-8EB78B10ED2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8" name="Holder 2">
            <a:extLst>
              <a:ext uri="{FF2B5EF4-FFF2-40B4-BE49-F238E27FC236}">
                <a16:creationId xmlns:a16="http://schemas.microsoft.com/office/drawing/2014/main" id="{AE705071-D838-2648-B020-378EF58C3A0A}"/>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9" name="Text Placeholder 4">
            <a:extLst>
              <a:ext uri="{FF2B5EF4-FFF2-40B4-BE49-F238E27FC236}">
                <a16:creationId xmlns:a16="http://schemas.microsoft.com/office/drawing/2014/main" id="{ACBC0354-EE4A-B643-9B2D-B2558DAE8674}"/>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4">
            <a:extLst>
              <a:ext uri="{FF2B5EF4-FFF2-40B4-BE49-F238E27FC236}">
                <a16:creationId xmlns:a16="http://schemas.microsoft.com/office/drawing/2014/main" id="{A15DC065-B78D-0D48-84F3-161C5D060B78}"/>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Content Placeholder 11">
            <a:extLst>
              <a:ext uri="{FF2B5EF4-FFF2-40B4-BE49-F238E27FC236}">
                <a16:creationId xmlns:a16="http://schemas.microsoft.com/office/drawing/2014/main" id="{299C45AF-E689-004F-ABBB-A93531768696}"/>
              </a:ext>
            </a:extLst>
          </p:cNvPr>
          <p:cNvSpPr>
            <a:spLocks noGrp="1"/>
          </p:cNvSpPr>
          <p:nvPr>
            <p:ph sz="quarter" idx="14"/>
          </p:nvPr>
        </p:nvSpPr>
        <p:spPr>
          <a:xfrm>
            <a:off x="479425" y="2030613"/>
            <a:ext cx="4244975" cy="3760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B35E8E5D-3997-5C48-8C24-5CF462F51BDA}"/>
              </a:ext>
            </a:extLst>
          </p:cNvPr>
          <p:cNvSpPr>
            <a:spLocks noGrp="1"/>
          </p:cNvSpPr>
          <p:nvPr>
            <p:ph sz="quarter" idx="15"/>
          </p:nvPr>
        </p:nvSpPr>
        <p:spPr>
          <a:xfrm>
            <a:off x="5061585" y="2030613"/>
            <a:ext cx="4244975" cy="3760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4722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F30E190B-DB46-C74B-B090-C2854C7072DF}"/>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0" name="object 4">
            <a:extLst>
              <a:ext uri="{FF2B5EF4-FFF2-40B4-BE49-F238E27FC236}">
                <a16:creationId xmlns:a16="http://schemas.microsoft.com/office/drawing/2014/main" id="{8631AE6B-084D-2449-B0C5-67EDFE3F2B6C}"/>
              </a:ext>
            </a:extLst>
          </p:cNvPr>
          <p:cNvSpPr/>
          <p:nvPr userDrawn="1"/>
        </p:nvSpPr>
        <p:spPr>
          <a:xfrm>
            <a:off x="0" y="0"/>
            <a:ext cx="8905240" cy="6858000"/>
          </a:xfrm>
          <a:custGeom>
            <a:avLst/>
            <a:gdLst/>
            <a:ahLst/>
            <a:cxnLst/>
            <a:rect l="l" t="t" r="r" b="b"/>
            <a:pathLst>
              <a:path w="8905240" h="6858000">
                <a:moveTo>
                  <a:pt x="7240837" y="0"/>
                </a:moveTo>
                <a:lnTo>
                  <a:pt x="0" y="0"/>
                </a:lnTo>
                <a:lnTo>
                  <a:pt x="0" y="6858000"/>
                </a:lnTo>
                <a:lnTo>
                  <a:pt x="7240836" y="6858000"/>
                </a:lnTo>
                <a:lnTo>
                  <a:pt x="8905045" y="3429005"/>
                </a:lnTo>
                <a:lnTo>
                  <a:pt x="7240837" y="0"/>
                </a:lnTo>
                <a:close/>
              </a:path>
            </a:pathLst>
          </a:custGeom>
          <a:solidFill>
            <a:srgbClr val="FFFFFF">
              <a:alpha val="91998"/>
            </a:srgbClr>
          </a:solidFill>
        </p:spPr>
        <p:txBody>
          <a:bodyPr wrap="square" lIns="0" tIns="0" rIns="0" bIns="0" rtlCol="0"/>
          <a:lstStyle/>
          <a:p>
            <a:endParaRPr/>
          </a:p>
        </p:txBody>
      </p:sp>
      <p:sp>
        <p:nvSpPr>
          <p:cNvPr id="13" name="object 3">
            <a:extLst>
              <a:ext uri="{FF2B5EF4-FFF2-40B4-BE49-F238E27FC236}">
                <a16:creationId xmlns:a16="http://schemas.microsoft.com/office/drawing/2014/main" id="{13EC9258-255B-A341-9104-13B1F083997C}"/>
              </a:ext>
            </a:extLst>
          </p:cNvPr>
          <p:cNvSpPr/>
          <p:nvPr userDrawn="1"/>
        </p:nvSpPr>
        <p:spPr>
          <a:xfrm>
            <a:off x="7528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0" name="Holder 2">
            <a:extLst>
              <a:ext uri="{FF2B5EF4-FFF2-40B4-BE49-F238E27FC236}">
                <a16:creationId xmlns:a16="http://schemas.microsoft.com/office/drawing/2014/main" id="{F8673C9D-3B52-4A4B-9295-9F2B05D5E110}"/>
              </a:ext>
            </a:extLst>
          </p:cNvPr>
          <p:cNvSpPr>
            <a:spLocks noGrp="1"/>
          </p:cNvSpPr>
          <p:nvPr>
            <p:ph type="title"/>
          </p:nvPr>
        </p:nvSpPr>
        <p:spPr>
          <a:xfrm>
            <a:off x="480153" y="603169"/>
            <a:ext cx="704727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26" name="Picture 25">
            <a:extLst>
              <a:ext uri="{FF2B5EF4-FFF2-40B4-BE49-F238E27FC236}">
                <a16:creationId xmlns:a16="http://schemas.microsoft.com/office/drawing/2014/main" id="{11A6EF11-8940-0D46-B93A-2B044D70FC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4" name="Holder 4">
            <a:extLst>
              <a:ext uri="{FF2B5EF4-FFF2-40B4-BE49-F238E27FC236}">
                <a16:creationId xmlns:a16="http://schemas.microsoft.com/office/drawing/2014/main" id="{B3895AF8-3E6C-9242-A74A-7CA7C960469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6" name="Content Placeholder 11">
            <a:extLst>
              <a:ext uri="{FF2B5EF4-FFF2-40B4-BE49-F238E27FC236}">
                <a16:creationId xmlns:a16="http://schemas.microsoft.com/office/drawing/2014/main" id="{1A7E3C62-430C-F543-B406-EC702178F8F2}"/>
              </a:ext>
            </a:extLst>
          </p:cNvPr>
          <p:cNvSpPr>
            <a:spLocks noGrp="1"/>
          </p:cNvSpPr>
          <p:nvPr>
            <p:ph sz="quarter" idx="14"/>
          </p:nvPr>
        </p:nvSpPr>
        <p:spPr>
          <a:xfrm>
            <a:off x="479425" y="1527605"/>
            <a:ext cx="7048000"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97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37CE8-70B9-7C43-BA86-E685606E13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88949" cy="6858000"/>
          </a:xfrm>
          <a:prstGeom prst="rect">
            <a:avLst/>
          </a:prstGeom>
        </p:spPr>
      </p:pic>
      <p:sp>
        <p:nvSpPr>
          <p:cNvPr id="12" name="object 3">
            <a:extLst>
              <a:ext uri="{FF2B5EF4-FFF2-40B4-BE49-F238E27FC236}">
                <a16:creationId xmlns:a16="http://schemas.microsoft.com/office/drawing/2014/main" id="{06E7C654-6726-3148-BD63-7DBE320DA2E6}"/>
              </a:ext>
            </a:extLst>
          </p:cNvPr>
          <p:cNvSpPr/>
          <p:nvPr userDrawn="1"/>
        </p:nvSpPr>
        <p:spPr>
          <a:xfrm>
            <a:off x="3898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8F3E2E0A-B839-1547-A453-8B3DE9B290A3}"/>
              </a:ext>
            </a:extLst>
          </p:cNvPr>
          <p:cNvSpPr/>
          <p:nvPr userDrawn="1"/>
        </p:nvSpPr>
        <p:spPr>
          <a:xfrm>
            <a:off x="4627368" y="0"/>
            <a:ext cx="7561580" cy="6858000"/>
          </a:xfrm>
          <a:custGeom>
            <a:avLst/>
            <a:gdLst/>
            <a:ahLst/>
            <a:cxnLst/>
            <a:rect l="l" t="t" r="r" b="b"/>
            <a:pathLst>
              <a:path w="7561580" h="6858000">
                <a:moveTo>
                  <a:pt x="7561583" y="0"/>
                </a:moveTo>
                <a:lnTo>
                  <a:pt x="0" y="0"/>
                </a:lnTo>
                <a:lnTo>
                  <a:pt x="1665935" y="3429000"/>
                </a:lnTo>
                <a:lnTo>
                  <a:pt x="0" y="6858000"/>
                </a:lnTo>
                <a:lnTo>
                  <a:pt x="7561583" y="6858000"/>
                </a:lnTo>
                <a:lnTo>
                  <a:pt x="7561583"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2027B6F8-11B4-5B4C-99DA-0AE16CEF8466}"/>
              </a:ext>
            </a:extLst>
          </p:cNvPr>
          <p:cNvSpPr>
            <a:spLocks noGrp="1"/>
          </p:cNvSpPr>
          <p:nvPr>
            <p:ph type="title"/>
          </p:nvPr>
        </p:nvSpPr>
        <p:spPr>
          <a:xfrm>
            <a:off x="6553889" y="603169"/>
            <a:ext cx="495231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24" name="Picture 23">
            <a:extLst>
              <a:ext uri="{FF2B5EF4-FFF2-40B4-BE49-F238E27FC236}">
                <a16:creationId xmlns:a16="http://schemas.microsoft.com/office/drawing/2014/main" id="{FF4ABDBC-3555-5543-B31F-9C05E997F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6" name="Content Placeholder 11">
            <a:extLst>
              <a:ext uri="{FF2B5EF4-FFF2-40B4-BE49-F238E27FC236}">
                <a16:creationId xmlns:a16="http://schemas.microsoft.com/office/drawing/2014/main" id="{D25723E2-79DA-0642-9B17-53808C97B9AF}"/>
              </a:ext>
            </a:extLst>
          </p:cNvPr>
          <p:cNvSpPr>
            <a:spLocks noGrp="1"/>
          </p:cNvSpPr>
          <p:nvPr>
            <p:ph sz="quarter" idx="14"/>
          </p:nvPr>
        </p:nvSpPr>
        <p:spPr>
          <a:xfrm>
            <a:off x="6553889" y="1527605"/>
            <a:ext cx="4952312"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bject 5">
            <a:extLst>
              <a:ext uri="{FF2B5EF4-FFF2-40B4-BE49-F238E27FC236}">
                <a16:creationId xmlns:a16="http://schemas.microsoft.com/office/drawing/2014/main" id="{685D5ECE-80F5-E648-8407-680F84D85048}"/>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5" name="Holder 4">
            <a:extLst>
              <a:ext uri="{FF2B5EF4-FFF2-40B4-BE49-F238E27FC236}">
                <a16:creationId xmlns:a16="http://schemas.microsoft.com/office/drawing/2014/main" id="{A596E9F9-E94F-214E-806B-C369F41D684C}"/>
              </a:ext>
            </a:extLst>
          </p:cNvPr>
          <p:cNvSpPr>
            <a:spLocks noGrp="1"/>
          </p:cNvSpPr>
          <p:nvPr>
            <p:ph type="sldNum" sz="quarter" idx="7"/>
          </p:nvPr>
        </p:nvSpPr>
        <p:spPr>
          <a:xfrm>
            <a:off x="11461116" y="6172200"/>
            <a:ext cx="426084"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3358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11948-ABC8-854C-996B-135163ADB5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object 3">
            <a:extLst>
              <a:ext uri="{FF2B5EF4-FFF2-40B4-BE49-F238E27FC236}">
                <a16:creationId xmlns:a16="http://schemas.microsoft.com/office/drawing/2014/main" id="{040024F8-0D37-CD4F-B791-95EE36462CA7}"/>
              </a:ext>
            </a:extLst>
          </p:cNvPr>
          <p:cNvSpPr/>
          <p:nvPr userDrawn="1"/>
        </p:nvSpPr>
        <p:spPr>
          <a:xfrm>
            <a:off x="4861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3F90541A-0E84-B140-93DF-ED35681B0CCC}"/>
              </a:ext>
            </a:extLst>
          </p:cNvPr>
          <p:cNvSpPr/>
          <p:nvPr userDrawn="1"/>
        </p:nvSpPr>
        <p:spPr>
          <a:xfrm>
            <a:off x="0" y="0"/>
            <a:ext cx="6238240" cy="6858000"/>
          </a:xfrm>
          <a:custGeom>
            <a:avLst/>
            <a:gdLst/>
            <a:ahLst/>
            <a:cxnLst/>
            <a:rect l="l" t="t" r="r" b="b"/>
            <a:pathLst>
              <a:path w="6238240" h="6858000">
                <a:moveTo>
                  <a:pt x="4573838" y="0"/>
                </a:moveTo>
                <a:lnTo>
                  <a:pt x="0" y="0"/>
                </a:lnTo>
                <a:lnTo>
                  <a:pt x="0" y="6858000"/>
                </a:lnTo>
                <a:lnTo>
                  <a:pt x="4573838" y="6858000"/>
                </a:lnTo>
                <a:lnTo>
                  <a:pt x="6238058" y="3429005"/>
                </a:lnTo>
                <a:lnTo>
                  <a:pt x="4573838"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DA4ECA2B-50A8-E248-9B86-7FCCF32DC7F6}"/>
              </a:ext>
            </a:extLst>
          </p:cNvPr>
          <p:cNvSpPr>
            <a:spLocks noGrp="1"/>
          </p:cNvSpPr>
          <p:nvPr>
            <p:ph type="title"/>
          </p:nvPr>
        </p:nvSpPr>
        <p:spPr>
          <a:xfrm>
            <a:off x="480152" y="603169"/>
            <a:ext cx="4380618"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4" name="Picture 13">
            <a:extLst>
              <a:ext uri="{FF2B5EF4-FFF2-40B4-BE49-F238E27FC236}">
                <a16:creationId xmlns:a16="http://schemas.microsoft.com/office/drawing/2014/main" id="{EB563779-D34E-0E41-9A5B-4D33016707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Content Placeholder 11">
            <a:extLst>
              <a:ext uri="{FF2B5EF4-FFF2-40B4-BE49-F238E27FC236}">
                <a16:creationId xmlns:a16="http://schemas.microsoft.com/office/drawing/2014/main" id="{B09500A5-94F9-8341-BA38-18DAA2CBE235}"/>
              </a:ext>
            </a:extLst>
          </p:cNvPr>
          <p:cNvSpPr>
            <a:spLocks noGrp="1"/>
          </p:cNvSpPr>
          <p:nvPr>
            <p:ph sz="quarter" idx="14"/>
          </p:nvPr>
        </p:nvSpPr>
        <p:spPr>
          <a:xfrm>
            <a:off x="479425" y="1527605"/>
            <a:ext cx="4378856"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bject 5">
            <a:extLst>
              <a:ext uri="{FF2B5EF4-FFF2-40B4-BE49-F238E27FC236}">
                <a16:creationId xmlns:a16="http://schemas.microsoft.com/office/drawing/2014/main" id="{06BF27F3-B79F-8245-AA8B-CF0CB0FDBB03}"/>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641F5FC3-901B-9143-905D-5E0299B4AC4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8435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4">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2822C88-E074-8F4A-AFE2-6D11501494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3" name="Picture 12">
            <a:extLst>
              <a:ext uri="{FF2B5EF4-FFF2-40B4-BE49-F238E27FC236}">
                <a16:creationId xmlns:a16="http://schemas.microsoft.com/office/drawing/2014/main" id="{2878CDF7-F493-514C-82D6-0CE6F589FE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5" name="Table Placeholder 4">
            <a:extLst>
              <a:ext uri="{FF2B5EF4-FFF2-40B4-BE49-F238E27FC236}">
                <a16:creationId xmlns:a16="http://schemas.microsoft.com/office/drawing/2014/main" id="{71AFDC37-C077-8B4D-B2A1-56A5DB1F0369}"/>
              </a:ext>
            </a:extLst>
          </p:cNvPr>
          <p:cNvSpPr>
            <a:spLocks noGrp="1"/>
          </p:cNvSpPr>
          <p:nvPr>
            <p:ph type="tbl" sz="quarter" idx="10"/>
          </p:nvPr>
        </p:nvSpPr>
        <p:spPr>
          <a:xfrm>
            <a:off x="3887788" y="1524000"/>
            <a:ext cx="7149906" cy="4149725"/>
          </a:xfrm>
          <a:prstGeom prst="rect">
            <a:avLst/>
          </a:prstGeom>
        </p:spPr>
        <p:txBody>
          <a:bodyPr/>
          <a:lstStyle/>
          <a:p>
            <a:r>
              <a:rPr lang="en-US"/>
              <a:t>Click icon to add table</a:t>
            </a:r>
            <a:endParaRPr lang="en-US" dirty="0"/>
          </a:p>
        </p:txBody>
      </p:sp>
      <p:sp>
        <p:nvSpPr>
          <p:cNvPr id="14" name="object 5">
            <a:extLst>
              <a:ext uri="{FF2B5EF4-FFF2-40B4-BE49-F238E27FC236}">
                <a16:creationId xmlns:a16="http://schemas.microsoft.com/office/drawing/2014/main" id="{3E75A9D5-F9FF-AE4C-B901-7A93D36185A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8" name="Holder 4">
            <a:extLst>
              <a:ext uri="{FF2B5EF4-FFF2-40B4-BE49-F238E27FC236}">
                <a16:creationId xmlns:a16="http://schemas.microsoft.com/office/drawing/2014/main" id="{44111383-6363-FF4E-B1DC-18D0707D31E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Exampl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16388-927C-1E47-9F55-08E232353A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graphicFrame>
        <p:nvGraphicFramePr>
          <p:cNvPr id="15" name="Table 14">
            <a:extLst>
              <a:ext uri="{FF2B5EF4-FFF2-40B4-BE49-F238E27FC236}">
                <a16:creationId xmlns:a16="http://schemas.microsoft.com/office/drawing/2014/main" id="{967DC734-BC56-3843-B0EE-BE1BE7BBF834}"/>
              </a:ext>
            </a:extLst>
          </p:cNvPr>
          <p:cNvGraphicFramePr>
            <a:graphicFrameLocks noGrp="1"/>
          </p:cNvGraphicFramePr>
          <p:nvPr userDrawn="1">
            <p:extLst>
              <p:ext uri="{D42A27DB-BD31-4B8C-83A1-F6EECF244321}">
                <p14:modId xmlns:p14="http://schemas.microsoft.com/office/powerpoint/2010/main" val="1180382196"/>
              </p:ext>
            </p:extLst>
          </p:nvPr>
        </p:nvGraphicFramePr>
        <p:xfrm>
          <a:off x="3868855" y="1399549"/>
          <a:ext cx="7169120" cy="4211450"/>
        </p:xfrm>
        <a:graphic>
          <a:graphicData uri="http://schemas.openxmlformats.org/drawingml/2006/table">
            <a:tbl>
              <a:tblPr firstRow="1" bandRow="1">
                <a:tableStyleId>{21E4AEA4-8DFA-4A89-87EB-49C32662AFE0}</a:tableStyleId>
              </a:tblPr>
              <a:tblGrid>
                <a:gridCol w="1792280">
                  <a:extLst>
                    <a:ext uri="{9D8B030D-6E8A-4147-A177-3AD203B41FA5}">
                      <a16:colId xmlns:a16="http://schemas.microsoft.com/office/drawing/2014/main" val="2253585679"/>
                    </a:ext>
                  </a:extLst>
                </a:gridCol>
                <a:gridCol w="1792280">
                  <a:extLst>
                    <a:ext uri="{9D8B030D-6E8A-4147-A177-3AD203B41FA5}">
                      <a16:colId xmlns:a16="http://schemas.microsoft.com/office/drawing/2014/main" val="2925526642"/>
                    </a:ext>
                  </a:extLst>
                </a:gridCol>
                <a:gridCol w="1792280">
                  <a:extLst>
                    <a:ext uri="{9D8B030D-6E8A-4147-A177-3AD203B41FA5}">
                      <a16:colId xmlns:a16="http://schemas.microsoft.com/office/drawing/2014/main" val="3406153499"/>
                    </a:ext>
                  </a:extLst>
                </a:gridCol>
                <a:gridCol w="1792280">
                  <a:extLst>
                    <a:ext uri="{9D8B030D-6E8A-4147-A177-3AD203B41FA5}">
                      <a16:colId xmlns:a16="http://schemas.microsoft.com/office/drawing/2014/main" val="3048078056"/>
                    </a:ext>
                  </a:extLst>
                </a:gridCol>
              </a:tblGrid>
              <a:tr h="421145">
                <a:tc>
                  <a:txBody>
                    <a:bodyPr/>
                    <a:lstStyle/>
                    <a:p>
                      <a:endParaRPr lang="en-US" dirty="0">
                        <a:latin typeface="Calibri" panose="020F0502020204030204" pitchFamily="34" charset="0"/>
                        <a:cs typeface="Calibri" panose="020F0502020204030204" pitchFamily="34" charset="0"/>
                      </a:endParaRPr>
                    </a:p>
                  </a:txBody>
                  <a:tcPr>
                    <a:lnB w="12700" cap="flat" cmpd="sng" algn="ctr">
                      <a:solidFill>
                        <a:srgbClr val="328612"/>
                      </a:solidFill>
                      <a:prstDash val="solid"/>
                      <a:round/>
                      <a:headEnd type="none" w="med" len="med"/>
                      <a:tailEnd type="none" w="med" len="med"/>
                    </a:lnB>
                    <a:noFill/>
                  </a:tcPr>
                </a:tc>
                <a:tc>
                  <a:txBody>
                    <a:bodyPr/>
                    <a:lstStyle/>
                    <a:p>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extLst>
                  <a:ext uri="{0D108BD9-81ED-4DB2-BD59-A6C34878D82A}">
                    <a16:rowId xmlns:a16="http://schemas.microsoft.com/office/drawing/2014/main" val="2573223070"/>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A</a:t>
                      </a:r>
                    </a:p>
                  </a:txBody>
                  <a:tcPr marL="182880" anchor="ctr">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T w="12700" cap="flat" cmpd="sng" algn="ctr">
                      <a:solidFill>
                        <a:srgbClr val="328612"/>
                      </a:solidFill>
                      <a:prstDash val="solid"/>
                      <a:round/>
                      <a:headEnd type="none" w="med" len="med"/>
                      <a:tailEnd type="none" w="med" len="med"/>
                    </a:lnT>
                    <a:solidFill>
                      <a:srgbClr val="328612">
                        <a:alpha val="10196"/>
                      </a:srgbClr>
                    </a:solidFill>
                  </a:tcPr>
                </a:tc>
                <a:extLst>
                  <a:ext uri="{0D108BD9-81ED-4DB2-BD59-A6C34878D82A}">
                    <a16:rowId xmlns:a16="http://schemas.microsoft.com/office/drawing/2014/main" val="3664596402"/>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B</a:t>
                      </a:r>
                    </a:p>
                  </a:txBody>
                  <a:tcPr marL="182880" anchor="ctr">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solidFill>
                  </a:tcPr>
                </a:tc>
                <a:extLst>
                  <a:ext uri="{0D108BD9-81ED-4DB2-BD59-A6C34878D82A}">
                    <a16:rowId xmlns:a16="http://schemas.microsoft.com/office/drawing/2014/main" val="1919126"/>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C</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97494553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D</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976334243"/>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E</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536580710"/>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F</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1275714988"/>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G</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150200641"/>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H</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16417881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I</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740313770"/>
                  </a:ext>
                </a:extLst>
              </a:tr>
            </a:tbl>
          </a:graphicData>
        </a:graphic>
      </p:graphicFrame>
      <p:pic>
        <p:nvPicPr>
          <p:cNvPr id="28" name="Picture 27">
            <a:extLst>
              <a:ext uri="{FF2B5EF4-FFF2-40B4-BE49-F238E27FC236}">
                <a16:creationId xmlns:a16="http://schemas.microsoft.com/office/drawing/2014/main" id="{C5057623-1802-BB4D-A3FA-51DF6A52AA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9" name="object 5">
            <a:extLst>
              <a:ext uri="{FF2B5EF4-FFF2-40B4-BE49-F238E27FC236}">
                <a16:creationId xmlns:a16="http://schemas.microsoft.com/office/drawing/2014/main" id="{8204008B-24D9-2140-AB1C-5B794CCFAD00}"/>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47BF9D73-D3E1-7440-8BCE-5944043CE9C4}"/>
              </a:ext>
            </a:extLst>
          </p:cNvPr>
          <p:cNvSpPr>
            <a:spLocks noGrp="1"/>
          </p:cNvSpPr>
          <p:nvPr>
            <p:ph type="sldNum" sz="quarter" idx="7"/>
          </p:nvPr>
        </p:nvSpPr>
        <p:spPr>
          <a:xfrm>
            <a:off x="11461116" y="6172200"/>
            <a:ext cx="426083"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388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claimer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A35A59-A7A0-3144-83B5-7189D87BBB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5" name="Holder 4">
            <a:extLst>
              <a:ext uri="{FF2B5EF4-FFF2-40B4-BE49-F238E27FC236}">
                <a16:creationId xmlns:a16="http://schemas.microsoft.com/office/drawing/2014/main" id="{CEDF6575-537F-EA42-B812-0B10B34D182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644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laimer Slide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1" name="Holder 4">
            <a:extLst>
              <a:ext uri="{FF2B5EF4-FFF2-40B4-BE49-F238E27FC236}">
                <a16:creationId xmlns:a16="http://schemas.microsoft.com/office/drawing/2014/main" id="{2E7C7CBF-393F-6747-BC57-CDC7E074B8E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mbria" panose="020405030504060302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1060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AD2384A-A940-DE4C-A9DE-C69BC291B2C1}"/>
              </a:ext>
            </a:extLst>
          </p:cNvPr>
          <p:cNvSpPr>
            <a:spLocks noGrp="1"/>
          </p:cNvSpPr>
          <p:nvPr>
            <p:ph idx="1" hasCustomPrompt="1"/>
          </p:nvPr>
        </p:nvSpPr>
        <p:spPr>
          <a:xfrm>
            <a:off x="381663" y="386207"/>
            <a:ext cx="10058400" cy="5627964"/>
          </a:xfrm>
        </p:spPr>
        <p:txBody>
          <a:bodyPr/>
          <a:lstStyle>
            <a:lvl1pPr>
              <a:defRPr>
                <a:solidFill>
                  <a:srgbClr val="192F54"/>
                </a:solidFill>
              </a:defRPr>
            </a:lvl1pPr>
          </a:lstStyle>
          <a:p>
            <a:pPr lvl="0"/>
            <a:r>
              <a:rPr lang="en-US" dirty="0"/>
              <a:t>Click to add text</a:t>
            </a:r>
          </a:p>
        </p:txBody>
      </p:sp>
    </p:spTree>
    <p:extLst>
      <p:ext uri="{BB962C8B-B14F-4D97-AF65-F5344CB8AC3E}">
        <p14:creationId xmlns:p14="http://schemas.microsoft.com/office/powerpoint/2010/main" val="325532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376092"/>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386EA3">
              <a:alpha val="90000"/>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0FCD820A-F8D3-5D42-9095-8180FD5D506C}"/>
              </a:ext>
            </a:extLst>
          </p:cNvPr>
          <p:cNvSpPr/>
          <p:nvPr userDrawn="1"/>
        </p:nvSpPr>
        <p:spPr>
          <a:xfrm>
            <a:off x="5516369"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386EA3">
              <a:alpha val="92000"/>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1619CA04-4872-C942-A5B8-22BF41ABAE1A}"/>
              </a:ext>
            </a:extLst>
          </p:cNvPr>
          <p:cNvSpPr>
            <a:spLocks noGrp="1"/>
          </p:cNvSpPr>
          <p:nvPr>
            <p:ph type="body" idx="1"/>
          </p:nvPr>
        </p:nvSpPr>
        <p:spPr>
          <a:xfrm>
            <a:off x="480152" y="4639399"/>
            <a:ext cx="4307742" cy="825499"/>
          </a:xfrm>
          <a:prstGeom prst="rect">
            <a:avLst/>
          </a:prstGeom>
        </p:spPr>
        <p:txBody>
          <a:bodyPr lIns="0" tIns="0" rIns="0" bIns="0"/>
          <a:lstStyle>
            <a:lvl1pPr marL="0" indent="0">
              <a:buNone/>
              <a:defRPr sz="2400">
                <a:solidFill>
                  <a:schemeClr val="bg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3BD27B8E-B2E5-3941-B5F5-06F3861FA6AC}"/>
              </a:ext>
            </a:extLst>
          </p:cNvPr>
          <p:cNvSpPr>
            <a:spLocks noGrp="1"/>
          </p:cNvSpPr>
          <p:nvPr>
            <p:ph type="title"/>
          </p:nvPr>
        </p:nvSpPr>
        <p:spPr>
          <a:xfrm>
            <a:off x="480152" y="2730500"/>
            <a:ext cx="4307742" cy="1346200"/>
          </a:xfrm>
        </p:spPr>
        <p:txBody>
          <a:bodyPr anchor="ctr" anchorCtr="0"/>
          <a:lstStyle>
            <a:lvl1pPr>
              <a:defRPr sz="3200">
                <a:solidFill>
                  <a:schemeClr val="bg1"/>
                </a:solidFill>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8E16474A-7FC8-FD4C-BB3B-1B6191551B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4" name="Holder 4">
            <a:extLst>
              <a:ext uri="{FF2B5EF4-FFF2-40B4-BE49-F238E27FC236}">
                <a16:creationId xmlns:a16="http://schemas.microsoft.com/office/drawing/2014/main" id="{8ADBAD18-350A-B041-9C09-54D660D144F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394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object 3">
            <a:extLst>
              <a:ext uri="{FF2B5EF4-FFF2-40B4-BE49-F238E27FC236}">
                <a16:creationId xmlns:a16="http://schemas.microsoft.com/office/drawing/2014/main" id="{B129FDEE-82BF-1A45-B0B3-D43F008D9F74}"/>
              </a:ext>
            </a:extLst>
          </p:cNvPr>
          <p:cNvSpPr/>
          <p:nvPr userDrawn="1"/>
        </p:nvSpPr>
        <p:spPr>
          <a:xfrm>
            <a:off x="0" y="0"/>
            <a:ext cx="5628640" cy="6858000"/>
          </a:xfrm>
          <a:custGeom>
            <a:avLst/>
            <a:gdLst/>
            <a:ahLst/>
            <a:cxnLst/>
            <a:rect l="l" t="t" r="r" b="b"/>
            <a:pathLst>
              <a:path w="5628640" h="6858000">
                <a:moveTo>
                  <a:pt x="3964238" y="0"/>
                </a:moveTo>
                <a:lnTo>
                  <a:pt x="0" y="0"/>
                </a:lnTo>
                <a:lnTo>
                  <a:pt x="0" y="6858000"/>
                </a:lnTo>
                <a:lnTo>
                  <a:pt x="3964238" y="6858000"/>
                </a:lnTo>
                <a:lnTo>
                  <a:pt x="5628458" y="3429005"/>
                </a:lnTo>
                <a:lnTo>
                  <a:pt x="3964238" y="0"/>
                </a:lnTo>
                <a:close/>
              </a:path>
            </a:pathLst>
          </a:custGeom>
          <a:solidFill>
            <a:srgbClr val="FFFFFF">
              <a:alpha val="91998"/>
            </a:srgbClr>
          </a:solidFill>
        </p:spPr>
        <p:txBody>
          <a:bodyPr wrap="square" lIns="0" tIns="0" rIns="0" bIns="0" rtlCol="0"/>
          <a:lstStyle/>
          <a:p>
            <a:endParaRPr/>
          </a:p>
        </p:txBody>
      </p:sp>
      <p:sp>
        <p:nvSpPr>
          <p:cNvPr id="27" name="object 4">
            <a:extLst>
              <a:ext uri="{FF2B5EF4-FFF2-40B4-BE49-F238E27FC236}">
                <a16:creationId xmlns:a16="http://schemas.microsoft.com/office/drawing/2014/main" id="{E88693D9-8BEF-DA4A-8B06-F68732520CA4}"/>
              </a:ext>
            </a:extLst>
          </p:cNvPr>
          <p:cNvSpPr/>
          <p:nvPr userDrawn="1"/>
        </p:nvSpPr>
        <p:spPr>
          <a:xfrm>
            <a:off x="42133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1" name="Title 10">
            <a:extLst>
              <a:ext uri="{FF2B5EF4-FFF2-40B4-BE49-F238E27FC236}">
                <a16:creationId xmlns:a16="http://schemas.microsoft.com/office/drawing/2014/main" id="{01A0899C-C3AB-F249-A6B3-0183E52D92FB}"/>
              </a:ext>
            </a:extLst>
          </p:cNvPr>
          <p:cNvSpPr>
            <a:spLocks noGrp="1"/>
          </p:cNvSpPr>
          <p:nvPr>
            <p:ph type="title"/>
          </p:nvPr>
        </p:nvSpPr>
        <p:spPr>
          <a:xfrm>
            <a:off x="480152" y="2974032"/>
            <a:ext cx="3253045" cy="912168"/>
          </a:xfrm>
          <a:prstGeom prst="rect">
            <a:avLst/>
          </a:prstGeom>
        </p:spPr>
        <p:txBody>
          <a:bodyPr/>
          <a:lstStyle>
            <a:lvl1pPr>
              <a:defRPr sz="3200"/>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B326435-9B1F-6043-B5C2-19C630A9EC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object 5">
            <a:extLst>
              <a:ext uri="{FF2B5EF4-FFF2-40B4-BE49-F238E27FC236}">
                <a16:creationId xmlns:a16="http://schemas.microsoft.com/office/drawing/2014/main" id="{4D11457E-B6B1-2840-95DC-2BC635056380}"/>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3" name="Holder 4">
            <a:extLst>
              <a:ext uri="{FF2B5EF4-FFF2-40B4-BE49-F238E27FC236}">
                <a16:creationId xmlns:a16="http://schemas.microsoft.com/office/drawing/2014/main" id="{FEA44E00-DD2E-F642-A740-936CE3206A4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853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D20B4F-AF9A-C441-A0CC-F153F7887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FFFFFF">
              <a:alpha val="91998"/>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2" name="Holder 4">
            <a:extLst>
              <a:ext uri="{FF2B5EF4-FFF2-40B4-BE49-F238E27FC236}">
                <a16:creationId xmlns:a16="http://schemas.microsoft.com/office/drawing/2014/main" id="{BBE4007A-D9C5-F14F-B043-52409FB4DD0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2" name="Content Placeholder 11">
            <a:extLst>
              <a:ext uri="{FF2B5EF4-FFF2-40B4-BE49-F238E27FC236}">
                <a16:creationId xmlns:a16="http://schemas.microsoft.com/office/drawing/2014/main" id="{FA8EE748-2292-4E47-A384-7DEA0377F0A8}"/>
              </a:ext>
            </a:extLst>
          </p:cNvPr>
          <p:cNvSpPr>
            <a:spLocks noGrp="1"/>
          </p:cNvSpPr>
          <p:nvPr>
            <p:ph sz="quarter" idx="13"/>
          </p:nvPr>
        </p:nvSpPr>
        <p:spPr>
          <a:xfrm>
            <a:off x="479425" y="1527605"/>
            <a:ext cx="8835708"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8835708"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5765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art Art/Char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56165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E61DDCB3-40D9-5A40-AFB3-F34C047FB187}"/>
              </a:ext>
            </a:extLst>
          </p:cNvPr>
          <p:cNvSpPr>
            <a:spLocks noGrp="1"/>
          </p:cNvSpPr>
          <p:nvPr>
            <p:ph sz="quarter" idx="14"/>
          </p:nvPr>
        </p:nvSpPr>
        <p:spPr>
          <a:xfrm>
            <a:off x="6477000" y="1527605"/>
            <a:ext cx="3276600" cy="4053092"/>
          </a:xfrm>
        </p:spPr>
        <p:txBody>
          <a:bodyPr/>
          <a:lstStyle/>
          <a:p>
            <a:pPr lvl="0"/>
            <a:r>
              <a:rPr lang="en-US"/>
              <a:t>Click to edit Master text styles</a:t>
            </a:r>
          </a:p>
        </p:txBody>
      </p:sp>
    </p:spTree>
    <p:extLst>
      <p:ext uri="{BB962C8B-B14F-4D97-AF65-F5344CB8AC3E}">
        <p14:creationId xmlns:p14="http://schemas.microsoft.com/office/powerpoint/2010/main" val="1155387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1" name="Holder 4">
            <a:extLst>
              <a:ext uri="{FF2B5EF4-FFF2-40B4-BE49-F238E27FC236}">
                <a16:creationId xmlns:a16="http://schemas.microsoft.com/office/drawing/2014/main" id="{9FA440CE-31D5-E448-8EB0-10E624BBAFE7}"/>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4" name="Content Placeholder 11">
            <a:extLst>
              <a:ext uri="{FF2B5EF4-FFF2-40B4-BE49-F238E27FC236}">
                <a16:creationId xmlns:a16="http://schemas.microsoft.com/office/drawing/2014/main" id="{7C581014-1125-2B45-BF78-F1F3C0A5B239}"/>
              </a:ext>
            </a:extLst>
          </p:cNvPr>
          <p:cNvSpPr>
            <a:spLocks noGrp="1"/>
          </p:cNvSpPr>
          <p:nvPr>
            <p:ph sz="quarter" idx="14"/>
          </p:nvPr>
        </p:nvSpPr>
        <p:spPr>
          <a:xfrm>
            <a:off x="479425" y="1527605"/>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a:extLst>
              <a:ext uri="{FF2B5EF4-FFF2-40B4-BE49-F238E27FC236}">
                <a16:creationId xmlns:a16="http://schemas.microsoft.com/office/drawing/2014/main" id="{569B7373-4EEC-024B-BFA6-CBE96E82D4BF}"/>
              </a:ext>
            </a:extLst>
          </p:cNvPr>
          <p:cNvSpPr>
            <a:spLocks noGrp="1"/>
          </p:cNvSpPr>
          <p:nvPr>
            <p:ph sz="quarter" idx="15"/>
          </p:nvPr>
        </p:nvSpPr>
        <p:spPr>
          <a:xfrm>
            <a:off x="5061585" y="1527605"/>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01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5" name="Text Placeholder 4">
            <a:extLst>
              <a:ext uri="{FF2B5EF4-FFF2-40B4-BE49-F238E27FC236}">
                <a16:creationId xmlns:a16="http://schemas.microsoft.com/office/drawing/2014/main" id="{A70A6939-D92C-EF47-B866-B2AB72F2FF8F}"/>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Text Placeholder 4">
            <a:extLst>
              <a:ext uri="{FF2B5EF4-FFF2-40B4-BE49-F238E27FC236}">
                <a16:creationId xmlns:a16="http://schemas.microsoft.com/office/drawing/2014/main" id="{86F98E43-C452-AB44-833F-A4419401EE94}"/>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4" name="Holder 4">
            <a:extLst>
              <a:ext uri="{FF2B5EF4-FFF2-40B4-BE49-F238E27FC236}">
                <a16:creationId xmlns:a16="http://schemas.microsoft.com/office/drawing/2014/main" id="{F5722CE7-4CAC-D648-810F-5D79022D869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E17B19BC-0A2C-8343-8E58-A5AACD38E5BD}"/>
              </a:ext>
            </a:extLst>
          </p:cNvPr>
          <p:cNvSpPr>
            <a:spLocks noGrp="1"/>
          </p:cNvSpPr>
          <p:nvPr>
            <p:ph sz="quarter" idx="14"/>
          </p:nvPr>
        </p:nvSpPr>
        <p:spPr>
          <a:xfrm>
            <a:off x="479425" y="2030613"/>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4B2FAEBE-F322-E742-96E2-9211C48767CD}"/>
              </a:ext>
            </a:extLst>
          </p:cNvPr>
          <p:cNvSpPr>
            <a:spLocks noGrp="1"/>
          </p:cNvSpPr>
          <p:nvPr>
            <p:ph sz="quarter" idx="15"/>
          </p:nvPr>
        </p:nvSpPr>
        <p:spPr>
          <a:xfrm>
            <a:off x="5061585" y="2030613"/>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5363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77B110D-3D75-284F-83C8-F4427170FF0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87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5B4AA48-0573-FB4E-8DB7-A409A3FDF3D1}"/>
              </a:ext>
            </a:extLst>
          </p:cNvPr>
          <p:cNvSpPr>
            <a:spLocks noGrp="1"/>
          </p:cNvSpPr>
          <p:nvPr>
            <p:ph type="title"/>
          </p:nvPr>
        </p:nvSpPr>
        <p:spPr>
          <a:xfrm>
            <a:off x="480152" y="457200"/>
            <a:ext cx="11407048" cy="854075"/>
          </a:xfrm>
          <a:prstGeom prst="rect">
            <a:avLst/>
          </a:prstGeom>
        </p:spPr>
        <p:txBody>
          <a:bodyPr vert="horz" lIns="0" tIns="0" rIns="0" bIns="0" rtlCol="0" anchor="ctr">
            <a:noAutofit/>
          </a:bodyPr>
          <a:lstStyle/>
          <a:p>
            <a:r>
              <a:rPr lang="en-US"/>
              <a:t>Click to edit Master title style</a:t>
            </a:r>
            <a:endParaRPr lang="en-US" dirty="0"/>
          </a:p>
        </p:txBody>
      </p:sp>
      <p:sp>
        <p:nvSpPr>
          <p:cNvPr id="11" name="Holder 4">
            <a:extLst>
              <a:ext uri="{FF2B5EF4-FFF2-40B4-BE49-F238E27FC236}">
                <a16:creationId xmlns:a16="http://schemas.microsoft.com/office/drawing/2014/main" id="{8679076F-2F96-544B-AD0C-58646AAABD11}"/>
              </a:ext>
            </a:extLst>
          </p:cNvPr>
          <p:cNvSpPr>
            <a:spLocks noGrp="1"/>
          </p:cNvSpPr>
          <p:nvPr>
            <p:ph type="sldNum" sz="quarter" idx="4"/>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6" name="Text Placeholder 5">
            <a:extLst>
              <a:ext uri="{FF2B5EF4-FFF2-40B4-BE49-F238E27FC236}">
                <a16:creationId xmlns:a16="http://schemas.microsoft.com/office/drawing/2014/main" id="{48D2FA73-4C21-3E43-9227-B1C680C0C7A6}"/>
              </a:ext>
            </a:extLst>
          </p:cNvPr>
          <p:cNvSpPr>
            <a:spLocks noGrp="1"/>
          </p:cNvSpPr>
          <p:nvPr>
            <p:ph type="body" idx="1"/>
          </p:nvPr>
        </p:nvSpPr>
        <p:spPr>
          <a:xfrm>
            <a:off x="480152" y="1825625"/>
            <a:ext cx="10873648"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7" r:id="rId3"/>
    <p:sldLayoutId id="2147483665" r:id="rId4"/>
    <p:sldLayoutId id="2147483673" r:id="rId5"/>
    <p:sldLayoutId id="2147483680" r:id="rId6"/>
    <p:sldLayoutId id="2147483674" r:id="rId7"/>
    <p:sldLayoutId id="2147483677" r:id="rId8"/>
    <p:sldLayoutId id="2147483675" r:id="rId9"/>
    <p:sldLayoutId id="2147483678" r:id="rId10"/>
    <p:sldLayoutId id="2147483681" r:id="rId11"/>
    <p:sldLayoutId id="2147483668" r:id="rId12"/>
    <p:sldLayoutId id="2147483670" r:id="rId13"/>
    <p:sldLayoutId id="2147483669" r:id="rId14"/>
    <p:sldLayoutId id="2147483662" r:id="rId15"/>
    <p:sldLayoutId id="2147483676" r:id="rId16"/>
    <p:sldLayoutId id="2147483671" r:id="rId17"/>
    <p:sldLayoutId id="2147483679" r:id="rId18"/>
    <p:sldLayoutId id="2147483682" r:id="rId19"/>
  </p:sldLayoutIdLst>
  <p:hf hdr="0" ftr="0" dt="0"/>
  <p:txStyles>
    <p:titleStyle>
      <a:lvl1pPr eaLnBrk="1" hangingPunct="1">
        <a:defRPr sz="3200" b="1">
          <a:solidFill>
            <a:srgbClr val="386EA4"/>
          </a:solidFill>
          <a:latin typeface="Cambria" panose="02040503050406030204" pitchFamily="18" charset="0"/>
          <a:ea typeface="+mj-ea"/>
          <a:cs typeface="+mj-cs"/>
        </a:defRPr>
      </a:lvl1pPr>
    </p:titleStyle>
    <p:body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brookings.edu/blog/up-front/2021/05/05/the-coming-covid-19-baby-bust-is-here/" TargetMode="External"/><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hyperlink" Target="https://nces.ed.gov/programs/digest/d20/tables/dt20_203.10.asp" TargetMode="External"/><Relationship Id="rId5" Type="http://schemas.openxmlformats.org/officeDocument/2006/relationships/hyperlink" Target="https://nces.ed.gov/blogs/nces/post/new-data-reveal-public-school-enrollment-decreased-3-percent-in-2020-21-school-year"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greentechmedia.com/articles/read/on-heels-of-253m-raise-highland-electric-lands-biggest-electric-school-bus-contract-in-the-u.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mailto:hj254@Georgetown.edu" TargetMode="External"/><Relationship Id="rId7" Type="http://schemas.openxmlformats.org/officeDocument/2006/relationships/image" Target="../media/image25.png"/><Relationship Id="rId2" Type="http://schemas.openxmlformats.org/officeDocument/2006/relationships/hyperlink" Target="mailto:mr1170@Georgetown.edu" TargetMode="Externa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E18D3A3-045C-1E47-BDEB-491AF1B27BA9}"/>
              </a:ext>
            </a:extLst>
          </p:cNvPr>
          <p:cNvSpPr txBox="1">
            <a:spLocks/>
          </p:cNvSpPr>
          <p:nvPr/>
        </p:nvSpPr>
        <p:spPr>
          <a:xfrm>
            <a:off x="7614492" y="2133600"/>
            <a:ext cx="4572000" cy="1926487"/>
          </a:xfrm>
          <a:prstGeom prst="rect">
            <a:avLst/>
          </a:prstGeom>
        </p:spPr>
        <p:txBody>
          <a:bodyPr>
            <a:norm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buNone/>
            </a:pPr>
            <a:r>
              <a:rPr lang="en-US" sz="2800" b="1" dirty="0">
                <a:latin typeface="Cambria" panose="02040503050406030204" pitchFamily="18" charset="0"/>
              </a:rPr>
              <a:t>Six mistakes we’re seeing with ESSER funds.</a:t>
            </a:r>
          </a:p>
          <a:p>
            <a:pPr marL="0" indent="0">
              <a:buNone/>
            </a:pPr>
            <a:r>
              <a:rPr lang="en-US" sz="2800" b="1" dirty="0">
                <a:latin typeface="Cambria" panose="02040503050406030204" pitchFamily="18" charset="0"/>
              </a:rPr>
              <a:t>What’s the role of the SEA?</a:t>
            </a:r>
          </a:p>
        </p:txBody>
      </p:sp>
      <p:sp>
        <p:nvSpPr>
          <p:cNvPr id="3" name="Text Placeholder 8">
            <a:extLst>
              <a:ext uri="{FF2B5EF4-FFF2-40B4-BE49-F238E27FC236}">
                <a16:creationId xmlns:a16="http://schemas.microsoft.com/office/drawing/2014/main" id="{2E39759D-92A5-954E-AA9A-2A026E556716}"/>
              </a:ext>
            </a:extLst>
          </p:cNvPr>
          <p:cNvSpPr txBox="1">
            <a:spLocks/>
          </p:cNvSpPr>
          <p:nvPr/>
        </p:nvSpPr>
        <p:spPr>
          <a:xfrm>
            <a:off x="7391399" y="4253456"/>
            <a:ext cx="3886199" cy="381000"/>
          </a:xfrm>
          <a:prstGeom prst="rect">
            <a:avLst/>
          </a:prstGeom>
        </p:spPr>
        <p:txBody>
          <a:bodyPr vert="horz" lIns="0" tIns="0" rIns="0" bIns="0" rtlCol="0" anchor="ctr" anchorCtr="0">
            <a:noAutofit/>
          </a:bodyPr>
          <a:lstStyle>
            <a:lvl1pPr marL="0" indent="0" algn="r" defTabSz="914400" rtl="0" eaLnBrk="1" latinLnBrk="0" hangingPunct="1">
              <a:spcAft>
                <a:spcPts val="600"/>
              </a:spcAft>
              <a:buClr>
                <a:srgbClr val="328612"/>
              </a:buClr>
              <a:buSzPct val="100000"/>
              <a:buFont typeface="Apple Symbols" panose="02000000000000000000" pitchFamily="2" charset="-79"/>
              <a:buNone/>
              <a:defRPr lang="en-US" sz="2000" b="1" i="0" ker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dirty="0"/>
              <a:t>December 10, 2021</a:t>
            </a:r>
          </a:p>
        </p:txBody>
      </p:sp>
      <p:sp>
        <p:nvSpPr>
          <p:cNvPr id="4" name="Text Placeholder 10">
            <a:extLst>
              <a:ext uri="{FF2B5EF4-FFF2-40B4-BE49-F238E27FC236}">
                <a16:creationId xmlns:a16="http://schemas.microsoft.com/office/drawing/2014/main" id="{4A9D3A96-C76A-2D48-BF90-DED7587F06C2}"/>
              </a:ext>
            </a:extLst>
          </p:cNvPr>
          <p:cNvSpPr txBox="1">
            <a:spLocks/>
          </p:cNvSpPr>
          <p:nvPr/>
        </p:nvSpPr>
        <p:spPr>
          <a:xfrm>
            <a:off x="7391399" y="5211942"/>
            <a:ext cx="3886199" cy="802129"/>
          </a:xfrm>
          <a:prstGeom prst="rect">
            <a:avLst/>
          </a:prstGeom>
        </p:spPr>
        <p:txBody>
          <a:bodyPr vert="horz" lIns="0" tIns="0" rIns="0" bIns="0" rtlCol="0">
            <a:normAutofit/>
          </a:bodyPr>
          <a:lstStyle>
            <a:lvl1pPr marL="0" indent="0" algn="r" defTabSz="914400" rtl="0" eaLnBrk="1" latinLnBrk="0" hangingPunct="1">
              <a:spcAft>
                <a:spcPts val="300"/>
              </a:spcAft>
              <a:buClr>
                <a:srgbClr val="328612"/>
              </a:buClr>
              <a:buSzPct val="100000"/>
              <a:buFont typeface="Apple Symbols" panose="02000000000000000000" pitchFamily="2" charset="-79"/>
              <a:buNone/>
              <a:defRPr lang="en-US" sz="2000" b="0" i="0" ker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dirty="0"/>
              <a:t>Marguerite </a:t>
            </a:r>
            <a:r>
              <a:rPr lang="en-US" dirty="0" err="1"/>
              <a:t>Roza</a:t>
            </a:r>
            <a:endParaRPr lang="en-US" dirty="0"/>
          </a:p>
          <a:p>
            <a:r>
              <a:rPr lang="en-US" dirty="0"/>
              <a:t>Hannah Jarmolowski</a:t>
            </a:r>
          </a:p>
        </p:txBody>
      </p:sp>
    </p:spTree>
    <p:extLst>
      <p:ext uri="{BB962C8B-B14F-4D97-AF65-F5344CB8AC3E}">
        <p14:creationId xmlns:p14="http://schemas.microsoft.com/office/powerpoint/2010/main" val="43786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39C299-8696-CE49-AD15-CD81B44FA2F5}"/>
              </a:ext>
            </a:extLst>
          </p:cNvPr>
          <p:cNvSpPr>
            <a:spLocks noGrp="1"/>
          </p:cNvSpPr>
          <p:nvPr>
            <p:ph type="sldNum" sz="quarter" idx="7"/>
          </p:nvPr>
        </p:nvSpPr>
        <p:spPr/>
        <p:txBody>
          <a:bodyPr/>
          <a:lstStyle/>
          <a:p>
            <a:fld id="{B6F15528-21DE-4FAA-801E-634DDDAF4B2B}" type="slidenum">
              <a:rPr lang="en-US" smtClean="0"/>
              <a:pPr/>
              <a:t>10</a:t>
            </a:fld>
            <a:endParaRPr lang="en-US" dirty="0"/>
          </a:p>
        </p:txBody>
      </p:sp>
      <p:sp>
        <p:nvSpPr>
          <p:cNvPr id="5" name="TextBox 4">
            <a:extLst>
              <a:ext uri="{FF2B5EF4-FFF2-40B4-BE49-F238E27FC236}">
                <a16:creationId xmlns:a16="http://schemas.microsoft.com/office/drawing/2014/main" id="{55F7A3D4-F23E-2940-BD86-98DB2BD47AD9}"/>
              </a:ext>
            </a:extLst>
          </p:cNvPr>
          <p:cNvSpPr txBox="1"/>
          <p:nvPr/>
        </p:nvSpPr>
        <p:spPr>
          <a:xfrm>
            <a:off x="-3748" y="14681"/>
            <a:ext cx="12195748" cy="1077218"/>
          </a:xfrm>
          <a:prstGeom prst="rect">
            <a:avLst/>
          </a:prstGeom>
          <a:solidFill>
            <a:schemeClr val="accent1">
              <a:lumMod val="75000"/>
            </a:schemeClr>
          </a:solidFill>
        </p:spPr>
        <p:txBody>
          <a:bodyPr wrap="square" rtlCol="0">
            <a:spAutoFit/>
          </a:bodyPr>
          <a:lstStyle/>
          <a:p>
            <a:r>
              <a:rPr lang="en-US" sz="3200" dirty="0">
                <a:solidFill>
                  <a:schemeClr val="bg1"/>
                </a:solidFill>
                <a:latin typeface="Cambria" panose="02040503050406030204" pitchFamily="18" charset="0"/>
              </a:rPr>
              <a:t>School districts have a hard time downsizing. Public school </a:t>
            </a:r>
          </a:p>
          <a:p>
            <a:r>
              <a:rPr lang="en-US" sz="3200" dirty="0">
                <a:solidFill>
                  <a:schemeClr val="bg1"/>
                </a:solidFill>
                <a:latin typeface="Cambria" panose="02040503050406030204" pitchFamily="18" charset="0"/>
              </a:rPr>
              <a:t>enrollments fell 3% last year.</a:t>
            </a:r>
            <a:r>
              <a:rPr lang="en-US" sz="3200" baseline="30000" dirty="0">
                <a:solidFill>
                  <a:schemeClr val="bg1"/>
                </a:solidFill>
                <a:latin typeface="Cambria" panose="02040503050406030204" pitchFamily="18" charset="0"/>
              </a:rPr>
              <a:t>1</a:t>
            </a:r>
            <a:r>
              <a:rPr lang="en-US" sz="3200" dirty="0">
                <a:solidFill>
                  <a:schemeClr val="bg1"/>
                </a:solidFill>
                <a:latin typeface="Cambria" panose="02040503050406030204" pitchFamily="18" charset="0"/>
              </a:rPr>
              <a:t> Will all students come back? </a:t>
            </a:r>
          </a:p>
        </p:txBody>
      </p:sp>
      <p:sp>
        <p:nvSpPr>
          <p:cNvPr id="6" name="Rectangle 5">
            <a:extLst>
              <a:ext uri="{FF2B5EF4-FFF2-40B4-BE49-F238E27FC236}">
                <a16:creationId xmlns:a16="http://schemas.microsoft.com/office/drawing/2014/main" id="{FD55FFCD-6128-4B4C-B71C-87435B3AF44A}"/>
              </a:ext>
            </a:extLst>
          </p:cNvPr>
          <p:cNvSpPr/>
          <p:nvPr/>
        </p:nvSpPr>
        <p:spPr>
          <a:xfrm>
            <a:off x="-28579" y="6015440"/>
            <a:ext cx="10920322" cy="507831"/>
          </a:xfrm>
          <a:prstGeom prst="rect">
            <a:avLst/>
          </a:prstGeom>
        </p:spPr>
        <p:txBody>
          <a:bodyPr wrap="square">
            <a:spAutoFit/>
          </a:bodyPr>
          <a:lstStyle/>
          <a:p>
            <a:r>
              <a:rPr lang="en-US" sz="900" baseline="30000" dirty="0">
                <a:solidFill>
                  <a:schemeClr val="bg1"/>
                </a:solidFill>
              </a:rPr>
              <a:t>1</a:t>
            </a:r>
            <a:r>
              <a:rPr lang="en-US" sz="900" dirty="0">
                <a:solidFill>
                  <a:schemeClr val="bg1"/>
                </a:solidFill>
              </a:rPr>
              <a:t>.</a:t>
            </a:r>
          </a:p>
          <a:p>
            <a:endParaRPr lang="en-US" sz="900" dirty="0">
              <a:solidFill>
                <a:schemeClr val="bg1"/>
              </a:solidFill>
            </a:endParaRPr>
          </a:p>
          <a:p>
            <a:endParaRPr lang="en-US" sz="900" dirty="0">
              <a:solidFill>
                <a:schemeClr val="bg1"/>
              </a:solidFill>
            </a:endParaRPr>
          </a:p>
        </p:txBody>
      </p:sp>
      <p:pic>
        <p:nvPicPr>
          <p:cNvPr id="7" name="Picture 6">
            <a:extLst>
              <a:ext uri="{FF2B5EF4-FFF2-40B4-BE49-F238E27FC236}">
                <a16:creationId xmlns:a16="http://schemas.microsoft.com/office/drawing/2014/main" id="{3428AF0B-3CB2-2B4A-ACE2-873751558431}"/>
              </a:ext>
            </a:extLst>
          </p:cNvPr>
          <p:cNvPicPr>
            <a:picLocks noChangeAspect="1"/>
          </p:cNvPicPr>
          <p:nvPr/>
        </p:nvPicPr>
        <p:blipFill rotWithShape="1">
          <a:blip r:embed="rId2"/>
          <a:srcRect l="7551" t="9291" r="3664" b="28641"/>
          <a:stretch/>
        </p:blipFill>
        <p:spPr>
          <a:xfrm>
            <a:off x="79752" y="1900238"/>
            <a:ext cx="7449199" cy="4003701"/>
          </a:xfrm>
          <a:prstGeom prst="rect">
            <a:avLst/>
          </a:prstGeom>
        </p:spPr>
      </p:pic>
      <p:sp>
        <p:nvSpPr>
          <p:cNvPr id="8" name="TextBox 7">
            <a:extLst>
              <a:ext uri="{FF2B5EF4-FFF2-40B4-BE49-F238E27FC236}">
                <a16:creationId xmlns:a16="http://schemas.microsoft.com/office/drawing/2014/main" id="{5EE62524-AE6B-B84D-994C-07CECA1CE4C2}"/>
              </a:ext>
            </a:extLst>
          </p:cNvPr>
          <p:cNvSpPr txBox="1"/>
          <p:nvPr/>
        </p:nvSpPr>
        <p:spPr>
          <a:xfrm>
            <a:off x="3938739" y="5148720"/>
            <a:ext cx="1101935" cy="253916"/>
          </a:xfrm>
          <a:prstGeom prst="rect">
            <a:avLst/>
          </a:prstGeom>
          <a:noFill/>
        </p:spPr>
        <p:txBody>
          <a:bodyPr wrap="square" rtlCol="0">
            <a:spAutoFit/>
          </a:bodyPr>
          <a:lstStyle/>
          <a:p>
            <a:r>
              <a:rPr lang="en-US" sz="1050" dirty="0"/>
              <a:t>Source: NCES</a:t>
            </a:r>
          </a:p>
        </p:txBody>
      </p:sp>
      <p:sp>
        <p:nvSpPr>
          <p:cNvPr id="9" name="Rectangle 8">
            <a:extLst>
              <a:ext uri="{FF2B5EF4-FFF2-40B4-BE49-F238E27FC236}">
                <a16:creationId xmlns:a16="http://schemas.microsoft.com/office/drawing/2014/main" id="{E9D402C2-F6F5-EE46-A966-0D0F78138800}"/>
              </a:ext>
            </a:extLst>
          </p:cNvPr>
          <p:cNvSpPr/>
          <p:nvPr/>
        </p:nvSpPr>
        <p:spPr>
          <a:xfrm>
            <a:off x="4884604" y="846676"/>
            <a:ext cx="4717158" cy="1200329"/>
          </a:xfrm>
          <a:prstGeom prst="rect">
            <a:avLst/>
          </a:prstGeom>
        </p:spPr>
        <p:txBody>
          <a:bodyPr wrap="square">
            <a:spAutoFit/>
          </a:bodyPr>
          <a:lstStyle/>
          <a:p>
            <a:endParaRPr lang="en-US" dirty="0"/>
          </a:p>
          <a:p>
            <a:pPr marL="285750" indent="-285750">
              <a:buFont typeface="Wingdings" pitchFamily="2" charset="2"/>
              <a:buChar char="Ø"/>
            </a:pPr>
            <a:r>
              <a:rPr lang="en-US" dirty="0">
                <a:solidFill>
                  <a:schemeClr val="accent6"/>
                </a:solidFill>
              </a:rPr>
              <a:t>A “COVID baby-bust</a:t>
            </a:r>
            <a:r>
              <a:rPr lang="en-US" baseline="30000" dirty="0">
                <a:solidFill>
                  <a:schemeClr val="accent6"/>
                </a:solidFill>
              </a:rPr>
              <a:t>3</a:t>
            </a:r>
            <a:r>
              <a:rPr lang="en-US" dirty="0">
                <a:solidFill>
                  <a:schemeClr val="accent6"/>
                </a:solidFill>
              </a:rPr>
              <a:t>” suggests enrollment declines may continue</a:t>
            </a:r>
          </a:p>
          <a:p>
            <a:pPr marL="285750" indent="-285750">
              <a:buFont typeface="Wingdings" pitchFamily="2" charset="2"/>
              <a:buChar char="Ø"/>
            </a:pPr>
            <a:endParaRPr lang="en-US" dirty="0"/>
          </a:p>
        </p:txBody>
      </p:sp>
      <p:pic>
        <p:nvPicPr>
          <p:cNvPr id="10" name="Picture 9">
            <a:extLst>
              <a:ext uri="{FF2B5EF4-FFF2-40B4-BE49-F238E27FC236}">
                <a16:creationId xmlns:a16="http://schemas.microsoft.com/office/drawing/2014/main" id="{6866A4D9-AB56-084C-A29A-E33FAFE1E50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045" r="13037"/>
          <a:stretch/>
        </p:blipFill>
        <p:spPr>
          <a:xfrm>
            <a:off x="6931772" y="1345042"/>
            <a:ext cx="5180476" cy="4677364"/>
          </a:xfrm>
          <a:prstGeom prst="rect">
            <a:avLst/>
          </a:prstGeom>
        </p:spPr>
      </p:pic>
      <p:sp>
        <p:nvSpPr>
          <p:cNvPr id="11" name="Rectangle 10">
            <a:extLst>
              <a:ext uri="{FF2B5EF4-FFF2-40B4-BE49-F238E27FC236}">
                <a16:creationId xmlns:a16="http://schemas.microsoft.com/office/drawing/2014/main" id="{DC7E7763-BAAE-FD41-ACAB-F3020907FFCF}"/>
              </a:ext>
            </a:extLst>
          </p:cNvPr>
          <p:cNvSpPr/>
          <p:nvPr/>
        </p:nvSpPr>
        <p:spPr>
          <a:xfrm>
            <a:off x="7309052" y="3630510"/>
            <a:ext cx="4534134" cy="1815882"/>
          </a:xfrm>
          <a:prstGeom prst="rect">
            <a:avLst/>
          </a:prstGeom>
        </p:spPr>
        <p:txBody>
          <a:bodyPr wrap="square">
            <a:spAutoFit/>
          </a:bodyPr>
          <a:lstStyle/>
          <a:p>
            <a:pPr algn="ctr" fontAlgn="auto"/>
            <a:r>
              <a:rPr lang="en-US" sz="2800" dirty="0">
                <a:solidFill>
                  <a:srgbClr val="222222"/>
                </a:solidFill>
              </a:rPr>
              <a:t>Half of Minneapolis relief dollars used to avoid layoffs triggered by </a:t>
            </a:r>
            <a:r>
              <a:rPr lang="en-US" sz="2800" b="1" u="sng" dirty="0">
                <a:solidFill>
                  <a:srgbClr val="222222"/>
                </a:solidFill>
              </a:rPr>
              <a:t>pre</a:t>
            </a:r>
            <a:r>
              <a:rPr lang="en-US" sz="2800" dirty="0">
                <a:solidFill>
                  <a:srgbClr val="222222"/>
                </a:solidFill>
              </a:rPr>
              <a:t>-pandemic enrollment drops.</a:t>
            </a:r>
            <a:endParaRPr lang="en-US" sz="2400" dirty="0"/>
          </a:p>
        </p:txBody>
      </p:sp>
      <p:sp>
        <p:nvSpPr>
          <p:cNvPr id="12" name="Rectangle 11">
            <a:extLst>
              <a:ext uri="{FF2B5EF4-FFF2-40B4-BE49-F238E27FC236}">
                <a16:creationId xmlns:a16="http://schemas.microsoft.com/office/drawing/2014/main" id="{9DB05336-16FE-BE4A-B004-87A635B96460}"/>
              </a:ext>
            </a:extLst>
          </p:cNvPr>
          <p:cNvSpPr/>
          <p:nvPr/>
        </p:nvSpPr>
        <p:spPr>
          <a:xfrm>
            <a:off x="525711" y="1102545"/>
            <a:ext cx="4717158" cy="646331"/>
          </a:xfrm>
          <a:prstGeom prst="rect">
            <a:avLst/>
          </a:prstGeom>
        </p:spPr>
        <p:txBody>
          <a:bodyPr wrap="square">
            <a:spAutoFit/>
          </a:bodyPr>
          <a:lstStyle/>
          <a:p>
            <a:pPr marL="285750" indent="-285750">
              <a:buFont typeface="Wingdings" pitchFamily="2" charset="2"/>
              <a:buChar char="Ø"/>
            </a:pPr>
            <a:r>
              <a:rPr lang="en-US" dirty="0">
                <a:solidFill>
                  <a:schemeClr val="accent6"/>
                </a:solidFill>
                <a:sym typeface="Wingdings" pitchFamily="2" charset="2"/>
              </a:rPr>
              <a:t>School district revenues are tied to the number of students they enroll</a:t>
            </a:r>
            <a:endParaRPr lang="en-US" dirty="0">
              <a:solidFill>
                <a:schemeClr val="accent6"/>
              </a:solidFill>
            </a:endParaRPr>
          </a:p>
        </p:txBody>
      </p:sp>
      <p:pic>
        <p:nvPicPr>
          <p:cNvPr id="13" name="Picture 12">
            <a:extLst>
              <a:ext uri="{FF2B5EF4-FFF2-40B4-BE49-F238E27FC236}">
                <a16:creationId xmlns:a16="http://schemas.microsoft.com/office/drawing/2014/main" id="{D553A55E-38AA-6941-B05A-F35931CE85BB}"/>
              </a:ext>
            </a:extLst>
          </p:cNvPr>
          <p:cNvPicPr>
            <a:picLocks noChangeAspect="1"/>
          </p:cNvPicPr>
          <p:nvPr/>
        </p:nvPicPr>
        <p:blipFill>
          <a:blip r:embed="rId4"/>
          <a:stretch>
            <a:fillRect/>
          </a:stretch>
        </p:blipFill>
        <p:spPr>
          <a:xfrm>
            <a:off x="5322542" y="4581590"/>
            <a:ext cx="1765300" cy="1282700"/>
          </a:xfrm>
          <a:prstGeom prst="rect">
            <a:avLst/>
          </a:prstGeom>
        </p:spPr>
      </p:pic>
      <p:sp>
        <p:nvSpPr>
          <p:cNvPr id="14" name="TextBox 13">
            <a:extLst>
              <a:ext uri="{FF2B5EF4-FFF2-40B4-BE49-F238E27FC236}">
                <a16:creationId xmlns:a16="http://schemas.microsoft.com/office/drawing/2014/main" id="{6D38984D-8C48-7440-94FE-5B8B24BF515C}"/>
              </a:ext>
            </a:extLst>
          </p:cNvPr>
          <p:cNvSpPr txBox="1"/>
          <p:nvPr/>
        </p:nvSpPr>
        <p:spPr>
          <a:xfrm>
            <a:off x="2480874" y="6011324"/>
            <a:ext cx="8901796" cy="841256"/>
          </a:xfrm>
          <a:prstGeom prst="rect">
            <a:avLst/>
          </a:prstGeom>
          <a:noFill/>
        </p:spPr>
        <p:txBody>
          <a:bodyPr wrap="none" rtlCol="0">
            <a:spAutoFit/>
          </a:bodyPr>
          <a:lstStyle/>
          <a:p>
            <a:r>
              <a:rPr lang="en-US" sz="1000" baseline="30000" dirty="0">
                <a:solidFill>
                  <a:schemeClr val="accent6"/>
                </a:solidFill>
              </a:rPr>
              <a:t>1 </a:t>
            </a:r>
            <a:r>
              <a:rPr lang="en-US" sz="1000" dirty="0">
                <a:solidFill>
                  <a:schemeClr val="accent6"/>
                </a:solidFill>
                <a:hlinkClick r:id="rId5">
                  <a:extLst>
                    <a:ext uri="{A12FA001-AC4F-418D-AE19-62706E023703}">
                      <ahyp:hlinkClr xmlns:ahyp="http://schemas.microsoft.com/office/drawing/2018/hyperlinkcolor" val="tx"/>
                    </a:ext>
                  </a:extLst>
                </a:hlinkClick>
              </a:rPr>
              <a:t>https://nces.ed.gov/blogs/nces/post/new-data-reveal-public-school-enrollment-decreased-3-percent-in-2020-21-school-year</a:t>
            </a:r>
            <a:r>
              <a:rPr lang="en-US" sz="1000" dirty="0">
                <a:solidFill>
                  <a:schemeClr val="accent6"/>
                </a:solidFill>
              </a:rPr>
              <a:t> </a:t>
            </a:r>
            <a:endParaRPr lang="en-US" sz="1000" baseline="30000" dirty="0">
              <a:solidFill>
                <a:schemeClr val="accent6"/>
              </a:solidFill>
            </a:endParaRPr>
          </a:p>
          <a:p>
            <a:r>
              <a:rPr lang="en-US" sz="1000" baseline="30000" dirty="0">
                <a:solidFill>
                  <a:schemeClr val="accent6"/>
                </a:solidFill>
              </a:rPr>
              <a:t>2 </a:t>
            </a:r>
            <a:r>
              <a:rPr lang="en-US" sz="1000" dirty="0">
                <a:solidFill>
                  <a:schemeClr val="accent6"/>
                </a:solidFill>
                <a:hlinkClick r:id="rId6">
                  <a:extLst>
                    <a:ext uri="{A12FA001-AC4F-418D-AE19-62706E023703}">
                      <ahyp:hlinkClr xmlns:ahyp="http://schemas.microsoft.com/office/drawing/2018/hyperlinkcolor" val="tx"/>
                    </a:ext>
                  </a:extLst>
                </a:hlinkClick>
              </a:rPr>
              <a:t>https://nces.ed.gov/programs/digest/d20/tables/dt20_203.10.asp</a:t>
            </a:r>
            <a:endParaRPr lang="en-US" sz="1000" dirty="0">
              <a:solidFill>
                <a:schemeClr val="accent6"/>
              </a:solidFill>
            </a:endParaRPr>
          </a:p>
          <a:p>
            <a:endParaRPr lang="en-US" sz="1000" baseline="30000" dirty="0">
              <a:solidFill>
                <a:schemeClr val="accent6"/>
              </a:solidFill>
            </a:endParaRPr>
          </a:p>
          <a:p>
            <a:r>
              <a:rPr lang="en-US" sz="1000" baseline="30000" dirty="0">
                <a:solidFill>
                  <a:schemeClr val="accent6"/>
                </a:solidFill>
              </a:rPr>
              <a:t>3 </a:t>
            </a:r>
            <a:r>
              <a:rPr lang="en-US" sz="1000" dirty="0">
                <a:solidFill>
                  <a:schemeClr val="accent6"/>
                </a:solidFill>
                <a:hlinkClick r:id="rId7">
                  <a:extLst>
                    <a:ext uri="{A12FA001-AC4F-418D-AE19-62706E023703}">
                      <ahyp:hlinkClr xmlns:ahyp="http://schemas.microsoft.com/office/drawing/2018/hyperlinkcolor" val="tx"/>
                    </a:ext>
                  </a:extLst>
                </a:hlinkClick>
              </a:rPr>
              <a:t>https://www.brookings.edu/blog/up-front/2021/05/05/the-coming-covid-19-baby-bust-is-here/</a:t>
            </a:r>
            <a:r>
              <a:rPr lang="en-US" sz="1000" dirty="0">
                <a:solidFill>
                  <a:schemeClr val="accent6"/>
                </a:solidFill>
              </a:rPr>
              <a:t> </a:t>
            </a:r>
          </a:p>
          <a:p>
            <a:r>
              <a:rPr lang="en-US" sz="1000" dirty="0">
                <a:solidFill>
                  <a:schemeClr val="accent6"/>
                </a:solidFill>
              </a:rPr>
              <a:t>*In 2017, </a:t>
            </a:r>
            <a:r>
              <a:rPr lang="en-US" sz="1000" dirty="0" err="1">
                <a:solidFill>
                  <a:schemeClr val="accent6"/>
                </a:solidFill>
              </a:rPr>
              <a:t>Roza</a:t>
            </a:r>
            <a:r>
              <a:rPr lang="en-US" sz="1000" dirty="0">
                <a:solidFill>
                  <a:schemeClr val="accent6"/>
                </a:solidFill>
              </a:rPr>
              <a:t> examined spending data from districts &gt;20,000 with and without enrollment declines. A PPT covering the analysis and findings is available upon request</a:t>
            </a:r>
            <a:r>
              <a:rPr lang="en-US" sz="1200" dirty="0">
                <a:solidFill>
                  <a:schemeClr val="accent6"/>
                </a:solidFill>
              </a:rPr>
              <a:t>.</a:t>
            </a:r>
          </a:p>
        </p:txBody>
      </p:sp>
    </p:spTree>
    <p:extLst>
      <p:ext uri="{BB962C8B-B14F-4D97-AF65-F5344CB8AC3E}">
        <p14:creationId xmlns:p14="http://schemas.microsoft.com/office/powerpoint/2010/main" val="17984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D3BE45-7EE2-CC4A-9E55-0392C85D3501}"/>
              </a:ext>
            </a:extLst>
          </p:cNvPr>
          <p:cNvSpPr>
            <a:spLocks noGrp="1"/>
          </p:cNvSpPr>
          <p:nvPr>
            <p:ph type="sldNum" sz="quarter" idx="7"/>
          </p:nvPr>
        </p:nvSpPr>
        <p:spPr>
          <a:xfrm>
            <a:off x="11257114" y="7247569"/>
            <a:ext cx="563344" cy="276999"/>
          </a:xfrm>
        </p:spPr>
        <p:txBody>
          <a:bodyPr/>
          <a:lstStyle/>
          <a:p>
            <a:fld id="{B6F15528-21DE-4FAA-801E-634DDDAF4B2B}" type="slidenum">
              <a:rPr lang="en-US" smtClean="0"/>
              <a:pPr/>
              <a:t>11</a:t>
            </a:fld>
            <a:endParaRPr lang="en-US" dirty="0"/>
          </a:p>
        </p:txBody>
      </p:sp>
      <p:sp>
        <p:nvSpPr>
          <p:cNvPr id="5" name="TextBox 4">
            <a:extLst>
              <a:ext uri="{FF2B5EF4-FFF2-40B4-BE49-F238E27FC236}">
                <a16:creationId xmlns:a16="http://schemas.microsoft.com/office/drawing/2014/main" id="{75BE4AE6-26D8-CA45-A29B-1D4458B19A54}"/>
              </a:ext>
            </a:extLst>
          </p:cNvPr>
          <p:cNvSpPr txBox="1"/>
          <p:nvPr/>
        </p:nvSpPr>
        <p:spPr>
          <a:xfrm>
            <a:off x="700776" y="1600200"/>
            <a:ext cx="11090985" cy="4201150"/>
          </a:xfrm>
          <a:prstGeom prst="rect">
            <a:avLst/>
          </a:prstGeom>
          <a:noFill/>
        </p:spPr>
        <p:txBody>
          <a:bodyPr wrap="none" rtlCol="0">
            <a:spAutoFit/>
          </a:bodyPr>
          <a:lstStyle/>
          <a:p>
            <a:pPr marL="342900" indent="-342900">
              <a:spcAft>
                <a:spcPts val="1800"/>
              </a:spcAft>
              <a:buAutoNum type="arabicPeriod"/>
            </a:pPr>
            <a:r>
              <a:rPr lang="en-US" sz="3200" b="1" dirty="0">
                <a:solidFill>
                  <a:schemeClr val="accent6"/>
                </a:solidFill>
              </a:rPr>
              <a:t>Spending in a way that creates a </a:t>
            </a:r>
            <a:r>
              <a:rPr lang="en-US" sz="3200" b="1" u="sng" dirty="0">
                <a:solidFill>
                  <a:schemeClr val="accent6"/>
                </a:solidFill>
              </a:rPr>
              <a:t>disruptive fiscal cliff</a:t>
            </a:r>
          </a:p>
          <a:p>
            <a:pPr marL="342900" indent="-342900">
              <a:spcAft>
                <a:spcPts val="1800"/>
              </a:spcAft>
              <a:buFontTx/>
              <a:buAutoNum type="arabicPeriod"/>
            </a:pPr>
            <a:r>
              <a:rPr lang="en-US" sz="3200" b="1" dirty="0">
                <a:solidFill>
                  <a:schemeClr val="accent6"/>
                </a:solidFill>
              </a:rPr>
              <a:t>Offsetting lost funds due to </a:t>
            </a:r>
            <a:r>
              <a:rPr lang="en-US" sz="3200" b="1" u="sng" dirty="0">
                <a:solidFill>
                  <a:schemeClr val="accent6"/>
                </a:solidFill>
              </a:rPr>
              <a:t>permanent enrollment declines </a:t>
            </a:r>
          </a:p>
          <a:p>
            <a:pPr marL="342900" indent="-342900">
              <a:spcAft>
                <a:spcPts val="1800"/>
              </a:spcAft>
              <a:buAutoNum type="arabicPeriod"/>
            </a:pPr>
            <a:r>
              <a:rPr lang="en-US" sz="3200" b="1" dirty="0">
                <a:solidFill>
                  <a:schemeClr val="accent6"/>
                </a:solidFill>
              </a:rPr>
              <a:t>Issuing </a:t>
            </a:r>
            <a:r>
              <a:rPr lang="en-US" sz="3200" b="1" u="sng" dirty="0">
                <a:solidFill>
                  <a:schemeClr val="accent6"/>
                </a:solidFill>
              </a:rPr>
              <a:t>problematic contracts </a:t>
            </a:r>
            <a:r>
              <a:rPr lang="en-US" sz="3200" b="1" dirty="0">
                <a:solidFill>
                  <a:schemeClr val="accent6"/>
                </a:solidFill>
              </a:rPr>
              <a:t>that come back to haunt leaders</a:t>
            </a:r>
          </a:p>
          <a:p>
            <a:pPr marL="342900" indent="-342900">
              <a:spcAft>
                <a:spcPts val="1800"/>
              </a:spcAft>
              <a:buAutoNum type="arabicPeriod"/>
            </a:pPr>
            <a:r>
              <a:rPr lang="en-US" sz="3200" b="1" dirty="0">
                <a:solidFill>
                  <a:schemeClr val="accent6"/>
                </a:solidFill>
              </a:rPr>
              <a:t>Deploying funds </a:t>
            </a:r>
            <a:r>
              <a:rPr lang="en-US" sz="3200" b="1" u="sng" dirty="0">
                <a:solidFill>
                  <a:schemeClr val="accent6"/>
                </a:solidFill>
              </a:rPr>
              <a:t>inequitably across schools</a:t>
            </a:r>
          </a:p>
          <a:p>
            <a:pPr marL="342900" indent="-342900">
              <a:spcAft>
                <a:spcPts val="1800"/>
              </a:spcAft>
              <a:buAutoNum type="arabicPeriod"/>
            </a:pPr>
            <a:r>
              <a:rPr lang="en-US" sz="3200" b="1" dirty="0">
                <a:solidFill>
                  <a:schemeClr val="accent6"/>
                </a:solidFill>
              </a:rPr>
              <a:t>Failing to make sure </a:t>
            </a:r>
            <a:r>
              <a:rPr lang="en-US" sz="3200" b="1" u="sng" dirty="0">
                <a:solidFill>
                  <a:schemeClr val="accent6"/>
                </a:solidFill>
              </a:rPr>
              <a:t>community sees/values investments</a:t>
            </a:r>
          </a:p>
          <a:p>
            <a:pPr marL="342900" indent="-342900">
              <a:spcAft>
                <a:spcPts val="1800"/>
              </a:spcAft>
              <a:buAutoNum type="arabicPeriod"/>
            </a:pPr>
            <a:r>
              <a:rPr lang="en-US" sz="3200" b="1" dirty="0">
                <a:solidFill>
                  <a:schemeClr val="accent6"/>
                </a:solidFill>
              </a:rPr>
              <a:t>Investing without demonstrating real </a:t>
            </a:r>
            <a:r>
              <a:rPr lang="en-US" sz="3200" b="1" u="sng" dirty="0">
                <a:solidFill>
                  <a:schemeClr val="accent6"/>
                </a:solidFill>
              </a:rPr>
              <a:t>results for students</a:t>
            </a:r>
            <a:endParaRPr lang="en-US" sz="3200" b="1" dirty="0">
              <a:solidFill>
                <a:schemeClr val="accent6"/>
              </a:solidFill>
            </a:endParaRPr>
          </a:p>
        </p:txBody>
      </p:sp>
      <p:sp>
        <p:nvSpPr>
          <p:cNvPr id="6" name="TextBox 5">
            <a:extLst>
              <a:ext uri="{FF2B5EF4-FFF2-40B4-BE49-F238E27FC236}">
                <a16:creationId xmlns:a16="http://schemas.microsoft.com/office/drawing/2014/main" id="{91667833-E79F-9D4E-B38C-5F52AE121D93}"/>
              </a:ext>
            </a:extLst>
          </p:cNvPr>
          <p:cNvSpPr txBox="1"/>
          <p:nvPr/>
        </p:nvSpPr>
        <p:spPr>
          <a:xfrm>
            <a:off x="0" y="-10640"/>
            <a:ext cx="12192000" cy="1331070"/>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Six potential mistakes districts might be making with federal relief funds</a:t>
            </a:r>
          </a:p>
        </p:txBody>
      </p:sp>
      <p:sp>
        <p:nvSpPr>
          <p:cNvPr id="7" name="Right Arrow 2">
            <a:extLst>
              <a:ext uri="{FF2B5EF4-FFF2-40B4-BE49-F238E27FC236}">
                <a16:creationId xmlns:a16="http://schemas.microsoft.com/office/drawing/2014/main" id="{ED721F6F-145C-AD47-B55A-5FBA76DCFE63}"/>
              </a:ext>
            </a:extLst>
          </p:cNvPr>
          <p:cNvSpPr/>
          <p:nvPr/>
        </p:nvSpPr>
        <p:spPr>
          <a:xfrm>
            <a:off x="234175" y="3255818"/>
            <a:ext cx="498764" cy="34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BF68C-E876-3748-A9BB-3787BC529DF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045" r="13037"/>
          <a:stretch/>
        </p:blipFill>
        <p:spPr>
          <a:xfrm>
            <a:off x="6203458" y="3048000"/>
            <a:ext cx="5857562" cy="4447212"/>
          </a:xfrm>
          <a:prstGeom prst="rect">
            <a:avLst/>
          </a:prstGeom>
        </p:spPr>
      </p:pic>
      <p:sp>
        <p:nvSpPr>
          <p:cNvPr id="9" name="Rectangle 8">
            <a:extLst>
              <a:ext uri="{FF2B5EF4-FFF2-40B4-BE49-F238E27FC236}">
                <a16:creationId xmlns:a16="http://schemas.microsoft.com/office/drawing/2014/main" id="{9E88FF67-AEA8-D744-9BD9-EB5F6EA34338}"/>
              </a:ext>
            </a:extLst>
          </p:cNvPr>
          <p:cNvSpPr/>
          <p:nvPr/>
        </p:nvSpPr>
        <p:spPr>
          <a:xfrm>
            <a:off x="6456139" y="5044712"/>
            <a:ext cx="5470252" cy="1815882"/>
          </a:xfrm>
          <a:prstGeom prst="rect">
            <a:avLst/>
          </a:prstGeom>
        </p:spPr>
        <p:txBody>
          <a:bodyPr wrap="square">
            <a:spAutoFit/>
          </a:bodyPr>
          <a:lstStyle/>
          <a:p>
            <a:pPr algn="ctr" fontAlgn="auto"/>
            <a:r>
              <a:rPr lang="en-US" sz="2800" dirty="0">
                <a:solidFill>
                  <a:schemeClr val="accent6"/>
                </a:solidFill>
              </a:rPr>
              <a:t>Montgomery Co Schools wrote a $169M contract (over 16 years) to a one-year old company to lease electric school buses</a:t>
            </a:r>
            <a:endParaRPr lang="en-US" sz="2400" dirty="0">
              <a:solidFill>
                <a:schemeClr val="accent6"/>
              </a:solidFill>
            </a:endParaRPr>
          </a:p>
        </p:txBody>
      </p:sp>
      <p:sp>
        <p:nvSpPr>
          <p:cNvPr id="10" name="Oval Callout 24">
            <a:extLst>
              <a:ext uri="{FF2B5EF4-FFF2-40B4-BE49-F238E27FC236}">
                <a16:creationId xmlns:a16="http://schemas.microsoft.com/office/drawing/2014/main" id="{F477EF51-A98F-5D44-95C2-883BCA7E17F6}"/>
              </a:ext>
            </a:extLst>
          </p:cNvPr>
          <p:cNvSpPr/>
          <p:nvPr/>
        </p:nvSpPr>
        <p:spPr>
          <a:xfrm flipH="1">
            <a:off x="4296229" y="1378262"/>
            <a:ext cx="6022950" cy="696687"/>
          </a:xfrm>
          <a:prstGeom prst="wedgeEllipseCallout">
            <a:avLst>
              <a:gd name="adj1" fmla="val 33049"/>
              <a:gd name="adj2" fmla="val 11128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“It’s Procurement-palooza!”</a:t>
            </a:r>
          </a:p>
        </p:txBody>
      </p:sp>
      <p:sp>
        <p:nvSpPr>
          <p:cNvPr id="2" name="TextBox 1">
            <a:extLst>
              <a:ext uri="{FF2B5EF4-FFF2-40B4-BE49-F238E27FC236}">
                <a16:creationId xmlns:a16="http://schemas.microsoft.com/office/drawing/2014/main" id="{7F4B39B7-742E-0C42-822F-EE557364F031}"/>
              </a:ext>
            </a:extLst>
          </p:cNvPr>
          <p:cNvSpPr txBox="1"/>
          <p:nvPr/>
        </p:nvSpPr>
        <p:spPr>
          <a:xfrm>
            <a:off x="0" y="6420418"/>
            <a:ext cx="4724400" cy="480516"/>
          </a:xfrm>
          <a:prstGeom prst="rect">
            <a:avLst/>
          </a:prstGeom>
          <a:noFill/>
        </p:spPr>
        <p:txBody>
          <a:bodyPr wrap="square" rtlCol="0">
            <a:spAutoFit/>
          </a:bodyPr>
          <a:lstStyle/>
          <a:p>
            <a:pPr>
              <a:lnSpc>
                <a:spcPts val="1000"/>
              </a:lnSpc>
            </a:pPr>
            <a:r>
              <a:rPr lang="en-US" sz="1050" dirty="0">
                <a:solidFill>
                  <a:schemeClr val="accent6"/>
                </a:solidFill>
              </a:rPr>
              <a:t>Slide was updated 12/13/21 to reflect correct Montgomery Co. figure as reported:  </a:t>
            </a:r>
          </a:p>
          <a:p>
            <a:pPr>
              <a:lnSpc>
                <a:spcPts val="1000"/>
              </a:lnSpc>
            </a:pPr>
            <a:r>
              <a:rPr lang="en-US" sz="1050" dirty="0">
                <a:solidFill>
                  <a:schemeClr val="accent6"/>
                </a:solidFill>
                <a:hlinkClick r:id="rId4">
                  <a:extLst>
                    <a:ext uri="{A12FA001-AC4F-418D-AE19-62706E023703}">
                      <ahyp:hlinkClr xmlns:ahyp="http://schemas.microsoft.com/office/drawing/2018/hyperlinkcolor" val="tx"/>
                    </a:ext>
                  </a:extLst>
                </a:hlinkClick>
              </a:rPr>
              <a:t>https://</a:t>
            </a:r>
            <a:r>
              <a:rPr lang="en-US" sz="1050" dirty="0" err="1">
                <a:solidFill>
                  <a:schemeClr val="accent6"/>
                </a:solidFill>
                <a:hlinkClick r:id="rId4">
                  <a:extLst>
                    <a:ext uri="{A12FA001-AC4F-418D-AE19-62706E023703}">
                      <ahyp:hlinkClr xmlns:ahyp="http://schemas.microsoft.com/office/drawing/2018/hyperlinkcolor" val="tx"/>
                    </a:ext>
                  </a:extLst>
                </a:hlinkClick>
              </a:rPr>
              <a:t>www.greentechmedia.com</a:t>
            </a:r>
            <a:r>
              <a:rPr lang="en-US" sz="1050" dirty="0">
                <a:solidFill>
                  <a:schemeClr val="accent6"/>
                </a:solidFill>
                <a:hlinkClick r:id="rId4">
                  <a:extLst>
                    <a:ext uri="{A12FA001-AC4F-418D-AE19-62706E023703}">
                      <ahyp:hlinkClr xmlns:ahyp="http://schemas.microsoft.com/office/drawing/2018/hyperlinkcolor" val="tx"/>
                    </a:ext>
                  </a:extLst>
                </a:hlinkClick>
              </a:rPr>
              <a:t>/articles/read/on-heels-of-253m-raise-highland-electric-lands-biggest-electric-school-bus-contract-in-the-u.s </a:t>
            </a:r>
            <a:endParaRPr lang="en-US" sz="1050" dirty="0">
              <a:solidFill>
                <a:schemeClr val="accent6"/>
              </a:solidFill>
            </a:endParaRPr>
          </a:p>
        </p:txBody>
      </p:sp>
    </p:spTree>
    <p:extLst>
      <p:ext uri="{BB962C8B-B14F-4D97-AF65-F5344CB8AC3E}">
        <p14:creationId xmlns:p14="http://schemas.microsoft.com/office/powerpoint/2010/main" val="14803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4C34A9-97AB-2247-A96A-A4A69E554C1D}"/>
              </a:ext>
            </a:extLst>
          </p:cNvPr>
          <p:cNvSpPr>
            <a:spLocks noGrp="1"/>
          </p:cNvSpPr>
          <p:nvPr>
            <p:ph type="sldNum" sz="quarter" idx="7"/>
          </p:nvPr>
        </p:nvSpPr>
        <p:spPr/>
        <p:txBody>
          <a:bodyPr/>
          <a:lstStyle/>
          <a:p>
            <a:fld id="{B6F15528-21DE-4FAA-801E-634DDDAF4B2B}" type="slidenum">
              <a:rPr lang="en-US" smtClean="0"/>
              <a:pPr/>
              <a:t>12</a:t>
            </a:fld>
            <a:endParaRPr lang="en-US" dirty="0"/>
          </a:p>
        </p:txBody>
      </p:sp>
      <p:sp>
        <p:nvSpPr>
          <p:cNvPr id="5" name="TextBox 4">
            <a:extLst>
              <a:ext uri="{FF2B5EF4-FFF2-40B4-BE49-F238E27FC236}">
                <a16:creationId xmlns:a16="http://schemas.microsoft.com/office/drawing/2014/main" id="{8BED9A7F-37FE-C145-BD75-6898C7305471}"/>
              </a:ext>
            </a:extLst>
          </p:cNvPr>
          <p:cNvSpPr txBox="1"/>
          <p:nvPr/>
        </p:nvSpPr>
        <p:spPr>
          <a:xfrm>
            <a:off x="0" y="0"/>
            <a:ext cx="12192000" cy="1331070"/>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Six potential mistakes districts might be making with federal relief funds</a:t>
            </a:r>
          </a:p>
        </p:txBody>
      </p:sp>
      <p:sp>
        <p:nvSpPr>
          <p:cNvPr id="6" name="Right Arrow 2">
            <a:extLst>
              <a:ext uri="{FF2B5EF4-FFF2-40B4-BE49-F238E27FC236}">
                <a16:creationId xmlns:a16="http://schemas.microsoft.com/office/drawing/2014/main" id="{7D5906FA-37F5-BD4D-82EC-1F6422A2C44E}"/>
              </a:ext>
            </a:extLst>
          </p:cNvPr>
          <p:cNvSpPr/>
          <p:nvPr/>
        </p:nvSpPr>
        <p:spPr>
          <a:xfrm>
            <a:off x="234175" y="3952905"/>
            <a:ext cx="498764" cy="34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FB9D7A-29F3-5349-ACBA-AC4C7CDA5C10}"/>
              </a:ext>
            </a:extLst>
          </p:cNvPr>
          <p:cNvSpPr txBox="1"/>
          <p:nvPr/>
        </p:nvSpPr>
        <p:spPr>
          <a:xfrm>
            <a:off x="700776" y="1668444"/>
            <a:ext cx="11090985" cy="4201150"/>
          </a:xfrm>
          <a:prstGeom prst="rect">
            <a:avLst/>
          </a:prstGeom>
          <a:noFill/>
        </p:spPr>
        <p:txBody>
          <a:bodyPr wrap="none" rtlCol="0">
            <a:spAutoFit/>
          </a:bodyPr>
          <a:lstStyle/>
          <a:p>
            <a:pPr marL="342900" indent="-342900">
              <a:spcAft>
                <a:spcPts val="1800"/>
              </a:spcAft>
              <a:buAutoNum type="arabicPeriod"/>
            </a:pPr>
            <a:r>
              <a:rPr lang="en-US" sz="3200" b="1" dirty="0">
                <a:solidFill>
                  <a:schemeClr val="accent6"/>
                </a:solidFill>
              </a:rPr>
              <a:t>Spending in a way that creates a </a:t>
            </a:r>
            <a:r>
              <a:rPr lang="en-US" sz="3200" b="1" u="sng" dirty="0">
                <a:solidFill>
                  <a:schemeClr val="accent6"/>
                </a:solidFill>
              </a:rPr>
              <a:t>disruptive fiscal cliff</a:t>
            </a:r>
          </a:p>
          <a:p>
            <a:pPr marL="342900" indent="-342900">
              <a:spcAft>
                <a:spcPts val="1800"/>
              </a:spcAft>
              <a:buAutoNum type="arabicPeriod"/>
            </a:pPr>
            <a:r>
              <a:rPr lang="en-US" sz="3200" b="1" dirty="0">
                <a:solidFill>
                  <a:schemeClr val="accent6"/>
                </a:solidFill>
              </a:rPr>
              <a:t>Offsetting lost funds due to </a:t>
            </a:r>
            <a:r>
              <a:rPr lang="en-US" sz="3200" b="1" u="sng" dirty="0">
                <a:solidFill>
                  <a:schemeClr val="accent6"/>
                </a:solidFill>
              </a:rPr>
              <a:t>permanent enrollment declines </a:t>
            </a:r>
          </a:p>
          <a:p>
            <a:pPr marL="342900" indent="-342900">
              <a:spcAft>
                <a:spcPts val="1800"/>
              </a:spcAft>
              <a:buAutoNum type="arabicPeriod"/>
            </a:pPr>
            <a:r>
              <a:rPr lang="en-US" sz="3200" b="1" dirty="0">
                <a:solidFill>
                  <a:schemeClr val="accent6"/>
                </a:solidFill>
              </a:rPr>
              <a:t>Issuing </a:t>
            </a:r>
            <a:r>
              <a:rPr lang="en-US" sz="3200" b="1" u="sng" dirty="0">
                <a:solidFill>
                  <a:schemeClr val="accent6"/>
                </a:solidFill>
              </a:rPr>
              <a:t>problematic contracts </a:t>
            </a:r>
            <a:r>
              <a:rPr lang="en-US" sz="3200" b="1" dirty="0">
                <a:solidFill>
                  <a:schemeClr val="accent6"/>
                </a:solidFill>
              </a:rPr>
              <a:t>that come back to haunt leaders</a:t>
            </a:r>
          </a:p>
          <a:p>
            <a:pPr marL="342900" indent="-342900">
              <a:spcAft>
                <a:spcPts val="1800"/>
              </a:spcAft>
              <a:buAutoNum type="arabicPeriod"/>
            </a:pPr>
            <a:r>
              <a:rPr lang="en-US" sz="3200" b="1" dirty="0">
                <a:solidFill>
                  <a:schemeClr val="accent6"/>
                </a:solidFill>
              </a:rPr>
              <a:t>Deploying funds </a:t>
            </a:r>
            <a:r>
              <a:rPr lang="en-US" sz="3200" b="1" u="sng" dirty="0">
                <a:solidFill>
                  <a:schemeClr val="accent6"/>
                </a:solidFill>
              </a:rPr>
              <a:t>inequitably across schools</a:t>
            </a:r>
          </a:p>
          <a:p>
            <a:pPr marL="342900" indent="-342900">
              <a:spcAft>
                <a:spcPts val="1800"/>
              </a:spcAft>
              <a:buAutoNum type="arabicPeriod"/>
            </a:pPr>
            <a:r>
              <a:rPr lang="en-US" sz="3200" b="1" dirty="0">
                <a:solidFill>
                  <a:schemeClr val="accent6"/>
                </a:solidFill>
              </a:rPr>
              <a:t>Failing to make sure </a:t>
            </a:r>
            <a:r>
              <a:rPr lang="en-US" sz="3200" b="1" u="sng" dirty="0">
                <a:solidFill>
                  <a:schemeClr val="accent6"/>
                </a:solidFill>
              </a:rPr>
              <a:t>community sees/values investments</a:t>
            </a:r>
          </a:p>
          <a:p>
            <a:pPr marL="342900" indent="-342900">
              <a:spcAft>
                <a:spcPts val="1800"/>
              </a:spcAft>
              <a:buAutoNum type="arabicPeriod"/>
            </a:pPr>
            <a:r>
              <a:rPr lang="en-US" sz="3200" b="1" dirty="0">
                <a:solidFill>
                  <a:schemeClr val="accent6"/>
                </a:solidFill>
              </a:rPr>
              <a:t>Investing without demonstrating real </a:t>
            </a:r>
            <a:r>
              <a:rPr lang="en-US" sz="3200" b="1" u="sng" dirty="0">
                <a:solidFill>
                  <a:schemeClr val="accent6"/>
                </a:solidFill>
              </a:rPr>
              <a:t>results for students</a:t>
            </a:r>
            <a:endParaRPr lang="en-US" sz="3200" b="1" dirty="0">
              <a:solidFill>
                <a:schemeClr val="accent6"/>
              </a:solidFill>
            </a:endParaRPr>
          </a:p>
        </p:txBody>
      </p:sp>
    </p:spTree>
    <p:extLst>
      <p:ext uri="{BB962C8B-B14F-4D97-AF65-F5344CB8AC3E}">
        <p14:creationId xmlns:p14="http://schemas.microsoft.com/office/powerpoint/2010/main" val="134810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3C60B9-1D92-804A-88C0-22B87CB44A65}"/>
              </a:ext>
            </a:extLst>
          </p:cNvPr>
          <p:cNvSpPr>
            <a:spLocks noGrp="1"/>
          </p:cNvSpPr>
          <p:nvPr>
            <p:ph type="sldNum" sz="quarter" idx="7"/>
          </p:nvPr>
        </p:nvSpPr>
        <p:spPr/>
        <p:txBody>
          <a:bodyPr/>
          <a:lstStyle/>
          <a:p>
            <a:fld id="{B6F15528-21DE-4FAA-801E-634DDDAF4B2B}" type="slidenum">
              <a:rPr lang="en-US" smtClean="0"/>
              <a:pPr/>
              <a:t>13</a:t>
            </a:fld>
            <a:endParaRPr lang="en-US" dirty="0"/>
          </a:p>
        </p:txBody>
      </p:sp>
      <p:pic>
        <p:nvPicPr>
          <p:cNvPr id="5" name="slide6" descr="Dash: Elem Fed/State">
            <a:extLst>
              <a:ext uri="{FF2B5EF4-FFF2-40B4-BE49-F238E27FC236}">
                <a16:creationId xmlns:a16="http://schemas.microsoft.com/office/drawing/2014/main" id="{4B9913DD-6E27-484D-8F71-05A4C4BEA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5" y="441251"/>
            <a:ext cx="11127544" cy="7902733"/>
          </a:xfrm>
          <a:prstGeom prst="rect">
            <a:avLst/>
          </a:prstGeom>
        </p:spPr>
      </p:pic>
      <p:pic>
        <p:nvPicPr>
          <p:cNvPr id="6" name="slide2" descr="Dash: All">
            <a:extLst>
              <a:ext uri="{FF2B5EF4-FFF2-40B4-BE49-F238E27FC236}">
                <a16:creationId xmlns:a16="http://schemas.microsoft.com/office/drawing/2014/main" id="{6DDD4EC8-13B7-E24B-A94C-98B29B75889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l="68541" t="1675" r="15448" b="93104"/>
          <a:stretch/>
        </p:blipFill>
        <p:spPr>
          <a:xfrm>
            <a:off x="4665828" y="5914061"/>
            <a:ext cx="2860342" cy="501082"/>
          </a:xfrm>
          <a:prstGeom prst="rect">
            <a:avLst/>
          </a:prstGeom>
        </p:spPr>
      </p:pic>
      <p:sp>
        <p:nvSpPr>
          <p:cNvPr id="7" name="Title 1">
            <a:extLst>
              <a:ext uri="{FF2B5EF4-FFF2-40B4-BE49-F238E27FC236}">
                <a16:creationId xmlns:a16="http://schemas.microsoft.com/office/drawing/2014/main" id="{3D89FA98-A736-F54C-8FAA-7CF517B4320B}"/>
              </a:ext>
            </a:extLst>
          </p:cNvPr>
          <p:cNvSpPr txBox="1">
            <a:spLocks/>
          </p:cNvSpPr>
          <p:nvPr/>
        </p:nvSpPr>
        <p:spPr>
          <a:xfrm>
            <a:off x="2134728" y="4320493"/>
            <a:ext cx="7474888" cy="100368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6"/>
                </a:solidFill>
              </a:rPr>
              <a:t>Public data will show how federal $/student were ultimately spent on each school. </a:t>
            </a:r>
          </a:p>
        </p:txBody>
      </p:sp>
      <p:sp>
        <p:nvSpPr>
          <p:cNvPr id="8" name="Donut 7">
            <a:extLst>
              <a:ext uri="{FF2B5EF4-FFF2-40B4-BE49-F238E27FC236}">
                <a16:creationId xmlns:a16="http://schemas.microsoft.com/office/drawing/2014/main" id="{CD34A035-5416-BD4F-A58F-470D1638242F}"/>
              </a:ext>
            </a:extLst>
          </p:cNvPr>
          <p:cNvSpPr/>
          <p:nvPr/>
        </p:nvSpPr>
        <p:spPr>
          <a:xfrm rot="5400000">
            <a:off x="850441" y="968142"/>
            <a:ext cx="1318567" cy="864419"/>
          </a:xfrm>
          <a:prstGeom prst="donut">
            <a:avLst>
              <a:gd name="adj" fmla="val 72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Donut 8">
            <a:extLst>
              <a:ext uri="{FF2B5EF4-FFF2-40B4-BE49-F238E27FC236}">
                <a16:creationId xmlns:a16="http://schemas.microsoft.com/office/drawing/2014/main" id="{8494DA9A-CECC-2E4F-9292-E0DB20572068}"/>
              </a:ext>
            </a:extLst>
          </p:cNvPr>
          <p:cNvSpPr/>
          <p:nvPr/>
        </p:nvSpPr>
        <p:spPr>
          <a:xfrm rot="5400000">
            <a:off x="10076812" y="2284562"/>
            <a:ext cx="1318567" cy="756778"/>
          </a:xfrm>
          <a:prstGeom prst="donut">
            <a:avLst>
              <a:gd name="adj" fmla="val 72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onut 9">
            <a:extLst>
              <a:ext uri="{FF2B5EF4-FFF2-40B4-BE49-F238E27FC236}">
                <a16:creationId xmlns:a16="http://schemas.microsoft.com/office/drawing/2014/main" id="{F2001004-177C-D044-8EB9-FE25FBFC2BB4}"/>
              </a:ext>
            </a:extLst>
          </p:cNvPr>
          <p:cNvSpPr/>
          <p:nvPr/>
        </p:nvSpPr>
        <p:spPr>
          <a:xfrm rot="5400000">
            <a:off x="7720259" y="2205800"/>
            <a:ext cx="1318567" cy="756781"/>
          </a:xfrm>
          <a:prstGeom prst="donut">
            <a:avLst>
              <a:gd name="adj" fmla="val 72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Donut 10">
            <a:extLst>
              <a:ext uri="{FF2B5EF4-FFF2-40B4-BE49-F238E27FC236}">
                <a16:creationId xmlns:a16="http://schemas.microsoft.com/office/drawing/2014/main" id="{27202E15-ACC9-7140-A306-DD9837493D7A}"/>
              </a:ext>
            </a:extLst>
          </p:cNvPr>
          <p:cNvSpPr/>
          <p:nvPr/>
        </p:nvSpPr>
        <p:spPr>
          <a:xfrm rot="5400000">
            <a:off x="8971592" y="2185492"/>
            <a:ext cx="1318567" cy="717446"/>
          </a:xfrm>
          <a:prstGeom prst="donut">
            <a:avLst>
              <a:gd name="adj" fmla="val 72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Donut 11">
            <a:extLst>
              <a:ext uri="{FF2B5EF4-FFF2-40B4-BE49-F238E27FC236}">
                <a16:creationId xmlns:a16="http://schemas.microsoft.com/office/drawing/2014/main" id="{F6854641-3F83-B841-8E28-BF5D5FD0FDCC}"/>
              </a:ext>
            </a:extLst>
          </p:cNvPr>
          <p:cNvSpPr/>
          <p:nvPr/>
        </p:nvSpPr>
        <p:spPr>
          <a:xfrm rot="5400000">
            <a:off x="4539512" y="1003075"/>
            <a:ext cx="1657889" cy="864419"/>
          </a:xfrm>
          <a:prstGeom prst="donut">
            <a:avLst>
              <a:gd name="adj" fmla="val 72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2199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BB0213-AE39-6D46-84EC-EC66E9DC2477}"/>
              </a:ext>
            </a:extLst>
          </p:cNvPr>
          <p:cNvSpPr>
            <a:spLocks noGrp="1"/>
          </p:cNvSpPr>
          <p:nvPr>
            <p:ph type="sldNum" sz="quarter" idx="7"/>
          </p:nvPr>
        </p:nvSpPr>
        <p:spPr/>
        <p:txBody>
          <a:bodyPr/>
          <a:lstStyle/>
          <a:p>
            <a:fld id="{B6F15528-21DE-4FAA-801E-634DDDAF4B2B}" type="slidenum">
              <a:rPr lang="en-US" smtClean="0"/>
              <a:pPr/>
              <a:t>14</a:t>
            </a:fld>
            <a:endParaRPr lang="en-US" dirty="0"/>
          </a:p>
        </p:txBody>
      </p:sp>
      <p:sp>
        <p:nvSpPr>
          <p:cNvPr id="7" name="Rectangle 6">
            <a:extLst>
              <a:ext uri="{FF2B5EF4-FFF2-40B4-BE49-F238E27FC236}">
                <a16:creationId xmlns:a16="http://schemas.microsoft.com/office/drawing/2014/main" id="{4844FEBB-61D9-904D-9F6E-770F1815FC33}"/>
              </a:ext>
            </a:extLst>
          </p:cNvPr>
          <p:cNvSpPr/>
          <p:nvPr/>
        </p:nvSpPr>
        <p:spPr>
          <a:xfrm>
            <a:off x="185299" y="1022080"/>
            <a:ext cx="7099795" cy="4160113"/>
          </a:xfrm>
          <a:prstGeom prst="rect">
            <a:avLst/>
          </a:prstGeom>
        </p:spPr>
        <p:txBody>
          <a:bodyPr wrap="square">
            <a:spAutoFit/>
          </a:bodyPr>
          <a:lstStyle/>
          <a:p>
            <a:pPr>
              <a:spcAft>
                <a:spcPts val="2400"/>
              </a:spcAft>
            </a:pPr>
            <a:r>
              <a:rPr lang="en-US" sz="2400" b="1" dirty="0">
                <a:solidFill>
                  <a:srgbClr val="000000"/>
                </a:solidFill>
                <a:cs typeface="Arial" panose="020B0604020202020204" pitchFamily="34" charset="0"/>
              </a:rPr>
              <a:t>POLL: Which is likely to drive </a:t>
            </a:r>
            <a:r>
              <a:rPr lang="en-US" sz="2400" b="1" u="sng" dirty="0">
                <a:solidFill>
                  <a:srgbClr val="000000"/>
                </a:solidFill>
                <a:cs typeface="Arial" panose="020B0604020202020204" pitchFamily="34" charset="0"/>
              </a:rPr>
              <a:t>more</a:t>
            </a:r>
            <a:r>
              <a:rPr lang="en-US" sz="2400" b="1" dirty="0">
                <a:solidFill>
                  <a:srgbClr val="000000"/>
                </a:solidFill>
                <a:cs typeface="Arial" panose="020B0604020202020204" pitchFamily="34" charset="0"/>
              </a:rPr>
              <a:t> dollars per pupil to </a:t>
            </a:r>
            <a:r>
              <a:rPr lang="en-US" sz="2400" b="1" dirty="0">
                <a:solidFill>
                  <a:schemeClr val="accent6"/>
                </a:solidFill>
                <a:cs typeface="Arial" panose="020B0604020202020204" pitchFamily="34" charset="0"/>
              </a:rPr>
              <a:t>lower-income schools: </a:t>
            </a:r>
            <a:endParaRPr lang="en-US" sz="2400" dirty="0">
              <a:solidFill>
                <a:schemeClr val="accent6"/>
              </a:solidFill>
              <a:cs typeface="Arial" panose="020B0604020202020204" pitchFamily="34" charset="0"/>
            </a:endParaRPr>
          </a:p>
          <a:p>
            <a:pPr marL="457200" indent="-457200">
              <a:spcBef>
                <a:spcPts val="400"/>
              </a:spcBef>
              <a:spcAft>
                <a:spcPts val="600"/>
              </a:spcAft>
              <a:buAutoNum type="alphaUcPeriod"/>
            </a:pPr>
            <a:r>
              <a:rPr lang="en-US" sz="2400" dirty="0">
                <a:solidFill>
                  <a:schemeClr val="accent6"/>
                </a:solidFill>
                <a:cs typeface="Arial" panose="020B0604020202020204" pitchFamily="34" charset="0"/>
              </a:rPr>
              <a:t>An across-the-board raise of 4%</a:t>
            </a:r>
          </a:p>
          <a:p>
            <a:pPr marL="457200" indent="-457200">
              <a:spcBef>
                <a:spcPts val="400"/>
              </a:spcBef>
              <a:spcAft>
                <a:spcPts val="600"/>
              </a:spcAft>
              <a:buAutoNum type="alphaUcPeriod"/>
            </a:pPr>
            <a:r>
              <a:rPr lang="en-US" sz="2400" dirty="0">
                <a:solidFill>
                  <a:schemeClr val="accent6"/>
                </a:solidFill>
                <a:cs typeface="Arial" panose="020B0604020202020204" pitchFamily="34" charset="0"/>
              </a:rPr>
              <a:t>Add a new counselor to each school</a:t>
            </a:r>
          </a:p>
          <a:p>
            <a:pPr marL="457200" indent="-457200">
              <a:spcBef>
                <a:spcPts val="400"/>
              </a:spcBef>
              <a:spcAft>
                <a:spcPts val="600"/>
              </a:spcAft>
              <a:buAutoNum type="alphaUcPeriod"/>
            </a:pPr>
            <a:r>
              <a:rPr lang="en-US" sz="2400" b="0" i="0" dirty="0">
                <a:solidFill>
                  <a:schemeClr val="accent6"/>
                </a:solidFill>
                <a:effectLst/>
                <a:cs typeface="Arial" panose="020B0604020202020204" pitchFamily="34" charset="0"/>
              </a:rPr>
              <a:t>Extend school day by 30 minutes, paying $2K per teacher</a:t>
            </a:r>
          </a:p>
          <a:p>
            <a:pPr marL="457200" indent="-457200">
              <a:spcBef>
                <a:spcPts val="400"/>
              </a:spcBef>
              <a:spcAft>
                <a:spcPts val="600"/>
              </a:spcAft>
              <a:buAutoNum type="alphaUcPeriod"/>
            </a:pPr>
            <a:r>
              <a:rPr lang="en-US" sz="2400" dirty="0">
                <a:solidFill>
                  <a:schemeClr val="accent6"/>
                </a:solidFill>
                <a:cs typeface="Arial" panose="020B0604020202020204" pitchFamily="34" charset="0"/>
              </a:rPr>
              <a:t>Deliver $250 per student to each school plus an extra $100 per low-income or EL student for principals to use to increase engagement </a:t>
            </a:r>
            <a:endParaRPr lang="en-US" sz="2400" b="0" i="0" dirty="0">
              <a:solidFill>
                <a:schemeClr val="accent6"/>
              </a:solidFill>
              <a:effectLst/>
              <a:cs typeface="Arial" panose="020B0604020202020204" pitchFamily="34" charset="0"/>
            </a:endParaRPr>
          </a:p>
        </p:txBody>
      </p:sp>
      <p:graphicFrame>
        <p:nvGraphicFramePr>
          <p:cNvPr id="8" name="Chart 7">
            <a:extLst>
              <a:ext uri="{FF2B5EF4-FFF2-40B4-BE49-F238E27FC236}">
                <a16:creationId xmlns:a16="http://schemas.microsoft.com/office/drawing/2014/main" id="{1E601025-DCC0-6540-B12E-A658EAAA9FBF}"/>
              </a:ext>
            </a:extLst>
          </p:cNvPr>
          <p:cNvGraphicFramePr>
            <a:graphicFrameLocks/>
          </p:cNvGraphicFramePr>
          <p:nvPr>
            <p:extLst>
              <p:ext uri="{D42A27DB-BD31-4B8C-83A1-F6EECF244321}">
                <p14:modId xmlns:p14="http://schemas.microsoft.com/office/powerpoint/2010/main" val="1108379489"/>
              </p:ext>
            </p:extLst>
          </p:nvPr>
        </p:nvGraphicFramePr>
        <p:xfrm>
          <a:off x="7418032" y="762000"/>
          <a:ext cx="4469168" cy="51435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5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17EBC9-38A6-C245-989F-DDF08EF86851}"/>
              </a:ext>
            </a:extLst>
          </p:cNvPr>
          <p:cNvSpPr>
            <a:spLocks noGrp="1"/>
          </p:cNvSpPr>
          <p:nvPr>
            <p:ph type="sldNum" sz="quarter" idx="7"/>
          </p:nvPr>
        </p:nvSpPr>
        <p:spPr/>
        <p:txBody>
          <a:bodyPr/>
          <a:lstStyle/>
          <a:p>
            <a:fld id="{B6F15528-21DE-4FAA-801E-634DDDAF4B2B}" type="slidenum">
              <a:rPr lang="en-US" smtClean="0"/>
              <a:pPr/>
              <a:t>15</a:t>
            </a:fld>
            <a:endParaRPr lang="en-US" dirty="0"/>
          </a:p>
        </p:txBody>
      </p:sp>
      <p:sp>
        <p:nvSpPr>
          <p:cNvPr id="12" name="TextBox 11">
            <a:extLst>
              <a:ext uri="{FF2B5EF4-FFF2-40B4-BE49-F238E27FC236}">
                <a16:creationId xmlns:a16="http://schemas.microsoft.com/office/drawing/2014/main" id="{BD4A2630-3DB8-2B4D-8150-8B90E04480BD}"/>
              </a:ext>
            </a:extLst>
          </p:cNvPr>
          <p:cNvSpPr txBox="1"/>
          <p:nvPr/>
        </p:nvSpPr>
        <p:spPr>
          <a:xfrm>
            <a:off x="700776" y="1668444"/>
            <a:ext cx="11090985" cy="4201150"/>
          </a:xfrm>
          <a:prstGeom prst="rect">
            <a:avLst/>
          </a:prstGeom>
          <a:noFill/>
        </p:spPr>
        <p:txBody>
          <a:bodyPr wrap="none" rtlCol="0">
            <a:spAutoFit/>
          </a:bodyPr>
          <a:lstStyle/>
          <a:p>
            <a:pPr marL="342900" indent="-342900">
              <a:spcAft>
                <a:spcPts val="1800"/>
              </a:spcAft>
              <a:buAutoNum type="arabicPeriod"/>
            </a:pPr>
            <a:r>
              <a:rPr lang="en-US" sz="3200" b="1" dirty="0">
                <a:solidFill>
                  <a:schemeClr val="accent6"/>
                </a:solidFill>
              </a:rPr>
              <a:t>Spending in a way that creates a </a:t>
            </a:r>
            <a:r>
              <a:rPr lang="en-US" sz="3200" b="1" u="sng" dirty="0">
                <a:solidFill>
                  <a:schemeClr val="accent6"/>
                </a:solidFill>
              </a:rPr>
              <a:t>disruptive fiscal cliff</a:t>
            </a:r>
          </a:p>
          <a:p>
            <a:pPr marL="342900" indent="-342900">
              <a:spcAft>
                <a:spcPts val="1800"/>
              </a:spcAft>
              <a:buAutoNum type="arabicPeriod"/>
            </a:pPr>
            <a:r>
              <a:rPr lang="en-US" sz="3200" b="1" dirty="0">
                <a:solidFill>
                  <a:schemeClr val="accent6"/>
                </a:solidFill>
              </a:rPr>
              <a:t>Offsetting lost funds due to </a:t>
            </a:r>
            <a:r>
              <a:rPr lang="en-US" sz="3200" b="1" u="sng" dirty="0">
                <a:solidFill>
                  <a:schemeClr val="accent6"/>
                </a:solidFill>
              </a:rPr>
              <a:t>permanent enrollment declines </a:t>
            </a:r>
          </a:p>
          <a:p>
            <a:pPr marL="342900" indent="-342900">
              <a:spcAft>
                <a:spcPts val="1800"/>
              </a:spcAft>
              <a:buAutoNum type="arabicPeriod"/>
            </a:pPr>
            <a:r>
              <a:rPr lang="en-US" sz="3200" b="1" dirty="0">
                <a:solidFill>
                  <a:schemeClr val="accent6"/>
                </a:solidFill>
              </a:rPr>
              <a:t>Issuing </a:t>
            </a:r>
            <a:r>
              <a:rPr lang="en-US" sz="3200" b="1" u="sng" dirty="0">
                <a:solidFill>
                  <a:schemeClr val="accent6"/>
                </a:solidFill>
              </a:rPr>
              <a:t>problematic contracts </a:t>
            </a:r>
            <a:r>
              <a:rPr lang="en-US" sz="3200" b="1" dirty="0">
                <a:solidFill>
                  <a:schemeClr val="accent6"/>
                </a:solidFill>
              </a:rPr>
              <a:t>that come back to haunt leaders</a:t>
            </a:r>
          </a:p>
          <a:p>
            <a:pPr marL="342900" indent="-342900">
              <a:spcAft>
                <a:spcPts val="1800"/>
              </a:spcAft>
              <a:buAutoNum type="arabicPeriod"/>
            </a:pPr>
            <a:r>
              <a:rPr lang="en-US" sz="3200" b="1" dirty="0">
                <a:solidFill>
                  <a:schemeClr val="accent6"/>
                </a:solidFill>
              </a:rPr>
              <a:t>Deploying funds </a:t>
            </a:r>
            <a:r>
              <a:rPr lang="en-US" sz="3200" b="1" u="sng" dirty="0">
                <a:solidFill>
                  <a:schemeClr val="accent6"/>
                </a:solidFill>
              </a:rPr>
              <a:t>inequitably across schools</a:t>
            </a:r>
          </a:p>
          <a:p>
            <a:pPr marL="342900" indent="-342900">
              <a:spcAft>
                <a:spcPts val="1800"/>
              </a:spcAft>
              <a:buAutoNum type="arabicPeriod"/>
            </a:pPr>
            <a:r>
              <a:rPr lang="en-US" sz="3200" b="1" dirty="0">
                <a:solidFill>
                  <a:schemeClr val="accent6"/>
                </a:solidFill>
              </a:rPr>
              <a:t>Failing to make sure </a:t>
            </a:r>
            <a:r>
              <a:rPr lang="en-US" sz="3200" b="1" u="sng" dirty="0">
                <a:solidFill>
                  <a:schemeClr val="accent6"/>
                </a:solidFill>
              </a:rPr>
              <a:t>community sees/values investments</a:t>
            </a:r>
          </a:p>
          <a:p>
            <a:pPr marL="342900" indent="-342900">
              <a:spcAft>
                <a:spcPts val="1800"/>
              </a:spcAft>
              <a:buAutoNum type="arabicPeriod"/>
            </a:pPr>
            <a:r>
              <a:rPr lang="en-US" sz="3200" b="1" dirty="0">
                <a:solidFill>
                  <a:schemeClr val="accent6"/>
                </a:solidFill>
              </a:rPr>
              <a:t>Investing without demonstrating real </a:t>
            </a:r>
            <a:r>
              <a:rPr lang="en-US" sz="3200" b="1" u="sng" dirty="0">
                <a:solidFill>
                  <a:schemeClr val="accent6"/>
                </a:solidFill>
              </a:rPr>
              <a:t>results for students</a:t>
            </a:r>
            <a:endParaRPr lang="en-US" sz="3200" b="1" dirty="0">
              <a:solidFill>
                <a:schemeClr val="accent6"/>
              </a:solidFill>
            </a:endParaRPr>
          </a:p>
        </p:txBody>
      </p:sp>
      <p:sp>
        <p:nvSpPr>
          <p:cNvPr id="13" name="TextBox 12">
            <a:extLst>
              <a:ext uri="{FF2B5EF4-FFF2-40B4-BE49-F238E27FC236}">
                <a16:creationId xmlns:a16="http://schemas.microsoft.com/office/drawing/2014/main" id="{57FC9B9C-0F43-814B-BC8A-088C4DA0E297}"/>
              </a:ext>
            </a:extLst>
          </p:cNvPr>
          <p:cNvSpPr txBox="1"/>
          <p:nvPr/>
        </p:nvSpPr>
        <p:spPr>
          <a:xfrm>
            <a:off x="0" y="0"/>
            <a:ext cx="12192000" cy="1374735"/>
          </a:xfrm>
          <a:prstGeom prst="rect">
            <a:avLst/>
          </a:prstGeom>
          <a:solidFill>
            <a:schemeClr val="accent1">
              <a:lumMod val="75000"/>
            </a:schemeClr>
          </a:solidFill>
        </p:spPr>
        <p:txBody>
          <a:bodyPr wrap="square" rtlCol="0">
            <a:spAutoFit/>
          </a:bodyPr>
          <a:lstStyle/>
          <a:p>
            <a:pPr algn="ctr">
              <a:lnSpc>
                <a:spcPts val="5000"/>
              </a:lnSpc>
            </a:pPr>
            <a:r>
              <a:rPr lang="en-US" sz="4400" dirty="0">
                <a:solidFill>
                  <a:schemeClr val="bg1"/>
                </a:solidFill>
                <a:latin typeface="Cambria" panose="02040503050406030204" pitchFamily="18" charset="0"/>
              </a:rPr>
              <a:t>Six potential mistakes districts might be making with federal relief funds</a:t>
            </a:r>
          </a:p>
        </p:txBody>
      </p:sp>
      <p:sp>
        <p:nvSpPr>
          <p:cNvPr id="14" name="Right Arrow 2">
            <a:extLst>
              <a:ext uri="{FF2B5EF4-FFF2-40B4-BE49-F238E27FC236}">
                <a16:creationId xmlns:a16="http://schemas.microsoft.com/office/drawing/2014/main" id="{13440D0E-C94A-054E-9953-AFBD105E90C3}"/>
              </a:ext>
            </a:extLst>
          </p:cNvPr>
          <p:cNvSpPr/>
          <p:nvPr/>
        </p:nvSpPr>
        <p:spPr>
          <a:xfrm>
            <a:off x="234175" y="4680497"/>
            <a:ext cx="498764" cy="34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a:extLst>
              <a:ext uri="{FF2B5EF4-FFF2-40B4-BE49-F238E27FC236}">
                <a16:creationId xmlns:a16="http://schemas.microsoft.com/office/drawing/2014/main" id="{BB8C08FD-8C3B-FB4B-AFA8-17D4F877F599}"/>
              </a:ext>
            </a:extLst>
          </p:cNvPr>
          <p:cNvSpPr/>
          <p:nvPr/>
        </p:nvSpPr>
        <p:spPr>
          <a:xfrm flipH="1">
            <a:off x="6666288" y="1795730"/>
            <a:ext cx="5350381" cy="970348"/>
          </a:xfrm>
          <a:prstGeom prst="wedgeEllipseCallout">
            <a:avLst>
              <a:gd name="adj1" fmla="val 55642"/>
              <a:gd name="adj2" fmla="val 44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Helvetica" pitchFamily="2" charset="0"/>
              </a:rPr>
              <a:t>Community: Where’d that money go?</a:t>
            </a:r>
          </a:p>
        </p:txBody>
      </p:sp>
      <p:sp>
        <p:nvSpPr>
          <p:cNvPr id="16" name="Oval Callout 23">
            <a:extLst>
              <a:ext uri="{FF2B5EF4-FFF2-40B4-BE49-F238E27FC236}">
                <a16:creationId xmlns:a16="http://schemas.microsoft.com/office/drawing/2014/main" id="{6C0ABDF3-AE71-9C46-84E2-49B60B783A27}"/>
              </a:ext>
            </a:extLst>
          </p:cNvPr>
          <p:cNvSpPr/>
          <p:nvPr/>
        </p:nvSpPr>
        <p:spPr>
          <a:xfrm flipH="1">
            <a:off x="6062077" y="2972577"/>
            <a:ext cx="6096000" cy="1519455"/>
          </a:xfrm>
          <a:prstGeom prst="wedgeEllipseCallout">
            <a:avLst>
              <a:gd name="adj1" fmla="val 54492"/>
              <a:gd name="adj2" fmla="val 1834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Helvetica" pitchFamily="2" charset="0"/>
              </a:rPr>
              <a:t>Principal: Who knows how they spent it? All I know is we didn’t get any.</a:t>
            </a:r>
          </a:p>
        </p:txBody>
      </p:sp>
      <p:sp>
        <p:nvSpPr>
          <p:cNvPr id="17" name="Oval Callout 25">
            <a:extLst>
              <a:ext uri="{FF2B5EF4-FFF2-40B4-BE49-F238E27FC236}">
                <a16:creationId xmlns:a16="http://schemas.microsoft.com/office/drawing/2014/main" id="{87E6B88F-1896-5149-B8FD-1E94FBF9501C}"/>
              </a:ext>
            </a:extLst>
          </p:cNvPr>
          <p:cNvSpPr/>
          <p:nvPr/>
        </p:nvSpPr>
        <p:spPr>
          <a:xfrm flipH="1">
            <a:off x="5322443" y="5135056"/>
            <a:ext cx="7136170" cy="1519455"/>
          </a:xfrm>
          <a:prstGeom prst="wedgeEllipseCallout">
            <a:avLst>
              <a:gd name="adj1" fmla="val 44930"/>
              <a:gd name="adj2" fmla="val -4377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Helvetica" pitchFamily="2" charset="0"/>
              </a:rPr>
              <a:t>Teacher: They always spend it on central office and then blame us when kids do poorly. </a:t>
            </a:r>
          </a:p>
        </p:txBody>
      </p:sp>
      <p:sp>
        <p:nvSpPr>
          <p:cNvPr id="18" name="Oval Callout 26">
            <a:extLst>
              <a:ext uri="{FF2B5EF4-FFF2-40B4-BE49-F238E27FC236}">
                <a16:creationId xmlns:a16="http://schemas.microsoft.com/office/drawing/2014/main" id="{4E00FFD2-4F55-2349-892F-5A6196D014E8}"/>
              </a:ext>
            </a:extLst>
          </p:cNvPr>
          <p:cNvSpPr/>
          <p:nvPr/>
        </p:nvSpPr>
        <p:spPr>
          <a:xfrm flipH="1">
            <a:off x="33924" y="5216820"/>
            <a:ext cx="5840420" cy="1391297"/>
          </a:xfrm>
          <a:prstGeom prst="wedgeEllipseCallout">
            <a:avLst>
              <a:gd name="adj1" fmla="val -36497"/>
              <a:gd name="adj2" fmla="val -5692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Helvetica" pitchFamily="2" charset="0"/>
              </a:rPr>
              <a:t>Parent: I’m not sure if the money any real difference.</a:t>
            </a:r>
          </a:p>
        </p:txBody>
      </p:sp>
    </p:spTree>
    <p:extLst>
      <p:ext uri="{BB962C8B-B14F-4D97-AF65-F5344CB8AC3E}">
        <p14:creationId xmlns:p14="http://schemas.microsoft.com/office/powerpoint/2010/main" val="42800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6CD222-EBCA-4940-9CAC-9CD9198792E9}"/>
              </a:ext>
            </a:extLst>
          </p:cNvPr>
          <p:cNvSpPr>
            <a:spLocks noGrp="1"/>
          </p:cNvSpPr>
          <p:nvPr>
            <p:ph type="sldNum" sz="quarter" idx="7"/>
          </p:nvPr>
        </p:nvSpPr>
        <p:spPr/>
        <p:txBody>
          <a:bodyPr/>
          <a:lstStyle/>
          <a:p>
            <a:fld id="{B6F15528-21DE-4FAA-801E-634DDDAF4B2B}" type="slidenum">
              <a:rPr lang="en-US" smtClean="0"/>
              <a:pPr/>
              <a:t>16</a:t>
            </a:fld>
            <a:endParaRPr lang="en-US" dirty="0"/>
          </a:p>
        </p:txBody>
      </p:sp>
      <p:sp>
        <p:nvSpPr>
          <p:cNvPr id="5" name="TextBox 4">
            <a:extLst>
              <a:ext uri="{FF2B5EF4-FFF2-40B4-BE49-F238E27FC236}">
                <a16:creationId xmlns:a16="http://schemas.microsoft.com/office/drawing/2014/main" id="{3278CDB6-EE9F-1944-8249-C2558DBC8D77}"/>
              </a:ext>
            </a:extLst>
          </p:cNvPr>
          <p:cNvSpPr txBox="1"/>
          <p:nvPr/>
        </p:nvSpPr>
        <p:spPr>
          <a:xfrm>
            <a:off x="0" y="0"/>
            <a:ext cx="12192000" cy="1331070"/>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Six potential mistakes districts might be making with federal relief funds</a:t>
            </a:r>
          </a:p>
        </p:txBody>
      </p:sp>
      <p:sp>
        <p:nvSpPr>
          <p:cNvPr id="6" name="Right Arrow 2">
            <a:extLst>
              <a:ext uri="{FF2B5EF4-FFF2-40B4-BE49-F238E27FC236}">
                <a16:creationId xmlns:a16="http://schemas.microsoft.com/office/drawing/2014/main" id="{708AC469-3AFE-134B-B480-60E5C91A1417}"/>
              </a:ext>
            </a:extLst>
          </p:cNvPr>
          <p:cNvSpPr/>
          <p:nvPr/>
        </p:nvSpPr>
        <p:spPr>
          <a:xfrm>
            <a:off x="234175" y="5319590"/>
            <a:ext cx="498764" cy="34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D907787-A59A-494F-A4B1-02D59B4B978D}"/>
              </a:ext>
            </a:extLst>
          </p:cNvPr>
          <p:cNvSpPr txBox="1"/>
          <p:nvPr/>
        </p:nvSpPr>
        <p:spPr>
          <a:xfrm>
            <a:off x="700776" y="1668444"/>
            <a:ext cx="11090985" cy="4201150"/>
          </a:xfrm>
          <a:prstGeom prst="rect">
            <a:avLst/>
          </a:prstGeom>
          <a:noFill/>
        </p:spPr>
        <p:txBody>
          <a:bodyPr wrap="none" rtlCol="0">
            <a:spAutoFit/>
          </a:bodyPr>
          <a:lstStyle/>
          <a:p>
            <a:pPr marL="342900" indent="-342900">
              <a:spcAft>
                <a:spcPts val="1800"/>
              </a:spcAft>
              <a:buAutoNum type="arabicPeriod"/>
            </a:pPr>
            <a:r>
              <a:rPr lang="en-US" sz="3200" b="1" dirty="0">
                <a:solidFill>
                  <a:schemeClr val="accent6"/>
                </a:solidFill>
              </a:rPr>
              <a:t>Spending in a way that creates a </a:t>
            </a:r>
            <a:r>
              <a:rPr lang="en-US" sz="3200" b="1" u="sng" dirty="0">
                <a:solidFill>
                  <a:schemeClr val="accent6"/>
                </a:solidFill>
              </a:rPr>
              <a:t>disruptive fiscal cliff</a:t>
            </a:r>
          </a:p>
          <a:p>
            <a:pPr marL="342900" indent="-342900">
              <a:spcAft>
                <a:spcPts val="1800"/>
              </a:spcAft>
              <a:buAutoNum type="arabicPeriod"/>
            </a:pPr>
            <a:r>
              <a:rPr lang="en-US" sz="3200" b="1" dirty="0">
                <a:solidFill>
                  <a:schemeClr val="accent6"/>
                </a:solidFill>
              </a:rPr>
              <a:t>Offsetting lost funds due to </a:t>
            </a:r>
            <a:r>
              <a:rPr lang="en-US" sz="3200" b="1" u="sng" dirty="0">
                <a:solidFill>
                  <a:schemeClr val="accent6"/>
                </a:solidFill>
              </a:rPr>
              <a:t>permanent enrollment declines </a:t>
            </a:r>
          </a:p>
          <a:p>
            <a:pPr marL="342900" indent="-342900">
              <a:spcAft>
                <a:spcPts val="1800"/>
              </a:spcAft>
              <a:buAutoNum type="arabicPeriod"/>
            </a:pPr>
            <a:r>
              <a:rPr lang="en-US" sz="3200" b="1" dirty="0">
                <a:solidFill>
                  <a:schemeClr val="accent6"/>
                </a:solidFill>
              </a:rPr>
              <a:t>Issuing </a:t>
            </a:r>
            <a:r>
              <a:rPr lang="en-US" sz="3200" b="1" u="sng" dirty="0">
                <a:solidFill>
                  <a:schemeClr val="accent6"/>
                </a:solidFill>
              </a:rPr>
              <a:t>problematic contracts </a:t>
            </a:r>
            <a:r>
              <a:rPr lang="en-US" sz="3200" b="1" dirty="0">
                <a:solidFill>
                  <a:schemeClr val="accent6"/>
                </a:solidFill>
              </a:rPr>
              <a:t>that come back to haunt leaders</a:t>
            </a:r>
          </a:p>
          <a:p>
            <a:pPr marL="342900" indent="-342900">
              <a:spcAft>
                <a:spcPts val="1800"/>
              </a:spcAft>
              <a:buAutoNum type="arabicPeriod"/>
            </a:pPr>
            <a:r>
              <a:rPr lang="en-US" sz="3200" b="1" dirty="0">
                <a:solidFill>
                  <a:schemeClr val="accent6"/>
                </a:solidFill>
              </a:rPr>
              <a:t>Deploying funds </a:t>
            </a:r>
            <a:r>
              <a:rPr lang="en-US" sz="3200" b="1" u="sng" dirty="0">
                <a:solidFill>
                  <a:schemeClr val="accent6"/>
                </a:solidFill>
              </a:rPr>
              <a:t>inequitably across schools</a:t>
            </a:r>
          </a:p>
          <a:p>
            <a:pPr marL="342900" indent="-342900">
              <a:spcAft>
                <a:spcPts val="1800"/>
              </a:spcAft>
              <a:buAutoNum type="arabicPeriod"/>
            </a:pPr>
            <a:r>
              <a:rPr lang="en-US" sz="3200" b="1" dirty="0">
                <a:solidFill>
                  <a:schemeClr val="accent6"/>
                </a:solidFill>
              </a:rPr>
              <a:t>Failing to make sure </a:t>
            </a:r>
            <a:r>
              <a:rPr lang="en-US" sz="3200" b="1" u="sng" dirty="0">
                <a:solidFill>
                  <a:schemeClr val="accent6"/>
                </a:solidFill>
              </a:rPr>
              <a:t>community sees/values investments</a:t>
            </a:r>
          </a:p>
          <a:p>
            <a:pPr marL="342900" indent="-342900">
              <a:spcAft>
                <a:spcPts val="1800"/>
              </a:spcAft>
              <a:buAutoNum type="arabicPeriod"/>
            </a:pPr>
            <a:r>
              <a:rPr lang="en-US" sz="3200" b="1" dirty="0">
                <a:solidFill>
                  <a:schemeClr val="accent6"/>
                </a:solidFill>
              </a:rPr>
              <a:t>Investing without demonstrating real </a:t>
            </a:r>
            <a:r>
              <a:rPr lang="en-US" sz="3200" b="1" u="sng" dirty="0">
                <a:solidFill>
                  <a:schemeClr val="accent6"/>
                </a:solidFill>
              </a:rPr>
              <a:t>results for students</a:t>
            </a:r>
            <a:endParaRPr lang="en-US" sz="3200" b="1" dirty="0">
              <a:solidFill>
                <a:schemeClr val="accent6"/>
              </a:solidFill>
            </a:endParaRPr>
          </a:p>
        </p:txBody>
      </p:sp>
      <p:pic>
        <p:nvPicPr>
          <p:cNvPr id="8" name="Picture 7">
            <a:extLst>
              <a:ext uri="{FF2B5EF4-FFF2-40B4-BE49-F238E27FC236}">
                <a16:creationId xmlns:a16="http://schemas.microsoft.com/office/drawing/2014/main" id="{B1ED1119-B18E-8943-952A-C100C018C9D6}"/>
              </a:ext>
            </a:extLst>
          </p:cNvPr>
          <p:cNvPicPr>
            <a:picLocks noChangeAspect="1"/>
          </p:cNvPicPr>
          <p:nvPr/>
        </p:nvPicPr>
        <p:blipFill>
          <a:blip r:embed="rId2"/>
          <a:stretch>
            <a:fillRect/>
          </a:stretch>
        </p:blipFill>
        <p:spPr>
          <a:xfrm>
            <a:off x="8490155" y="1612013"/>
            <a:ext cx="3367548" cy="2245032"/>
          </a:xfrm>
          <a:prstGeom prst="rect">
            <a:avLst/>
          </a:prstGeom>
        </p:spPr>
      </p:pic>
      <p:sp>
        <p:nvSpPr>
          <p:cNvPr id="9" name="Oval Callout 20">
            <a:extLst>
              <a:ext uri="{FF2B5EF4-FFF2-40B4-BE49-F238E27FC236}">
                <a16:creationId xmlns:a16="http://schemas.microsoft.com/office/drawing/2014/main" id="{0BF04A00-2B80-2341-A204-7A9E49690392}"/>
              </a:ext>
            </a:extLst>
          </p:cNvPr>
          <p:cNvSpPr/>
          <p:nvPr/>
        </p:nvSpPr>
        <p:spPr>
          <a:xfrm flipH="1">
            <a:off x="2725515" y="3149485"/>
            <a:ext cx="5654187" cy="1485874"/>
          </a:xfrm>
          <a:prstGeom prst="wedgeEllipseCallout">
            <a:avLst>
              <a:gd name="adj1" fmla="val -52391"/>
              <a:gd name="adj2" fmla="val -5455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Low outcomes happen when leaders take their eye off the ball!</a:t>
            </a:r>
          </a:p>
        </p:txBody>
      </p:sp>
    </p:spTree>
    <p:extLst>
      <p:ext uri="{BB962C8B-B14F-4D97-AF65-F5344CB8AC3E}">
        <p14:creationId xmlns:p14="http://schemas.microsoft.com/office/powerpoint/2010/main" val="4951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6CD222-EBCA-4940-9CAC-9CD9198792E9}"/>
              </a:ext>
            </a:extLst>
          </p:cNvPr>
          <p:cNvSpPr>
            <a:spLocks noGrp="1"/>
          </p:cNvSpPr>
          <p:nvPr>
            <p:ph type="sldNum" sz="quarter" idx="7"/>
          </p:nvPr>
        </p:nvSpPr>
        <p:spPr/>
        <p:txBody>
          <a:bodyPr/>
          <a:lstStyle/>
          <a:p>
            <a:fld id="{B6F15528-21DE-4FAA-801E-634DDDAF4B2B}" type="slidenum">
              <a:rPr lang="en-US" smtClean="0"/>
              <a:pPr/>
              <a:t>17</a:t>
            </a:fld>
            <a:endParaRPr lang="en-US" dirty="0"/>
          </a:p>
        </p:txBody>
      </p:sp>
      <p:sp>
        <p:nvSpPr>
          <p:cNvPr id="5" name="TextBox 4">
            <a:extLst>
              <a:ext uri="{FF2B5EF4-FFF2-40B4-BE49-F238E27FC236}">
                <a16:creationId xmlns:a16="http://schemas.microsoft.com/office/drawing/2014/main" id="{3278CDB6-EE9F-1944-8249-C2558DBC8D77}"/>
              </a:ext>
            </a:extLst>
          </p:cNvPr>
          <p:cNvSpPr txBox="1"/>
          <p:nvPr/>
        </p:nvSpPr>
        <p:spPr>
          <a:xfrm>
            <a:off x="0" y="0"/>
            <a:ext cx="12192000" cy="689869"/>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What’s the role of the SEA?</a:t>
            </a:r>
          </a:p>
        </p:txBody>
      </p:sp>
      <p:sp>
        <p:nvSpPr>
          <p:cNvPr id="7" name="TextBox 6">
            <a:extLst>
              <a:ext uri="{FF2B5EF4-FFF2-40B4-BE49-F238E27FC236}">
                <a16:creationId xmlns:a16="http://schemas.microsoft.com/office/drawing/2014/main" id="{CD907787-A59A-494F-A4B1-02D59B4B978D}"/>
              </a:ext>
            </a:extLst>
          </p:cNvPr>
          <p:cNvSpPr txBox="1"/>
          <p:nvPr/>
        </p:nvSpPr>
        <p:spPr>
          <a:xfrm>
            <a:off x="569678" y="1219200"/>
            <a:ext cx="11317522" cy="4201150"/>
          </a:xfrm>
          <a:prstGeom prst="rect">
            <a:avLst/>
          </a:prstGeom>
          <a:noFill/>
        </p:spPr>
        <p:txBody>
          <a:bodyPr wrap="none" rtlCol="0">
            <a:spAutoFit/>
          </a:bodyPr>
          <a:lstStyle/>
          <a:p>
            <a:pPr>
              <a:spcAft>
                <a:spcPts val="1800"/>
              </a:spcAft>
            </a:pPr>
            <a:r>
              <a:rPr lang="en-US" sz="3200" b="1" dirty="0">
                <a:solidFill>
                  <a:schemeClr val="accent6"/>
                </a:solidFill>
              </a:rPr>
              <a:t>SEAs got some dough too. (Like a lot!).</a:t>
            </a:r>
          </a:p>
          <a:p>
            <a:pPr>
              <a:spcAft>
                <a:spcPts val="1800"/>
              </a:spcAft>
            </a:pPr>
            <a:r>
              <a:rPr lang="en-US" sz="3200" b="1" dirty="0">
                <a:solidFill>
                  <a:schemeClr val="accent6"/>
                </a:solidFill>
              </a:rPr>
              <a:t>SEAs are tasked with:</a:t>
            </a:r>
          </a:p>
          <a:p>
            <a:pPr marL="914400" lvl="1" indent="-457200">
              <a:spcAft>
                <a:spcPts val="1800"/>
              </a:spcAft>
              <a:buFont typeface="Arial" panose="020B0604020202020204" pitchFamily="34" charset="0"/>
              <a:buChar char="•"/>
            </a:pPr>
            <a:r>
              <a:rPr lang="en-US" sz="3200" dirty="0">
                <a:solidFill>
                  <a:schemeClr val="accent6"/>
                </a:solidFill>
              </a:rPr>
              <a:t>Supporting LEAs in their planning</a:t>
            </a:r>
          </a:p>
          <a:p>
            <a:pPr marL="914400" lvl="1" indent="-457200">
              <a:spcAft>
                <a:spcPts val="1800"/>
              </a:spcAft>
              <a:buFont typeface="Arial" panose="020B0604020202020204" pitchFamily="34" charset="0"/>
              <a:buChar char="•"/>
            </a:pPr>
            <a:r>
              <a:rPr lang="en-US" sz="3200" dirty="0">
                <a:solidFill>
                  <a:schemeClr val="accent6"/>
                </a:solidFill>
              </a:rPr>
              <a:t>Approving plans (but may not add any additional restrictions)</a:t>
            </a:r>
          </a:p>
          <a:p>
            <a:pPr marL="914400" lvl="1" indent="-457200">
              <a:spcAft>
                <a:spcPts val="1800"/>
              </a:spcAft>
              <a:buFont typeface="Arial" panose="020B0604020202020204" pitchFamily="34" charset="0"/>
              <a:buChar char="•"/>
            </a:pPr>
            <a:r>
              <a:rPr lang="en-US" sz="3200" dirty="0">
                <a:solidFill>
                  <a:schemeClr val="accent6"/>
                </a:solidFill>
              </a:rPr>
              <a:t>Tracking spending</a:t>
            </a:r>
          </a:p>
          <a:p>
            <a:pPr marL="914400" lvl="1" indent="-457200">
              <a:spcAft>
                <a:spcPts val="1800"/>
              </a:spcAft>
              <a:buFont typeface="Arial" panose="020B0604020202020204" pitchFamily="34" charset="0"/>
              <a:buChar char="•"/>
            </a:pPr>
            <a:r>
              <a:rPr lang="en-US" sz="3200" dirty="0">
                <a:solidFill>
                  <a:schemeClr val="accent6"/>
                </a:solidFill>
              </a:rPr>
              <a:t>Evaluating effectiveness </a:t>
            </a:r>
          </a:p>
        </p:txBody>
      </p:sp>
    </p:spTree>
    <p:extLst>
      <p:ext uri="{BB962C8B-B14F-4D97-AF65-F5344CB8AC3E}">
        <p14:creationId xmlns:p14="http://schemas.microsoft.com/office/powerpoint/2010/main" val="187506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05AD82-2CDF-FF4F-A144-B2DFB351F077}"/>
              </a:ext>
            </a:extLst>
          </p:cNvPr>
          <p:cNvSpPr>
            <a:spLocks noGrp="1"/>
          </p:cNvSpPr>
          <p:nvPr>
            <p:ph type="sldNum" sz="quarter" idx="7"/>
          </p:nvPr>
        </p:nvSpPr>
        <p:spPr/>
        <p:txBody>
          <a:bodyPr/>
          <a:lstStyle/>
          <a:p>
            <a:fld id="{B6F15528-21DE-4FAA-801E-634DDDAF4B2B}" type="slidenum">
              <a:rPr lang="en-US" smtClean="0"/>
              <a:pPr/>
              <a:t>18</a:t>
            </a:fld>
            <a:endParaRPr lang="en-US" dirty="0"/>
          </a:p>
        </p:txBody>
      </p:sp>
      <p:sp>
        <p:nvSpPr>
          <p:cNvPr id="13" name="Content Placeholder 2">
            <a:extLst>
              <a:ext uri="{FF2B5EF4-FFF2-40B4-BE49-F238E27FC236}">
                <a16:creationId xmlns:a16="http://schemas.microsoft.com/office/drawing/2014/main" id="{B9ACDE51-44F2-AA4A-AF97-385A219C6D08}"/>
              </a:ext>
            </a:extLst>
          </p:cNvPr>
          <p:cNvSpPr txBox="1">
            <a:spLocks/>
          </p:cNvSpPr>
          <p:nvPr/>
        </p:nvSpPr>
        <p:spPr>
          <a:xfrm>
            <a:off x="304800" y="2004331"/>
            <a:ext cx="3831988" cy="1153645"/>
          </a:xfrm>
          <a:prstGeom prst="rect">
            <a:avLst/>
          </a:prstGeom>
          <a:solidFill>
            <a:srgbClr val="BA9D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8" lvl="1" indent="0">
              <a:buNone/>
            </a:pPr>
            <a:r>
              <a:rPr lang="en-US" sz="2000" dirty="0">
                <a:solidFill>
                  <a:schemeClr val="accent6"/>
                </a:solidFill>
              </a:rPr>
              <a:t>AK, AL, AR, AZ, CA, CO, CT, DC, IA, ID, IN, LA, MA, MS, MT, ND, NE, NV, OK, OR, PA, TX, UT, VA, WI, WV </a:t>
            </a:r>
          </a:p>
          <a:p>
            <a:pPr marL="71438" lvl="1" indent="0">
              <a:buNone/>
            </a:pPr>
            <a:r>
              <a:rPr lang="en-US" dirty="0"/>
              <a:t> </a:t>
            </a:r>
          </a:p>
        </p:txBody>
      </p:sp>
      <p:sp>
        <p:nvSpPr>
          <p:cNvPr id="14" name="Content Placeholder 2">
            <a:extLst>
              <a:ext uri="{FF2B5EF4-FFF2-40B4-BE49-F238E27FC236}">
                <a16:creationId xmlns:a16="http://schemas.microsoft.com/office/drawing/2014/main" id="{7597C59B-7789-4D4E-A861-B913D111ADA4}"/>
              </a:ext>
            </a:extLst>
          </p:cNvPr>
          <p:cNvSpPr txBox="1">
            <a:spLocks/>
          </p:cNvSpPr>
          <p:nvPr/>
        </p:nvSpPr>
        <p:spPr>
          <a:xfrm>
            <a:off x="304802" y="1195549"/>
            <a:ext cx="3831988" cy="798446"/>
          </a:xfrm>
          <a:prstGeom prst="rect">
            <a:avLst/>
          </a:prstGeom>
          <a:solidFill>
            <a:srgbClr val="7030A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700" dirty="0">
                <a:solidFill>
                  <a:schemeClr val="bg1"/>
                </a:solidFill>
              </a:rPr>
              <a:t>SEA will craft materials, emails, memos</a:t>
            </a:r>
          </a:p>
        </p:txBody>
      </p:sp>
      <p:sp>
        <p:nvSpPr>
          <p:cNvPr id="15" name="Content Placeholder 2">
            <a:extLst>
              <a:ext uri="{FF2B5EF4-FFF2-40B4-BE49-F238E27FC236}">
                <a16:creationId xmlns:a16="http://schemas.microsoft.com/office/drawing/2014/main" id="{870857ED-5C16-D441-9044-A66943F252C3}"/>
              </a:ext>
            </a:extLst>
          </p:cNvPr>
          <p:cNvSpPr txBox="1">
            <a:spLocks/>
          </p:cNvSpPr>
          <p:nvPr/>
        </p:nvSpPr>
        <p:spPr>
          <a:xfrm>
            <a:off x="304800" y="4234783"/>
            <a:ext cx="3807430" cy="1427668"/>
          </a:xfrm>
          <a:prstGeom prst="rect">
            <a:avLst/>
          </a:prstGeom>
          <a:solidFill>
            <a:srgbClr val="BA9D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accent6"/>
                </a:solidFill>
              </a:rPr>
              <a:t>AK, AL, </a:t>
            </a:r>
            <a:r>
              <a:rPr lang="pl-PL" sz="2000" dirty="0">
                <a:solidFill>
                  <a:schemeClr val="accent6"/>
                </a:solidFill>
              </a:rPr>
              <a:t>AR, </a:t>
            </a:r>
            <a:r>
              <a:rPr lang="en-US" sz="2000" dirty="0">
                <a:solidFill>
                  <a:schemeClr val="accent6"/>
                </a:solidFill>
              </a:rPr>
              <a:t>AZ, CA, CO, </a:t>
            </a:r>
            <a:r>
              <a:rPr lang="pl-PL" sz="2000" dirty="0">
                <a:solidFill>
                  <a:schemeClr val="accent6"/>
                </a:solidFill>
              </a:rPr>
              <a:t>CT,</a:t>
            </a:r>
            <a:r>
              <a:rPr lang="en-US" sz="2000" dirty="0">
                <a:solidFill>
                  <a:schemeClr val="accent6"/>
                </a:solidFill>
              </a:rPr>
              <a:t> DC, DE, FL GA, IA, ID, IN, IL, KY, MA, MD ME, MI, MN, MS,</a:t>
            </a:r>
            <a:r>
              <a:rPr lang="pl-PL" sz="2000" dirty="0">
                <a:solidFill>
                  <a:schemeClr val="accent6"/>
                </a:solidFill>
              </a:rPr>
              <a:t> MT</a:t>
            </a:r>
            <a:r>
              <a:rPr lang="en-US" sz="2000" dirty="0">
                <a:solidFill>
                  <a:schemeClr val="accent6"/>
                </a:solidFill>
              </a:rPr>
              <a:t>,</a:t>
            </a:r>
            <a:r>
              <a:rPr lang="pl-PL" sz="2000" dirty="0">
                <a:solidFill>
                  <a:schemeClr val="accent6"/>
                </a:solidFill>
              </a:rPr>
              <a:t> ND,</a:t>
            </a:r>
            <a:r>
              <a:rPr lang="en-US" sz="2000" dirty="0">
                <a:solidFill>
                  <a:schemeClr val="accent6"/>
                </a:solidFill>
              </a:rPr>
              <a:t> NE,</a:t>
            </a:r>
            <a:r>
              <a:rPr lang="pl-PL" sz="2000" dirty="0">
                <a:solidFill>
                  <a:schemeClr val="accent6"/>
                </a:solidFill>
              </a:rPr>
              <a:t> NH</a:t>
            </a:r>
            <a:r>
              <a:rPr lang="en-US" sz="2000" dirty="0">
                <a:solidFill>
                  <a:schemeClr val="accent6"/>
                </a:solidFill>
              </a:rPr>
              <a:t>*, NM, NV,OH, OK, PA, PR, RI, SC, SD, TN, TX, UT, VA, VT*, WI</a:t>
            </a:r>
          </a:p>
        </p:txBody>
      </p:sp>
      <p:sp>
        <p:nvSpPr>
          <p:cNvPr id="16" name="Content Placeholder 2">
            <a:extLst>
              <a:ext uri="{FF2B5EF4-FFF2-40B4-BE49-F238E27FC236}">
                <a16:creationId xmlns:a16="http://schemas.microsoft.com/office/drawing/2014/main" id="{81D8C068-B8A7-464B-94BF-BAC33036ADCF}"/>
              </a:ext>
            </a:extLst>
          </p:cNvPr>
          <p:cNvSpPr txBox="1">
            <a:spLocks/>
          </p:cNvSpPr>
          <p:nvPr/>
        </p:nvSpPr>
        <p:spPr>
          <a:xfrm>
            <a:off x="304800" y="3322322"/>
            <a:ext cx="3807430" cy="916266"/>
          </a:xfrm>
          <a:prstGeom prst="rect">
            <a:avLst/>
          </a:prstGeom>
          <a:solidFill>
            <a:srgbClr val="7030A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2700" dirty="0">
                <a:solidFill>
                  <a:schemeClr val="bg1"/>
                </a:solidFill>
              </a:rPr>
              <a:t>SEA will lead webinars, calls, convenings, PD, TA</a:t>
            </a:r>
          </a:p>
        </p:txBody>
      </p:sp>
      <p:sp>
        <p:nvSpPr>
          <p:cNvPr id="17" name="Title 3">
            <a:extLst>
              <a:ext uri="{FF2B5EF4-FFF2-40B4-BE49-F238E27FC236}">
                <a16:creationId xmlns:a16="http://schemas.microsoft.com/office/drawing/2014/main" id="{20E56181-F21D-5F42-9C5E-919A4F13DCB3}"/>
              </a:ext>
            </a:extLst>
          </p:cNvPr>
          <p:cNvSpPr txBox="1">
            <a:spLocks/>
          </p:cNvSpPr>
          <p:nvPr/>
        </p:nvSpPr>
        <p:spPr>
          <a:xfrm>
            <a:off x="4754904" y="1894714"/>
            <a:ext cx="2101573" cy="2644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2800" dirty="0">
                <a:solidFill>
                  <a:srgbClr val="7030A0"/>
                </a:solidFill>
                <a:latin typeface="+mn-lt"/>
              </a:rPr>
              <a:t>Support provided in-house via SEA staff </a:t>
            </a:r>
          </a:p>
        </p:txBody>
      </p:sp>
      <p:grpSp>
        <p:nvGrpSpPr>
          <p:cNvPr id="18" name="Group 17">
            <a:extLst>
              <a:ext uri="{FF2B5EF4-FFF2-40B4-BE49-F238E27FC236}">
                <a16:creationId xmlns:a16="http://schemas.microsoft.com/office/drawing/2014/main" id="{EC71E9D2-4D00-FB46-A699-670CF17FCCF5}"/>
              </a:ext>
            </a:extLst>
          </p:cNvPr>
          <p:cNvGrpSpPr/>
          <p:nvPr/>
        </p:nvGrpSpPr>
        <p:grpSpPr>
          <a:xfrm>
            <a:off x="7868884" y="762000"/>
            <a:ext cx="3799336" cy="1664626"/>
            <a:chOff x="6648532" y="1026425"/>
            <a:chExt cx="3438680" cy="1452444"/>
          </a:xfrm>
        </p:grpSpPr>
        <p:sp>
          <p:nvSpPr>
            <p:cNvPr id="19" name="Content Placeholder 2">
              <a:extLst>
                <a:ext uri="{FF2B5EF4-FFF2-40B4-BE49-F238E27FC236}">
                  <a16:creationId xmlns:a16="http://schemas.microsoft.com/office/drawing/2014/main" id="{D2B8B7AC-0E84-2E4B-81E4-A69E38FE6E84}"/>
                </a:ext>
              </a:extLst>
            </p:cNvPr>
            <p:cNvSpPr txBox="1">
              <a:spLocks/>
            </p:cNvSpPr>
            <p:nvPr/>
          </p:nvSpPr>
          <p:spPr>
            <a:xfrm>
              <a:off x="6648532" y="1835207"/>
              <a:ext cx="3438678" cy="643662"/>
            </a:xfrm>
            <a:prstGeom prst="rect">
              <a:avLst/>
            </a:prstGeom>
            <a:solidFill>
              <a:srgbClr val="6EDBC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US" sz="2000" dirty="0">
                  <a:solidFill>
                    <a:schemeClr val="accent6"/>
                  </a:solidFill>
                </a:rPr>
                <a:t>AZ, CA, CT, FL, MN, MS, ND, PR, VT, WV</a:t>
              </a:r>
            </a:p>
          </p:txBody>
        </p:sp>
        <p:sp>
          <p:nvSpPr>
            <p:cNvPr id="20" name="Content Placeholder 2">
              <a:extLst>
                <a:ext uri="{FF2B5EF4-FFF2-40B4-BE49-F238E27FC236}">
                  <a16:creationId xmlns:a16="http://schemas.microsoft.com/office/drawing/2014/main" id="{E594A69B-B151-404D-AA07-9220176B3CD5}"/>
                </a:ext>
              </a:extLst>
            </p:cNvPr>
            <p:cNvSpPr txBox="1">
              <a:spLocks/>
            </p:cNvSpPr>
            <p:nvPr/>
          </p:nvSpPr>
          <p:spPr>
            <a:xfrm>
              <a:off x="6648534" y="1026425"/>
              <a:ext cx="3438678" cy="798446"/>
            </a:xfrm>
            <a:prstGeom prst="rect">
              <a:avLst/>
            </a:prstGeom>
            <a:solidFill>
              <a:srgbClr val="0099A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700" dirty="0">
                  <a:solidFill>
                    <a:schemeClr val="bg1"/>
                  </a:solidFill>
                </a:rPr>
                <a:t>Contract w/ partners to deliver support</a:t>
              </a:r>
            </a:p>
          </p:txBody>
        </p:sp>
      </p:grpSp>
      <p:sp>
        <p:nvSpPr>
          <p:cNvPr id="21" name="Content Placeholder 2">
            <a:extLst>
              <a:ext uri="{FF2B5EF4-FFF2-40B4-BE49-F238E27FC236}">
                <a16:creationId xmlns:a16="http://schemas.microsoft.com/office/drawing/2014/main" id="{86BED6BB-3173-9544-8BD6-5B57FFB1A44C}"/>
              </a:ext>
            </a:extLst>
          </p:cNvPr>
          <p:cNvSpPr txBox="1">
            <a:spLocks/>
          </p:cNvSpPr>
          <p:nvPr/>
        </p:nvSpPr>
        <p:spPr>
          <a:xfrm>
            <a:off x="7868885" y="3576661"/>
            <a:ext cx="3779049" cy="446532"/>
          </a:xfrm>
          <a:prstGeom prst="rect">
            <a:avLst/>
          </a:prstGeom>
          <a:solidFill>
            <a:srgbClr val="F4B28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3" lvl="1" indent="0">
              <a:buNone/>
            </a:pPr>
            <a:r>
              <a:rPr lang="en-US" sz="2000" dirty="0">
                <a:solidFill>
                  <a:schemeClr val="accent6"/>
                </a:solidFill>
              </a:rPr>
              <a:t>TN</a:t>
            </a:r>
          </a:p>
        </p:txBody>
      </p:sp>
      <p:sp>
        <p:nvSpPr>
          <p:cNvPr id="22" name="Content Placeholder 2">
            <a:extLst>
              <a:ext uri="{FF2B5EF4-FFF2-40B4-BE49-F238E27FC236}">
                <a16:creationId xmlns:a16="http://schemas.microsoft.com/office/drawing/2014/main" id="{4865D632-9A9F-A743-A81C-6CB7BAB22062}"/>
              </a:ext>
            </a:extLst>
          </p:cNvPr>
          <p:cNvSpPr txBox="1">
            <a:spLocks/>
          </p:cNvSpPr>
          <p:nvPr/>
        </p:nvSpPr>
        <p:spPr>
          <a:xfrm>
            <a:off x="7848598" y="2667000"/>
            <a:ext cx="3799336" cy="890466"/>
          </a:xfrm>
          <a:prstGeom prst="rect">
            <a:avLst/>
          </a:prstGeom>
          <a:solidFill>
            <a:srgbClr val="9452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0"/>
              </a:spcBef>
              <a:buNone/>
            </a:pPr>
            <a:r>
              <a:rPr lang="en-US" sz="2700" dirty="0">
                <a:solidFill>
                  <a:schemeClr val="bg1"/>
                </a:solidFill>
              </a:rPr>
              <a:t>Give $ to LEAs for planning, TA</a:t>
            </a:r>
          </a:p>
        </p:txBody>
      </p:sp>
      <p:sp>
        <p:nvSpPr>
          <p:cNvPr id="23" name="Left Brace 22">
            <a:extLst>
              <a:ext uri="{FF2B5EF4-FFF2-40B4-BE49-F238E27FC236}">
                <a16:creationId xmlns:a16="http://schemas.microsoft.com/office/drawing/2014/main" id="{173E44EF-C32A-6C4B-970B-10BF353A5AD9}"/>
              </a:ext>
            </a:extLst>
          </p:cNvPr>
          <p:cNvSpPr/>
          <p:nvPr/>
        </p:nvSpPr>
        <p:spPr>
          <a:xfrm rot="10800000">
            <a:off x="4176753" y="1041921"/>
            <a:ext cx="451585" cy="4560801"/>
          </a:xfrm>
          <a:prstGeom prst="leftBrace">
            <a:avLst>
              <a:gd name="adj1" fmla="val 8333"/>
              <a:gd name="adj2" fmla="val 48964"/>
            </a:avLst>
          </a:prstGeom>
          <a:ln w="412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ular Callout 16">
            <a:extLst>
              <a:ext uri="{FF2B5EF4-FFF2-40B4-BE49-F238E27FC236}">
                <a16:creationId xmlns:a16="http://schemas.microsoft.com/office/drawing/2014/main" id="{56B3BFEF-4BA0-F644-975A-74BDE4085CF7}"/>
              </a:ext>
            </a:extLst>
          </p:cNvPr>
          <p:cNvSpPr/>
          <p:nvPr/>
        </p:nvSpPr>
        <p:spPr>
          <a:xfrm>
            <a:off x="4754904" y="5105400"/>
            <a:ext cx="2869686" cy="1588039"/>
          </a:xfrm>
          <a:prstGeom prst="wedgeRoundRectCallout">
            <a:avLst>
              <a:gd name="adj1" fmla="val -32544"/>
              <a:gd name="adj2" fmla="val -75466"/>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sz="2400" dirty="0">
                <a:solidFill>
                  <a:schemeClr val="bg1"/>
                </a:solidFill>
              </a:rPr>
              <a:t>CHAT: How’s that going? </a:t>
            </a:r>
            <a:r>
              <a:rPr lang="en-US" altLang="en-US" sz="2400" dirty="0">
                <a:solidFill>
                  <a:schemeClr val="bg1"/>
                </a:solidFill>
              </a:rPr>
              <a:t>Are LEAs up to the task?</a:t>
            </a:r>
          </a:p>
        </p:txBody>
      </p:sp>
      <p:sp>
        <p:nvSpPr>
          <p:cNvPr id="25" name="Content Placeholder 2">
            <a:extLst>
              <a:ext uri="{FF2B5EF4-FFF2-40B4-BE49-F238E27FC236}">
                <a16:creationId xmlns:a16="http://schemas.microsoft.com/office/drawing/2014/main" id="{C62157FF-5E46-154A-9617-F8CF9F848B76}"/>
              </a:ext>
            </a:extLst>
          </p:cNvPr>
          <p:cNvSpPr txBox="1">
            <a:spLocks/>
          </p:cNvSpPr>
          <p:nvPr/>
        </p:nvSpPr>
        <p:spPr>
          <a:xfrm>
            <a:off x="7868884" y="5297024"/>
            <a:ext cx="3779049" cy="446532"/>
          </a:xfrm>
          <a:prstGeom prst="rect">
            <a:avLst/>
          </a:prstGeom>
          <a:solidFill>
            <a:schemeClr val="accent3">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3" lvl="1" indent="0">
              <a:buNone/>
            </a:pPr>
            <a:r>
              <a:rPr lang="en-US" sz="2200" dirty="0">
                <a:solidFill>
                  <a:schemeClr val="accent6"/>
                </a:solidFill>
              </a:rPr>
              <a:t>Pretty much everyone</a:t>
            </a:r>
          </a:p>
        </p:txBody>
      </p:sp>
      <p:sp>
        <p:nvSpPr>
          <p:cNvPr id="26" name="Content Placeholder 2">
            <a:extLst>
              <a:ext uri="{FF2B5EF4-FFF2-40B4-BE49-F238E27FC236}">
                <a16:creationId xmlns:a16="http://schemas.microsoft.com/office/drawing/2014/main" id="{6280A693-D398-9142-AE09-E31138B5A9C5}"/>
              </a:ext>
            </a:extLst>
          </p:cNvPr>
          <p:cNvSpPr txBox="1">
            <a:spLocks/>
          </p:cNvSpPr>
          <p:nvPr/>
        </p:nvSpPr>
        <p:spPr>
          <a:xfrm>
            <a:off x="7868885" y="4191000"/>
            <a:ext cx="3779049" cy="1106024"/>
          </a:xfrm>
          <a:prstGeom prst="rect">
            <a:avLst/>
          </a:prstGeom>
          <a:solidFill>
            <a:schemeClr val="accent2">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0"/>
              </a:spcBef>
              <a:buNone/>
            </a:pPr>
            <a:r>
              <a:rPr lang="en-US" sz="2700" dirty="0">
                <a:solidFill>
                  <a:schemeClr val="bg1"/>
                </a:solidFill>
              </a:rPr>
              <a:t>Compliance requirements via “assurances” ”audits” “monitoring” etc.</a:t>
            </a:r>
          </a:p>
        </p:txBody>
      </p:sp>
      <p:sp>
        <p:nvSpPr>
          <p:cNvPr id="27" name="TextBox 26">
            <a:extLst>
              <a:ext uri="{FF2B5EF4-FFF2-40B4-BE49-F238E27FC236}">
                <a16:creationId xmlns:a16="http://schemas.microsoft.com/office/drawing/2014/main" id="{F6116D5A-982C-DE4C-913B-A66AA29E238A}"/>
              </a:ext>
            </a:extLst>
          </p:cNvPr>
          <p:cNvSpPr txBox="1"/>
          <p:nvPr/>
        </p:nvSpPr>
        <p:spPr>
          <a:xfrm>
            <a:off x="0" y="1216"/>
            <a:ext cx="12192000" cy="689869"/>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How did SEAs say they’ll </a:t>
            </a:r>
            <a:r>
              <a:rPr lang="en-US" sz="4000" u="sng" dirty="0">
                <a:solidFill>
                  <a:schemeClr val="bg1"/>
                </a:solidFill>
                <a:latin typeface="Cambria" panose="02040503050406030204" pitchFamily="18" charset="0"/>
              </a:rPr>
              <a:t>support LEAs</a:t>
            </a:r>
            <a:r>
              <a:rPr lang="en-US" sz="4000" dirty="0">
                <a:solidFill>
                  <a:schemeClr val="bg1"/>
                </a:solidFill>
                <a:latin typeface="Cambria" panose="02040503050406030204" pitchFamily="18" charset="0"/>
              </a:rPr>
              <a:t>?</a:t>
            </a:r>
          </a:p>
        </p:txBody>
      </p:sp>
      <p:sp>
        <p:nvSpPr>
          <p:cNvPr id="2" name="TextBox 1">
            <a:extLst>
              <a:ext uri="{FF2B5EF4-FFF2-40B4-BE49-F238E27FC236}">
                <a16:creationId xmlns:a16="http://schemas.microsoft.com/office/drawing/2014/main" id="{B9B88368-6784-AC43-98C5-DFFD7CAD40FE}"/>
              </a:ext>
            </a:extLst>
          </p:cNvPr>
          <p:cNvSpPr txBox="1"/>
          <p:nvPr/>
        </p:nvSpPr>
        <p:spPr>
          <a:xfrm>
            <a:off x="0" y="6574912"/>
            <a:ext cx="3245056" cy="276999"/>
          </a:xfrm>
          <a:prstGeom prst="rect">
            <a:avLst/>
          </a:prstGeom>
          <a:noFill/>
        </p:spPr>
        <p:txBody>
          <a:bodyPr wrap="none" rtlCol="0">
            <a:spAutoFit/>
          </a:bodyPr>
          <a:lstStyle/>
          <a:p>
            <a:r>
              <a:rPr lang="en-US" sz="1200" dirty="0">
                <a:solidFill>
                  <a:schemeClr val="accent6"/>
                </a:solidFill>
              </a:rPr>
              <a:t>*Includes SEA-convened communities of practice</a:t>
            </a:r>
          </a:p>
        </p:txBody>
      </p:sp>
    </p:spTree>
    <p:extLst>
      <p:ext uri="{BB962C8B-B14F-4D97-AF65-F5344CB8AC3E}">
        <p14:creationId xmlns:p14="http://schemas.microsoft.com/office/powerpoint/2010/main" val="390189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8B137-8855-304D-A4D2-1871F5F61C0B}"/>
              </a:ext>
            </a:extLst>
          </p:cNvPr>
          <p:cNvSpPr>
            <a:spLocks noGrp="1"/>
          </p:cNvSpPr>
          <p:nvPr>
            <p:ph type="sldNum" sz="quarter" idx="7"/>
          </p:nvPr>
        </p:nvSpPr>
        <p:spPr/>
        <p:txBody>
          <a:bodyPr/>
          <a:lstStyle/>
          <a:p>
            <a:fld id="{B6F15528-21DE-4FAA-801E-634DDDAF4B2B}" type="slidenum">
              <a:rPr lang="en-US" smtClean="0"/>
              <a:pPr/>
              <a:t>19</a:t>
            </a:fld>
            <a:endParaRPr lang="en-US" dirty="0"/>
          </a:p>
        </p:txBody>
      </p:sp>
      <p:sp>
        <p:nvSpPr>
          <p:cNvPr id="5" name="TextBox 4">
            <a:extLst>
              <a:ext uri="{FF2B5EF4-FFF2-40B4-BE49-F238E27FC236}">
                <a16:creationId xmlns:a16="http://schemas.microsoft.com/office/drawing/2014/main" id="{4A5AAF42-BF28-3342-8EEF-77738B92015A}"/>
              </a:ext>
            </a:extLst>
          </p:cNvPr>
          <p:cNvSpPr txBox="1"/>
          <p:nvPr/>
        </p:nvSpPr>
        <p:spPr>
          <a:xfrm>
            <a:off x="31183" y="66075"/>
            <a:ext cx="12192000" cy="689869"/>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So, SEAs are approving LEA plans, eh?</a:t>
            </a:r>
          </a:p>
        </p:txBody>
      </p:sp>
      <p:sp>
        <p:nvSpPr>
          <p:cNvPr id="6" name="TextBox 5">
            <a:extLst>
              <a:ext uri="{FF2B5EF4-FFF2-40B4-BE49-F238E27FC236}">
                <a16:creationId xmlns:a16="http://schemas.microsoft.com/office/drawing/2014/main" id="{EBC20DD9-852C-5A4A-8F33-07E12BC52F7F}"/>
              </a:ext>
            </a:extLst>
          </p:cNvPr>
          <p:cNvSpPr txBox="1"/>
          <p:nvPr/>
        </p:nvSpPr>
        <p:spPr>
          <a:xfrm>
            <a:off x="304800" y="1752600"/>
            <a:ext cx="11616078" cy="4493538"/>
          </a:xfrm>
          <a:prstGeom prst="rect">
            <a:avLst/>
          </a:prstGeom>
          <a:solidFill>
            <a:schemeClr val="bg1"/>
          </a:solidFill>
        </p:spPr>
        <p:txBody>
          <a:bodyPr wrap="square" rtlCol="0">
            <a:spAutoFit/>
          </a:bodyPr>
          <a:lstStyle/>
          <a:p>
            <a:r>
              <a:rPr lang="en-US" sz="2400" b="1" dirty="0">
                <a:solidFill>
                  <a:schemeClr val="accent6"/>
                </a:solidFill>
              </a:rPr>
              <a:t>POLL: </a:t>
            </a:r>
            <a:r>
              <a:rPr lang="en-US" sz="2400" dirty="0">
                <a:solidFill>
                  <a:schemeClr val="accent6"/>
                </a:solidFill>
              </a:rPr>
              <a:t>Anna-Jonesboro CHSD 81 (IL) plans to spend nearly half of $1.9M in federal relief on artificial turf for the football field and to resurface the track. Community members are upset saying they weren’t consulted and the investment doesn’t benefit all students. If you were the SEA, would you approve the district plan?</a:t>
            </a:r>
          </a:p>
          <a:p>
            <a:pPr marL="342900" indent="-342900">
              <a:buAutoNum type="alphaUcPeriod"/>
            </a:pPr>
            <a:r>
              <a:rPr lang="en-US" sz="2400" dirty="0">
                <a:solidFill>
                  <a:schemeClr val="accent6"/>
                </a:solidFill>
              </a:rPr>
              <a:t>Yes   </a:t>
            </a:r>
          </a:p>
          <a:p>
            <a:pPr marL="342900" indent="-342900">
              <a:buAutoNum type="alphaUcPeriod"/>
            </a:pPr>
            <a:r>
              <a:rPr lang="en-US" sz="2400" dirty="0">
                <a:solidFill>
                  <a:schemeClr val="accent6"/>
                </a:solidFill>
              </a:rPr>
              <a:t>No</a:t>
            </a:r>
          </a:p>
          <a:p>
            <a:pPr>
              <a:spcAft>
                <a:spcPts val="600"/>
              </a:spcAft>
            </a:pPr>
            <a:endParaRPr lang="en-US" sz="3600" b="1" dirty="0">
              <a:solidFill>
                <a:schemeClr val="accent6"/>
              </a:solidFill>
            </a:endParaRPr>
          </a:p>
          <a:p>
            <a:pPr>
              <a:spcAft>
                <a:spcPts val="600"/>
              </a:spcAft>
            </a:pPr>
            <a:r>
              <a:rPr lang="en-US" sz="2400" b="1" dirty="0">
                <a:solidFill>
                  <a:schemeClr val="accent6"/>
                </a:solidFill>
              </a:rPr>
              <a:t>POLL: </a:t>
            </a:r>
            <a:r>
              <a:rPr lang="en-US" sz="2400" dirty="0">
                <a:solidFill>
                  <a:schemeClr val="accent6"/>
                </a:solidFill>
              </a:rPr>
              <a:t>Tennessee is using its ESSER dollars to pay for tutoring for those districts who agree to match. </a:t>
            </a:r>
          </a:p>
          <a:p>
            <a:pPr marL="342900" indent="-342900">
              <a:buAutoNum type="alphaUcPeriod"/>
            </a:pPr>
            <a:r>
              <a:rPr lang="en-US" sz="2400" dirty="0">
                <a:solidFill>
                  <a:schemeClr val="accent6"/>
                </a:solidFill>
              </a:rPr>
              <a:t>Sounds reasonable</a:t>
            </a:r>
          </a:p>
          <a:p>
            <a:pPr marL="342900" indent="-342900">
              <a:buAutoNum type="alphaUcPeriod"/>
            </a:pPr>
            <a:r>
              <a:rPr lang="en-US" sz="2400" dirty="0">
                <a:solidFill>
                  <a:schemeClr val="accent6"/>
                </a:solidFill>
              </a:rPr>
              <a:t>I’m less comfortable with this </a:t>
            </a:r>
          </a:p>
        </p:txBody>
      </p:sp>
      <p:sp>
        <p:nvSpPr>
          <p:cNvPr id="8" name="Oval Callout 25">
            <a:extLst>
              <a:ext uri="{FF2B5EF4-FFF2-40B4-BE49-F238E27FC236}">
                <a16:creationId xmlns:a16="http://schemas.microsoft.com/office/drawing/2014/main" id="{E7BC4731-D927-4E4F-B5F7-F04CB70C049C}"/>
              </a:ext>
            </a:extLst>
          </p:cNvPr>
          <p:cNvSpPr/>
          <p:nvPr/>
        </p:nvSpPr>
        <p:spPr>
          <a:xfrm flipH="1">
            <a:off x="7696198" y="832144"/>
            <a:ext cx="3951157" cy="844256"/>
          </a:xfrm>
          <a:prstGeom prst="wedgeEllipseCallout">
            <a:avLst>
              <a:gd name="adj1" fmla="val 48206"/>
              <a:gd name="adj2" fmla="val -4071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Helvetica" pitchFamily="2" charset="0"/>
              </a:rPr>
              <a:t>How’s that going?</a:t>
            </a:r>
          </a:p>
        </p:txBody>
      </p:sp>
    </p:spTree>
    <p:extLst>
      <p:ext uri="{BB962C8B-B14F-4D97-AF65-F5344CB8AC3E}">
        <p14:creationId xmlns:p14="http://schemas.microsoft.com/office/powerpoint/2010/main" val="316018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DA9F9-3482-F24A-B62C-D0D4DD6437CA}"/>
              </a:ext>
            </a:extLst>
          </p:cNvPr>
          <p:cNvSpPr>
            <a:spLocks noGrp="1"/>
          </p:cNvSpPr>
          <p:nvPr>
            <p:ph type="title"/>
          </p:nvPr>
        </p:nvSpPr>
        <p:spPr>
          <a:xfrm>
            <a:off x="678388" y="941749"/>
            <a:ext cx="2707542" cy="707302"/>
          </a:xfrm>
        </p:spPr>
        <p:txBody>
          <a:bodyPr/>
          <a:lstStyle/>
          <a:p>
            <a:br>
              <a:rPr lang="en-US" dirty="0"/>
            </a:br>
            <a:r>
              <a:rPr lang="en-US" dirty="0"/>
              <a:t>Agenda</a:t>
            </a:r>
          </a:p>
        </p:txBody>
      </p:sp>
      <p:sp>
        <p:nvSpPr>
          <p:cNvPr id="4" name="Slide Number Placeholder 3">
            <a:extLst>
              <a:ext uri="{FF2B5EF4-FFF2-40B4-BE49-F238E27FC236}">
                <a16:creationId xmlns:a16="http://schemas.microsoft.com/office/drawing/2014/main" id="{07C11093-6A32-C943-B594-E16134A23426}"/>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10" name="Text Placeholder 9">
            <a:extLst>
              <a:ext uri="{FF2B5EF4-FFF2-40B4-BE49-F238E27FC236}">
                <a16:creationId xmlns:a16="http://schemas.microsoft.com/office/drawing/2014/main" id="{6BE0DDD4-CDA4-3644-9716-B91E8C6D535B}"/>
              </a:ext>
            </a:extLst>
          </p:cNvPr>
          <p:cNvSpPr>
            <a:spLocks noGrp="1"/>
          </p:cNvSpPr>
          <p:nvPr>
            <p:ph type="body" idx="1"/>
          </p:nvPr>
        </p:nvSpPr>
        <p:spPr>
          <a:xfrm>
            <a:off x="642730" y="1991951"/>
            <a:ext cx="5486400" cy="2819400"/>
          </a:xfrm>
        </p:spPr>
        <p:txBody>
          <a:bodyPr>
            <a:normAutofit/>
          </a:bodyPr>
          <a:lstStyle/>
          <a:p>
            <a:r>
              <a:rPr lang="en-US" dirty="0"/>
              <a:t>I. Six mistakes with ESSER funds</a:t>
            </a:r>
          </a:p>
          <a:p>
            <a:endParaRPr lang="en-US" dirty="0"/>
          </a:p>
          <a:p>
            <a:r>
              <a:rPr lang="en-US" dirty="0"/>
              <a:t>II. Role of the SEA?</a:t>
            </a:r>
          </a:p>
          <a:p>
            <a:endParaRPr lang="en-US" dirty="0"/>
          </a:p>
          <a:p>
            <a:r>
              <a:rPr lang="en-US" dirty="0"/>
              <a:t>III. Data transparency</a:t>
            </a:r>
          </a:p>
          <a:p>
            <a:r>
              <a:rPr lang="en-US" dirty="0"/>
              <a:t> </a:t>
            </a:r>
          </a:p>
        </p:txBody>
      </p:sp>
      <p:sp>
        <p:nvSpPr>
          <p:cNvPr id="5" name="Text Placeholder 9">
            <a:extLst>
              <a:ext uri="{FF2B5EF4-FFF2-40B4-BE49-F238E27FC236}">
                <a16:creationId xmlns:a16="http://schemas.microsoft.com/office/drawing/2014/main" id="{27AD8376-5D84-C742-B551-1D1114BDC810}"/>
              </a:ext>
            </a:extLst>
          </p:cNvPr>
          <p:cNvSpPr txBox="1">
            <a:spLocks/>
          </p:cNvSpPr>
          <p:nvPr/>
        </p:nvSpPr>
        <p:spPr>
          <a:xfrm>
            <a:off x="6646726" y="2438400"/>
            <a:ext cx="5316673" cy="1981200"/>
          </a:xfrm>
          <a:prstGeom prst="rect">
            <a:avLst/>
          </a:prstGeom>
        </p:spPr>
        <p:txBody>
          <a:bodyPr vert="horz" lIns="0" tIns="0" rIns="0" bIns="0" rtlCol="0">
            <a:normAutofit/>
          </a:bodyPr>
          <a:lstStyle>
            <a:lvl1pPr marL="0" indent="0" algn="l" defTabSz="914400" rtl="0" eaLnBrk="1" latinLnBrk="0" hangingPunct="1">
              <a:spcAft>
                <a:spcPts val="600"/>
              </a:spcAft>
              <a:buClr>
                <a:srgbClr val="328612"/>
              </a:buClr>
              <a:buSzPct val="100000"/>
              <a:buFont typeface="Apple Symbols" panose="02000000000000000000" pitchFamily="2" charset="-79"/>
              <a:buNone/>
              <a:defRPr lang="en-US" sz="2400" b="0" i="0" kern="0">
                <a:solidFill>
                  <a:schemeClr val="bg1"/>
                </a:solidFill>
                <a:latin typeface="Cambria" panose="02040503050406030204" pitchFamily="18" charset="0"/>
                <a:ea typeface="+mn-ea"/>
                <a:cs typeface="Calibri" panose="020F0502020204030204" pitchFamily="34" charset="0"/>
              </a:defRPr>
            </a:lvl1pPr>
            <a:lvl2pPr marL="457200" indent="0" eaLnBrk="1" hangingPunct="1">
              <a:spcAft>
                <a:spcPts val="600"/>
              </a:spcAft>
              <a:buClr>
                <a:srgbClr val="328612"/>
              </a:buClr>
              <a:buFont typeface="System Font Regular"/>
              <a:buNone/>
              <a:tabLst/>
              <a:defRPr lang="en-US" sz="2000" b="0" i="0" kern="0">
                <a:solidFill>
                  <a:schemeClr val="tx1">
                    <a:tint val="75000"/>
                  </a:schemeClr>
                </a:solidFill>
                <a:latin typeface="Calibri" panose="020F0502020204030204" pitchFamily="34" charset="0"/>
                <a:ea typeface="+mn-ea"/>
                <a:cs typeface="Calibri" panose="020F0502020204030204" pitchFamily="34" charset="0"/>
              </a:defRPr>
            </a:lvl2pPr>
            <a:lvl3pPr marL="914400" indent="0" eaLnBrk="1" hangingPunct="1">
              <a:spcAft>
                <a:spcPts val="600"/>
              </a:spcAft>
              <a:buClr>
                <a:srgbClr val="328612"/>
              </a:buClr>
              <a:buFont typeface="System Font Regular"/>
              <a:buNone/>
              <a:tabLst/>
              <a:defRPr lang="en-US" sz="1800" b="0" i="0" kern="0">
                <a:solidFill>
                  <a:schemeClr val="tx1">
                    <a:tint val="75000"/>
                  </a:schemeClr>
                </a:solidFill>
                <a:latin typeface="Calibri" panose="020F0502020204030204" pitchFamily="34" charset="0"/>
                <a:ea typeface="+mn-ea"/>
                <a:cs typeface="Calibri" panose="020F0502020204030204" pitchFamily="34" charset="0"/>
              </a:defRPr>
            </a:lvl3pPr>
            <a:lvl4pPr marL="1371600" indent="0" eaLnBrk="1" hangingPunct="1">
              <a:spcAft>
                <a:spcPts val="600"/>
              </a:spcAft>
              <a:buClr>
                <a:srgbClr val="328612"/>
              </a:buClr>
              <a:buFont typeface="Wingdings" pitchFamily="2" charset="2"/>
              <a:buNone/>
              <a:tabLst/>
              <a:defRPr lang="en-US" sz="1600" b="0" i="0" kern="0">
                <a:solidFill>
                  <a:schemeClr val="tx1">
                    <a:tint val="75000"/>
                  </a:schemeClr>
                </a:solidFill>
                <a:latin typeface="Calibri" panose="020F0502020204030204" pitchFamily="34" charset="0"/>
                <a:ea typeface="+mn-ea"/>
                <a:cs typeface="Calibri" panose="020F0502020204030204" pitchFamily="34" charset="0"/>
              </a:defRPr>
            </a:lvl4pPr>
            <a:lvl5pPr marL="1828800" indent="0" eaLnBrk="1" hangingPunct="1">
              <a:spcAft>
                <a:spcPts val="600"/>
              </a:spcAft>
              <a:buClr>
                <a:srgbClr val="328612"/>
              </a:buClr>
              <a:buFont typeface=".Lucida Grande UI Regular"/>
              <a:buNone/>
              <a:tabLst/>
              <a:defRPr lang="en-US" sz="1600" b="0" i="0" kern="0">
                <a:solidFill>
                  <a:schemeClr val="tx1">
                    <a:tint val="75000"/>
                  </a:schemeClr>
                </a:solidFill>
                <a:latin typeface="Calibri" panose="020F0502020204030204" pitchFamily="34" charset="0"/>
                <a:ea typeface="+mn-ea"/>
                <a:cs typeface="Calibri" panose="020F0502020204030204" pitchFamily="34" charset="0"/>
              </a:defRPr>
            </a:lvl5pPr>
            <a:lvl6pPr marL="2286000" indent="0" eaLnBrk="1" hangingPunct="1">
              <a:buNone/>
              <a:defRPr sz="1600">
                <a:solidFill>
                  <a:schemeClr val="tx1">
                    <a:tint val="75000"/>
                  </a:schemeClr>
                </a:solidFill>
                <a:latin typeface="+mn-lt"/>
                <a:ea typeface="+mn-ea"/>
                <a:cs typeface="+mn-cs"/>
              </a:defRPr>
            </a:lvl6pPr>
            <a:lvl7pPr marL="2743200" indent="0" eaLnBrk="1" hangingPunct="1">
              <a:buNone/>
              <a:defRPr sz="1600">
                <a:solidFill>
                  <a:schemeClr val="tx1">
                    <a:tint val="75000"/>
                  </a:schemeClr>
                </a:solidFill>
                <a:latin typeface="+mn-lt"/>
                <a:ea typeface="+mn-ea"/>
                <a:cs typeface="+mn-cs"/>
              </a:defRPr>
            </a:lvl7pPr>
            <a:lvl8pPr marL="3200400" indent="0" eaLnBrk="1" hangingPunct="1">
              <a:buNone/>
              <a:defRPr sz="1600">
                <a:solidFill>
                  <a:schemeClr val="tx1">
                    <a:tint val="75000"/>
                  </a:schemeClr>
                </a:solidFill>
                <a:latin typeface="+mn-lt"/>
                <a:ea typeface="+mn-ea"/>
                <a:cs typeface="+mn-cs"/>
              </a:defRPr>
            </a:lvl8pPr>
            <a:lvl9pPr marL="3657600" indent="0" eaLnBrk="1" hangingPunct="1">
              <a:buNone/>
              <a:defRPr sz="1600">
                <a:solidFill>
                  <a:schemeClr val="tx1">
                    <a:tint val="75000"/>
                  </a:schemeClr>
                </a:solidFill>
                <a:latin typeface="+mn-lt"/>
                <a:ea typeface="+mn-ea"/>
                <a:cs typeface="+mn-cs"/>
              </a:defRPr>
            </a:lvl9pPr>
          </a:lstStyle>
          <a:p>
            <a:pPr marL="342900" indent="-342900">
              <a:buClr>
                <a:schemeClr val="bg1"/>
              </a:buClr>
              <a:buFont typeface="Arial" panose="020B0604020202020204" pitchFamily="34" charset="0"/>
              <a:buChar char="•"/>
            </a:pPr>
            <a:endParaRPr lang="en-US" dirty="0"/>
          </a:p>
        </p:txBody>
      </p:sp>
      <p:pic>
        <p:nvPicPr>
          <p:cNvPr id="6" name="Picture 5" descr="A picture containing text&#10;&#10;Description automatically generated">
            <a:extLst>
              <a:ext uri="{FF2B5EF4-FFF2-40B4-BE49-F238E27FC236}">
                <a16:creationId xmlns:a16="http://schemas.microsoft.com/office/drawing/2014/main" id="{5E11DC58-A8D9-4144-BEE1-F96BA0528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665" y="1524000"/>
            <a:ext cx="4859475" cy="3464335"/>
          </a:xfrm>
          <a:prstGeom prst="rect">
            <a:avLst/>
          </a:prstGeom>
        </p:spPr>
      </p:pic>
    </p:spTree>
    <p:extLst>
      <p:ext uri="{BB962C8B-B14F-4D97-AF65-F5344CB8AC3E}">
        <p14:creationId xmlns:p14="http://schemas.microsoft.com/office/powerpoint/2010/main" val="3604914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FD2DA-D77D-B540-A7EF-167DD44B41E8}"/>
              </a:ext>
            </a:extLst>
          </p:cNvPr>
          <p:cNvSpPr>
            <a:spLocks noGrp="1"/>
          </p:cNvSpPr>
          <p:nvPr>
            <p:ph type="sldNum" sz="quarter" idx="7"/>
          </p:nvPr>
        </p:nvSpPr>
        <p:spPr>
          <a:xfrm>
            <a:off x="11430000" y="6657201"/>
            <a:ext cx="457200" cy="276999"/>
          </a:xfrm>
        </p:spPr>
        <p:txBody>
          <a:bodyPr/>
          <a:lstStyle/>
          <a:p>
            <a:fld id="{B6F15528-21DE-4FAA-801E-634DDDAF4B2B}" type="slidenum">
              <a:rPr lang="en-US" smtClean="0"/>
              <a:pPr/>
              <a:t>20</a:t>
            </a:fld>
            <a:endParaRPr lang="en-US" dirty="0"/>
          </a:p>
        </p:txBody>
      </p:sp>
      <p:sp>
        <p:nvSpPr>
          <p:cNvPr id="8" name="Content Placeholder 2">
            <a:extLst>
              <a:ext uri="{FF2B5EF4-FFF2-40B4-BE49-F238E27FC236}">
                <a16:creationId xmlns:a16="http://schemas.microsoft.com/office/drawing/2014/main" id="{087B3AFC-B1D8-8545-9BF1-077E56E9A7D2}"/>
              </a:ext>
            </a:extLst>
          </p:cNvPr>
          <p:cNvSpPr txBox="1">
            <a:spLocks/>
          </p:cNvSpPr>
          <p:nvPr/>
        </p:nvSpPr>
        <p:spPr>
          <a:xfrm>
            <a:off x="457200" y="998852"/>
            <a:ext cx="10211411" cy="495780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b="1" dirty="0">
                <a:solidFill>
                  <a:schemeClr val="accent6"/>
                </a:solidFill>
              </a:rPr>
              <a:t>States with public-facing ESSER$ tracking systems (that we could find):</a:t>
            </a:r>
          </a:p>
          <a:p>
            <a:pPr algn="l"/>
            <a:r>
              <a:rPr lang="en-US" altLang="en-US" sz="2000" dirty="0">
                <a:solidFill>
                  <a:schemeClr val="accent6"/>
                </a:solidFill>
              </a:rPr>
              <a:t>          AL, GA, KS, MT, NC, NM, OH, RI, WA</a:t>
            </a:r>
          </a:p>
          <a:p>
            <a:pPr algn="l"/>
            <a:endParaRPr lang="en-US" altLang="en-US" sz="2000" dirty="0">
              <a:solidFill>
                <a:schemeClr val="accent6"/>
              </a:solidFill>
            </a:endParaRPr>
          </a:p>
          <a:p>
            <a:pPr algn="l"/>
            <a:r>
              <a:rPr lang="en-US" altLang="en-US" sz="2000" dirty="0">
                <a:solidFill>
                  <a:schemeClr val="accent6"/>
                </a:solidFill>
              </a:rPr>
              <a:t>What’s reported varies:</a:t>
            </a:r>
          </a:p>
          <a:p>
            <a:pPr marL="342900" indent="-342900" algn="l">
              <a:spcBef>
                <a:spcPts val="0"/>
              </a:spcBef>
              <a:buFont typeface="Wingdings" pitchFamily="2" charset="2"/>
              <a:buChar char="ü"/>
            </a:pPr>
            <a:r>
              <a:rPr lang="en-US" altLang="en-US" sz="2000" dirty="0">
                <a:solidFill>
                  <a:schemeClr val="accent6"/>
                </a:solidFill>
              </a:rPr>
              <a:t>Amount spent</a:t>
            </a:r>
          </a:p>
          <a:p>
            <a:pPr marL="342900" indent="-342900" algn="l">
              <a:spcBef>
                <a:spcPts val="0"/>
              </a:spcBef>
              <a:buFont typeface="Wingdings" pitchFamily="2" charset="2"/>
              <a:buChar char="ü"/>
            </a:pPr>
            <a:r>
              <a:rPr lang="en-US" altLang="en-US" sz="2000" dirty="0">
                <a:solidFill>
                  <a:schemeClr val="accent6"/>
                </a:solidFill>
              </a:rPr>
              <a:t>Object</a:t>
            </a:r>
          </a:p>
          <a:p>
            <a:pPr marL="342900" indent="-342900" algn="l">
              <a:spcBef>
                <a:spcPts val="0"/>
              </a:spcBef>
              <a:buFont typeface="Wingdings" pitchFamily="2" charset="2"/>
              <a:buChar char="ü"/>
            </a:pPr>
            <a:r>
              <a:rPr lang="en-US" altLang="en-US" sz="2000" dirty="0">
                <a:solidFill>
                  <a:schemeClr val="accent6"/>
                </a:solidFill>
              </a:rPr>
              <a:t>Activity</a:t>
            </a:r>
          </a:p>
          <a:p>
            <a:pPr marL="342900" indent="-342900" algn="l">
              <a:spcBef>
                <a:spcPts val="0"/>
              </a:spcBef>
              <a:buFont typeface="Wingdings" pitchFamily="2" charset="2"/>
              <a:buChar char="ü"/>
            </a:pPr>
            <a:r>
              <a:rPr lang="en-US" altLang="en-US" sz="2000" dirty="0">
                <a:solidFill>
                  <a:schemeClr val="accent6"/>
                </a:solidFill>
              </a:rPr>
              <a:t>Function</a:t>
            </a:r>
          </a:p>
          <a:p>
            <a:pPr marL="342900" indent="-342900" algn="l">
              <a:spcBef>
                <a:spcPts val="0"/>
              </a:spcBef>
              <a:buFont typeface="Wingdings" pitchFamily="2" charset="2"/>
              <a:buChar char="ü"/>
            </a:pPr>
            <a:r>
              <a:rPr lang="en-US" altLang="en-US" sz="2000" dirty="0">
                <a:solidFill>
                  <a:schemeClr val="accent6"/>
                </a:solidFill>
              </a:rPr>
              <a:t>Other Category</a:t>
            </a:r>
          </a:p>
          <a:p>
            <a:pPr algn="l"/>
            <a:endParaRPr lang="en-US" altLang="en-US" sz="2000" dirty="0">
              <a:solidFill>
                <a:schemeClr val="accent6"/>
              </a:solidFill>
            </a:endParaRPr>
          </a:p>
          <a:p>
            <a:pPr algn="l"/>
            <a:endParaRPr lang="en-US" altLang="en-US" sz="2000" dirty="0">
              <a:solidFill>
                <a:schemeClr val="accent6"/>
              </a:solidFill>
            </a:endParaRPr>
          </a:p>
          <a:p>
            <a:pPr algn="l"/>
            <a:r>
              <a:rPr lang="en-US" altLang="en-US" sz="2000" dirty="0">
                <a:solidFill>
                  <a:schemeClr val="accent6"/>
                </a:solidFill>
                <a:highlight>
                  <a:srgbClr val="FFFF00"/>
                </a:highlight>
              </a:rPr>
              <a:t>CHAT: Did we miss your state’s tracker? </a:t>
            </a:r>
          </a:p>
          <a:p>
            <a:pPr algn="l"/>
            <a:r>
              <a:rPr lang="en-US" altLang="en-US" sz="2000" dirty="0">
                <a:solidFill>
                  <a:schemeClr val="accent6"/>
                </a:solidFill>
                <a:highlight>
                  <a:srgbClr val="FFFF00"/>
                </a:highlight>
              </a:rPr>
              <a:t>Chat us the link.</a:t>
            </a:r>
          </a:p>
        </p:txBody>
      </p:sp>
      <p:sp>
        <p:nvSpPr>
          <p:cNvPr id="5" name="Content Placeholder 2">
            <a:extLst>
              <a:ext uri="{FF2B5EF4-FFF2-40B4-BE49-F238E27FC236}">
                <a16:creationId xmlns:a16="http://schemas.microsoft.com/office/drawing/2014/main" id="{27FB8832-E46F-3545-9291-66D5ABC6B242}"/>
              </a:ext>
            </a:extLst>
          </p:cNvPr>
          <p:cNvSpPr txBox="1">
            <a:spLocks/>
          </p:cNvSpPr>
          <p:nvPr/>
        </p:nvSpPr>
        <p:spPr>
          <a:xfrm>
            <a:off x="6477001" y="2313801"/>
            <a:ext cx="5715000" cy="4035998"/>
          </a:xfrm>
          <a:prstGeom prst="rect">
            <a:avLst/>
          </a:prstGeom>
          <a:solidFill>
            <a:schemeClr val="accent5">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accent6"/>
                </a:solidFill>
              </a:rPr>
              <a:t>One state tracks the 20% for learning loss:</a:t>
            </a:r>
          </a:p>
          <a:p>
            <a:pPr algn="l"/>
            <a:endParaRPr lang="en-US" altLang="en-US" dirty="0">
              <a:solidFill>
                <a:schemeClr val="accent6"/>
              </a:solidFill>
            </a:endParaRPr>
          </a:p>
          <a:p>
            <a:pPr algn="l">
              <a:spcAft>
                <a:spcPts val="1200"/>
              </a:spcAft>
            </a:pPr>
            <a:r>
              <a:rPr lang="en-US" altLang="en-US" dirty="0">
                <a:solidFill>
                  <a:schemeClr val="accent6"/>
                </a:solidFill>
              </a:rPr>
              <a:t>_____% Summer </a:t>
            </a:r>
          </a:p>
          <a:p>
            <a:pPr algn="l">
              <a:spcAft>
                <a:spcPts val="1200"/>
              </a:spcAft>
            </a:pPr>
            <a:r>
              <a:rPr lang="en-US" altLang="en-US" dirty="0">
                <a:solidFill>
                  <a:schemeClr val="accent6"/>
                </a:solidFill>
              </a:rPr>
              <a:t>_____% Extended year</a:t>
            </a:r>
          </a:p>
          <a:p>
            <a:pPr algn="l">
              <a:spcAft>
                <a:spcPts val="1200"/>
              </a:spcAft>
            </a:pPr>
            <a:r>
              <a:rPr lang="en-US" altLang="en-US" dirty="0">
                <a:solidFill>
                  <a:schemeClr val="accent6"/>
                </a:solidFill>
              </a:rPr>
              <a:t>_____% Extended day</a:t>
            </a:r>
          </a:p>
          <a:p>
            <a:pPr algn="l">
              <a:spcAft>
                <a:spcPts val="1200"/>
              </a:spcAft>
            </a:pPr>
            <a:r>
              <a:rPr lang="en-US" altLang="en-US" dirty="0">
                <a:solidFill>
                  <a:schemeClr val="accent6"/>
                </a:solidFill>
              </a:rPr>
              <a:t>_____% After-school compensatory services </a:t>
            </a:r>
          </a:p>
          <a:p>
            <a:pPr algn="l">
              <a:spcAft>
                <a:spcPts val="1200"/>
              </a:spcAft>
            </a:pPr>
            <a:r>
              <a:rPr lang="en-US" altLang="en-US" dirty="0">
                <a:solidFill>
                  <a:schemeClr val="accent6"/>
                </a:solidFill>
              </a:rPr>
              <a:t>_____% Other</a:t>
            </a:r>
          </a:p>
          <a:p>
            <a:pPr algn="l"/>
            <a:endParaRPr lang="en-US" altLang="en-US" sz="2000" dirty="0">
              <a:solidFill>
                <a:schemeClr val="accent6"/>
              </a:solidFill>
            </a:endParaRPr>
          </a:p>
          <a:p>
            <a:pPr algn="l"/>
            <a:endParaRPr lang="en-US" altLang="en-US" sz="2000" dirty="0">
              <a:solidFill>
                <a:schemeClr val="accent6"/>
              </a:solidFill>
            </a:endParaRPr>
          </a:p>
          <a:p>
            <a:pPr algn="l"/>
            <a:endParaRPr lang="en-US" altLang="en-US" sz="2000" dirty="0">
              <a:solidFill>
                <a:schemeClr val="accent6"/>
              </a:solidFill>
            </a:endParaRPr>
          </a:p>
        </p:txBody>
      </p:sp>
      <p:sp>
        <p:nvSpPr>
          <p:cNvPr id="6" name="Oval Callout 5">
            <a:extLst>
              <a:ext uri="{FF2B5EF4-FFF2-40B4-BE49-F238E27FC236}">
                <a16:creationId xmlns:a16="http://schemas.microsoft.com/office/drawing/2014/main" id="{9D931669-532B-0844-AB49-C3B139439FA7}"/>
              </a:ext>
            </a:extLst>
          </p:cNvPr>
          <p:cNvSpPr/>
          <p:nvPr/>
        </p:nvSpPr>
        <p:spPr>
          <a:xfrm>
            <a:off x="3048000" y="3024426"/>
            <a:ext cx="3352800" cy="1608564"/>
          </a:xfrm>
          <a:prstGeom prst="wedgeEllipseCallout">
            <a:avLst>
              <a:gd name="adj1" fmla="val -45558"/>
              <a:gd name="adj2" fmla="val -40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Have you taken stock of what you’re seeing in ESSER spending data?</a:t>
            </a:r>
          </a:p>
        </p:txBody>
      </p:sp>
      <p:sp>
        <p:nvSpPr>
          <p:cNvPr id="2" name="TextBox 1">
            <a:extLst>
              <a:ext uri="{FF2B5EF4-FFF2-40B4-BE49-F238E27FC236}">
                <a16:creationId xmlns:a16="http://schemas.microsoft.com/office/drawing/2014/main" id="{7B216746-21A5-E14D-85A4-EF47CA1E1A58}"/>
              </a:ext>
            </a:extLst>
          </p:cNvPr>
          <p:cNvSpPr txBox="1"/>
          <p:nvPr/>
        </p:nvSpPr>
        <p:spPr>
          <a:xfrm>
            <a:off x="6629400" y="3024426"/>
            <a:ext cx="1524000" cy="584775"/>
          </a:xfrm>
          <a:prstGeom prst="rect">
            <a:avLst/>
          </a:prstGeom>
          <a:noFill/>
        </p:spPr>
        <p:txBody>
          <a:bodyPr wrap="square" rtlCol="0">
            <a:spAutoFit/>
          </a:bodyPr>
          <a:lstStyle/>
          <a:p>
            <a:r>
              <a:rPr lang="en-US" sz="3200" b="1" dirty="0">
                <a:solidFill>
                  <a:srgbClr val="C00000"/>
                </a:solidFill>
              </a:rPr>
              <a:t>33</a:t>
            </a:r>
            <a:endParaRPr lang="en-US" sz="2000" b="1" dirty="0">
              <a:solidFill>
                <a:srgbClr val="C00000"/>
              </a:solidFill>
            </a:endParaRPr>
          </a:p>
        </p:txBody>
      </p:sp>
      <p:sp>
        <p:nvSpPr>
          <p:cNvPr id="9" name="TextBox 8">
            <a:extLst>
              <a:ext uri="{FF2B5EF4-FFF2-40B4-BE49-F238E27FC236}">
                <a16:creationId xmlns:a16="http://schemas.microsoft.com/office/drawing/2014/main" id="{71C51E66-1EE1-924E-A7BC-C0BACD4C1702}"/>
              </a:ext>
            </a:extLst>
          </p:cNvPr>
          <p:cNvSpPr txBox="1"/>
          <p:nvPr/>
        </p:nvSpPr>
        <p:spPr>
          <a:xfrm>
            <a:off x="6650736" y="5514201"/>
            <a:ext cx="1524000" cy="584775"/>
          </a:xfrm>
          <a:prstGeom prst="rect">
            <a:avLst/>
          </a:prstGeom>
          <a:noFill/>
        </p:spPr>
        <p:txBody>
          <a:bodyPr wrap="square" rtlCol="0">
            <a:spAutoFit/>
          </a:bodyPr>
          <a:lstStyle/>
          <a:p>
            <a:r>
              <a:rPr lang="en-US" sz="3200" b="1" dirty="0">
                <a:solidFill>
                  <a:srgbClr val="C00000"/>
                </a:solidFill>
              </a:rPr>
              <a:t>44</a:t>
            </a:r>
            <a:endParaRPr lang="en-US" sz="2000" b="1" dirty="0">
              <a:solidFill>
                <a:srgbClr val="C00000"/>
              </a:solidFill>
            </a:endParaRPr>
          </a:p>
        </p:txBody>
      </p:sp>
      <p:sp>
        <p:nvSpPr>
          <p:cNvPr id="10" name="TextBox 9">
            <a:extLst>
              <a:ext uri="{FF2B5EF4-FFF2-40B4-BE49-F238E27FC236}">
                <a16:creationId xmlns:a16="http://schemas.microsoft.com/office/drawing/2014/main" id="{F6979A1B-D394-9D49-9736-616909949024}"/>
              </a:ext>
            </a:extLst>
          </p:cNvPr>
          <p:cNvSpPr txBox="1"/>
          <p:nvPr/>
        </p:nvSpPr>
        <p:spPr>
          <a:xfrm>
            <a:off x="6781800" y="4264979"/>
            <a:ext cx="1524000" cy="584775"/>
          </a:xfrm>
          <a:prstGeom prst="rect">
            <a:avLst/>
          </a:prstGeom>
          <a:noFill/>
        </p:spPr>
        <p:txBody>
          <a:bodyPr wrap="square" rtlCol="0">
            <a:spAutoFit/>
          </a:bodyPr>
          <a:lstStyle/>
          <a:p>
            <a:r>
              <a:rPr lang="en-US" sz="3200" b="1" dirty="0">
                <a:solidFill>
                  <a:srgbClr val="C00000"/>
                </a:solidFill>
              </a:rPr>
              <a:t>5</a:t>
            </a:r>
            <a:endParaRPr lang="en-US" sz="2000" b="1" dirty="0">
              <a:solidFill>
                <a:srgbClr val="C00000"/>
              </a:solidFill>
            </a:endParaRPr>
          </a:p>
        </p:txBody>
      </p:sp>
      <p:sp>
        <p:nvSpPr>
          <p:cNvPr id="11" name="TextBox 10">
            <a:extLst>
              <a:ext uri="{FF2B5EF4-FFF2-40B4-BE49-F238E27FC236}">
                <a16:creationId xmlns:a16="http://schemas.microsoft.com/office/drawing/2014/main" id="{C0CA3264-E0B3-FD45-A8F8-08B8F615608A}"/>
              </a:ext>
            </a:extLst>
          </p:cNvPr>
          <p:cNvSpPr txBox="1"/>
          <p:nvPr/>
        </p:nvSpPr>
        <p:spPr>
          <a:xfrm>
            <a:off x="6781800" y="3685401"/>
            <a:ext cx="1524000" cy="584775"/>
          </a:xfrm>
          <a:prstGeom prst="rect">
            <a:avLst/>
          </a:prstGeom>
          <a:noFill/>
        </p:spPr>
        <p:txBody>
          <a:bodyPr wrap="square" rtlCol="0">
            <a:spAutoFit/>
          </a:bodyPr>
          <a:lstStyle/>
          <a:p>
            <a:r>
              <a:rPr lang="en-US" sz="3200" b="1" dirty="0">
                <a:solidFill>
                  <a:srgbClr val="C00000"/>
                </a:solidFill>
              </a:rPr>
              <a:t>5</a:t>
            </a:r>
            <a:endParaRPr lang="en-US" sz="2000" b="1" dirty="0">
              <a:solidFill>
                <a:srgbClr val="C00000"/>
              </a:solidFill>
            </a:endParaRPr>
          </a:p>
        </p:txBody>
      </p:sp>
      <p:sp>
        <p:nvSpPr>
          <p:cNvPr id="12" name="TextBox 11">
            <a:extLst>
              <a:ext uri="{FF2B5EF4-FFF2-40B4-BE49-F238E27FC236}">
                <a16:creationId xmlns:a16="http://schemas.microsoft.com/office/drawing/2014/main" id="{AC0A28F2-8C4B-6943-B904-C87AE98182B3}"/>
              </a:ext>
            </a:extLst>
          </p:cNvPr>
          <p:cNvSpPr txBox="1"/>
          <p:nvPr/>
        </p:nvSpPr>
        <p:spPr>
          <a:xfrm>
            <a:off x="6781800" y="4858033"/>
            <a:ext cx="1524000" cy="584775"/>
          </a:xfrm>
          <a:prstGeom prst="rect">
            <a:avLst/>
          </a:prstGeom>
          <a:noFill/>
        </p:spPr>
        <p:txBody>
          <a:bodyPr wrap="square" rtlCol="0">
            <a:spAutoFit/>
          </a:bodyPr>
          <a:lstStyle/>
          <a:p>
            <a:r>
              <a:rPr lang="en-US" sz="3200" b="1" dirty="0">
                <a:solidFill>
                  <a:srgbClr val="C00000"/>
                </a:solidFill>
              </a:rPr>
              <a:t>1</a:t>
            </a:r>
            <a:endParaRPr lang="en-US" sz="2000" b="1" dirty="0">
              <a:solidFill>
                <a:srgbClr val="C00000"/>
              </a:solidFill>
            </a:endParaRPr>
          </a:p>
        </p:txBody>
      </p:sp>
      <p:sp>
        <p:nvSpPr>
          <p:cNvPr id="13" name="TextBox 12">
            <a:extLst>
              <a:ext uri="{FF2B5EF4-FFF2-40B4-BE49-F238E27FC236}">
                <a16:creationId xmlns:a16="http://schemas.microsoft.com/office/drawing/2014/main" id="{14FB96DC-49AA-5845-B7D0-E32B459A13F0}"/>
              </a:ext>
            </a:extLst>
          </p:cNvPr>
          <p:cNvSpPr txBox="1"/>
          <p:nvPr/>
        </p:nvSpPr>
        <p:spPr>
          <a:xfrm>
            <a:off x="0" y="1249"/>
            <a:ext cx="12192000" cy="689869"/>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What’s ESSER buying in your neck of the woods?</a:t>
            </a:r>
          </a:p>
        </p:txBody>
      </p:sp>
    </p:spTree>
    <p:extLst>
      <p:ext uri="{BB962C8B-B14F-4D97-AF65-F5344CB8AC3E}">
        <p14:creationId xmlns:p14="http://schemas.microsoft.com/office/powerpoint/2010/main" val="107064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466C00-F764-494A-A0C2-84DDEFC944F5}"/>
              </a:ext>
            </a:extLst>
          </p:cNvPr>
          <p:cNvSpPr>
            <a:spLocks noGrp="1"/>
          </p:cNvSpPr>
          <p:nvPr>
            <p:ph type="sldNum" sz="quarter" idx="7"/>
          </p:nvPr>
        </p:nvSpPr>
        <p:spPr/>
        <p:txBody>
          <a:bodyPr/>
          <a:lstStyle/>
          <a:p>
            <a:fld id="{B6F15528-21DE-4FAA-801E-634DDDAF4B2B}" type="slidenum">
              <a:rPr lang="en-US" smtClean="0"/>
              <a:pPr/>
              <a:t>21</a:t>
            </a:fld>
            <a:endParaRPr lang="en-US" dirty="0"/>
          </a:p>
        </p:txBody>
      </p:sp>
      <p:sp>
        <p:nvSpPr>
          <p:cNvPr id="5" name="Content Placeholder 5">
            <a:extLst>
              <a:ext uri="{FF2B5EF4-FFF2-40B4-BE49-F238E27FC236}">
                <a16:creationId xmlns:a16="http://schemas.microsoft.com/office/drawing/2014/main" id="{10D6E08D-9DA7-CF49-B3E7-1D38443F6496}"/>
              </a:ext>
            </a:extLst>
          </p:cNvPr>
          <p:cNvSpPr txBox="1">
            <a:spLocks/>
          </p:cNvSpPr>
          <p:nvPr/>
        </p:nvSpPr>
        <p:spPr>
          <a:xfrm>
            <a:off x="265733" y="1022908"/>
            <a:ext cx="3882334" cy="3539122"/>
          </a:xfrm>
          <a:prstGeom prst="rect">
            <a:avLst/>
          </a:prstGeom>
          <a:solidFill>
            <a:schemeClr val="accent2">
              <a:lumMod val="20000"/>
              <a:lumOff val="80000"/>
            </a:schemeClr>
          </a:solidFill>
          <a:ln>
            <a:solidFill>
              <a:schemeClr val="tx1"/>
            </a:solidFill>
          </a:ln>
        </p:spPr>
        <p:txBody>
          <a:bodyPr>
            <a:no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14300" indent="0">
              <a:lnSpc>
                <a:spcPct val="90000"/>
              </a:lnSpc>
              <a:spcBef>
                <a:spcPts val="1000"/>
              </a:spcBef>
              <a:spcAft>
                <a:spcPts val="0"/>
              </a:spcAft>
              <a:buSzPts val="1800"/>
              <a:buFont typeface="Apple Symbols" panose="02000000000000000000" pitchFamily="2" charset="-79"/>
              <a:buNone/>
            </a:pPr>
            <a:r>
              <a:rPr lang="en-US" b="1" dirty="0"/>
              <a:t>Got questions? We’re here!</a:t>
            </a:r>
          </a:p>
          <a:p>
            <a:pPr marL="114300" indent="0">
              <a:lnSpc>
                <a:spcPct val="90000"/>
              </a:lnSpc>
              <a:spcBef>
                <a:spcPts val="1000"/>
              </a:spcBef>
              <a:spcAft>
                <a:spcPts val="0"/>
              </a:spcAft>
              <a:buSzPts val="1800"/>
              <a:buFont typeface="Apple Symbols" panose="02000000000000000000" pitchFamily="2" charset="-79"/>
              <a:buNone/>
            </a:pPr>
            <a:endParaRPr lang="en-US" sz="2800" dirty="0"/>
          </a:p>
          <a:p>
            <a:pPr marL="114300" indent="0">
              <a:spcAft>
                <a:spcPts val="0"/>
              </a:spcAft>
              <a:buSzPts val="1800"/>
              <a:buFont typeface="Apple Symbols" panose="02000000000000000000" pitchFamily="2" charset="-79"/>
              <a:buNone/>
            </a:pPr>
            <a:r>
              <a:rPr lang="en-US" dirty="0">
                <a:solidFill>
                  <a:schemeClr val="dk1"/>
                </a:solidFill>
              </a:rPr>
              <a:t>Marguerite </a:t>
            </a:r>
            <a:r>
              <a:rPr lang="en-US" dirty="0" err="1">
                <a:solidFill>
                  <a:schemeClr val="dk1"/>
                </a:solidFill>
              </a:rPr>
              <a:t>Roza</a:t>
            </a:r>
            <a:endParaRPr lang="en-US" dirty="0">
              <a:solidFill>
                <a:schemeClr val="dk1"/>
              </a:solidFill>
            </a:endParaRPr>
          </a:p>
          <a:p>
            <a:pPr marL="114300" indent="0">
              <a:buSzPts val="1800"/>
              <a:buFont typeface="Apple Symbols" panose="02000000000000000000" pitchFamily="2" charset="-79"/>
              <a:buNone/>
            </a:pPr>
            <a:r>
              <a:rPr lang="en-US" u="sng" dirty="0">
                <a:solidFill>
                  <a:schemeClr val="dk1"/>
                </a:solidFill>
                <a:hlinkClick r:id="rId2">
                  <a:extLst>
                    <a:ext uri="{A12FA001-AC4F-418D-AE19-62706E023703}">
                      <ahyp:hlinkClr xmlns:ahyp="http://schemas.microsoft.com/office/drawing/2018/hyperlinkcolor" val="tx"/>
                    </a:ext>
                  </a:extLst>
                </a:hlinkClick>
              </a:rPr>
              <a:t>mr1170@Georgetown.edu </a:t>
            </a:r>
            <a:r>
              <a:rPr lang="en-US" dirty="0">
                <a:solidFill>
                  <a:schemeClr val="dk1"/>
                </a:solidFill>
              </a:rPr>
              <a:t>	</a:t>
            </a:r>
          </a:p>
          <a:p>
            <a:pPr marL="114300" indent="0">
              <a:buSzPts val="1800"/>
              <a:buFont typeface="Apple Symbols" panose="02000000000000000000" pitchFamily="2" charset="-79"/>
              <a:buNone/>
            </a:pPr>
            <a:r>
              <a:rPr lang="en-US" dirty="0"/>
              <a:t>@</a:t>
            </a:r>
            <a:r>
              <a:rPr lang="en-US" dirty="0" err="1"/>
              <a:t>MargueriteRoza</a:t>
            </a:r>
            <a:endParaRPr lang="en-US" dirty="0"/>
          </a:p>
          <a:p>
            <a:pPr marL="114300" indent="0">
              <a:buSzPts val="1800"/>
              <a:buFont typeface="Apple Symbols" panose="02000000000000000000" pitchFamily="2" charset="-79"/>
              <a:buNone/>
            </a:pPr>
            <a:endParaRPr lang="en-US" dirty="0">
              <a:solidFill>
                <a:schemeClr val="dk1"/>
              </a:solidFill>
            </a:endParaRPr>
          </a:p>
          <a:p>
            <a:pPr marL="114300" indent="0">
              <a:spcAft>
                <a:spcPts val="0"/>
              </a:spcAft>
              <a:buSzPts val="1800"/>
              <a:buFont typeface="Apple Symbols" panose="02000000000000000000" pitchFamily="2" charset="-79"/>
              <a:buNone/>
            </a:pPr>
            <a:r>
              <a:rPr lang="en-US" dirty="0">
                <a:solidFill>
                  <a:schemeClr val="dk1"/>
                </a:solidFill>
              </a:rPr>
              <a:t>Hannah Jarmolowski </a:t>
            </a:r>
          </a:p>
          <a:p>
            <a:pPr marL="114300" indent="0">
              <a:buSzPts val="1800"/>
              <a:buFont typeface="Apple Symbols" panose="02000000000000000000" pitchFamily="2" charset="-79"/>
              <a:buNone/>
            </a:pPr>
            <a:r>
              <a:rPr lang="en-US" u="sng" dirty="0">
                <a:solidFill>
                  <a:schemeClr val="dk1"/>
                </a:solidFill>
                <a:hlinkClick r:id="rId3"/>
              </a:rPr>
              <a:t>HJ254@Georgetown.edu</a:t>
            </a:r>
            <a:endParaRPr lang="en-US" u="sng" dirty="0">
              <a:solidFill>
                <a:schemeClr val="dk1"/>
              </a:solidFill>
            </a:endParaRPr>
          </a:p>
          <a:p>
            <a:pPr marL="0" indent="0">
              <a:buFont typeface="Apple Symbols" panose="02000000000000000000" pitchFamily="2" charset="-79"/>
              <a:buNone/>
            </a:pPr>
            <a:endParaRPr lang="en-US" sz="1600" dirty="0"/>
          </a:p>
        </p:txBody>
      </p:sp>
      <p:pic>
        <p:nvPicPr>
          <p:cNvPr id="6" name="Picture 5">
            <a:extLst>
              <a:ext uri="{FF2B5EF4-FFF2-40B4-BE49-F238E27FC236}">
                <a16:creationId xmlns:a16="http://schemas.microsoft.com/office/drawing/2014/main" id="{C554841C-6F7E-074E-BC83-868BD5342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552" y="167227"/>
            <a:ext cx="6120756" cy="3203195"/>
          </a:xfrm>
          <a:prstGeom prst="rect">
            <a:avLst/>
          </a:prstGeom>
        </p:spPr>
      </p:pic>
      <p:pic>
        <p:nvPicPr>
          <p:cNvPr id="7" name="Picture 6">
            <a:extLst>
              <a:ext uri="{FF2B5EF4-FFF2-40B4-BE49-F238E27FC236}">
                <a16:creationId xmlns:a16="http://schemas.microsoft.com/office/drawing/2014/main" id="{E6706B44-E956-C34C-92BA-08B3BF9D0C0D}"/>
              </a:ext>
            </a:extLst>
          </p:cNvPr>
          <p:cNvPicPr>
            <a:picLocks noChangeAspect="1"/>
          </p:cNvPicPr>
          <p:nvPr/>
        </p:nvPicPr>
        <p:blipFill>
          <a:blip r:embed="rId5"/>
          <a:stretch>
            <a:fillRect/>
          </a:stretch>
        </p:blipFill>
        <p:spPr>
          <a:xfrm>
            <a:off x="314214" y="138718"/>
            <a:ext cx="2637915" cy="785762"/>
          </a:xfrm>
          <a:prstGeom prst="rect">
            <a:avLst/>
          </a:prstGeom>
        </p:spPr>
      </p:pic>
      <p:sp>
        <p:nvSpPr>
          <p:cNvPr id="8" name="TextBox 7">
            <a:extLst>
              <a:ext uri="{FF2B5EF4-FFF2-40B4-BE49-F238E27FC236}">
                <a16:creationId xmlns:a16="http://schemas.microsoft.com/office/drawing/2014/main" id="{CA373912-E8FF-D44F-9B3F-2E1C9804E73A}"/>
              </a:ext>
            </a:extLst>
          </p:cNvPr>
          <p:cNvSpPr txBox="1"/>
          <p:nvPr/>
        </p:nvSpPr>
        <p:spPr>
          <a:xfrm>
            <a:off x="2952129" y="0"/>
            <a:ext cx="1645850" cy="923330"/>
          </a:xfrm>
          <a:prstGeom prst="rect">
            <a:avLst/>
          </a:prstGeom>
          <a:noFill/>
        </p:spPr>
        <p:txBody>
          <a:bodyPr wrap="square" rtlCol="0">
            <a:spAutoFit/>
          </a:bodyPr>
          <a:lstStyle/>
          <a:p>
            <a:pPr algn="ctr"/>
            <a:r>
              <a:rPr lang="en-US" sz="5400" dirty="0">
                <a:latin typeface="Cambria" panose="02040503050406030204" pitchFamily="18" charset="0"/>
              </a:rPr>
              <a:t>Q&amp;A</a:t>
            </a:r>
          </a:p>
        </p:txBody>
      </p:sp>
      <p:pic>
        <p:nvPicPr>
          <p:cNvPr id="11" name="Picture 10" descr="Fireworks lighting up sky at night">
            <a:extLst>
              <a:ext uri="{FF2B5EF4-FFF2-40B4-BE49-F238E27FC236}">
                <a16:creationId xmlns:a16="http://schemas.microsoft.com/office/drawing/2014/main" id="{F9B06429-085D-8142-9B1E-A41883AB9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372" y="4459470"/>
            <a:ext cx="3882334" cy="2295970"/>
          </a:xfrm>
          <a:prstGeom prst="rect">
            <a:avLst/>
          </a:prstGeom>
        </p:spPr>
      </p:pic>
      <p:sp>
        <p:nvSpPr>
          <p:cNvPr id="12" name="Rectangle 11">
            <a:extLst>
              <a:ext uri="{FF2B5EF4-FFF2-40B4-BE49-F238E27FC236}">
                <a16:creationId xmlns:a16="http://schemas.microsoft.com/office/drawing/2014/main" id="{D7C8529B-F3CC-1F4C-A49F-F70F70A043FE}"/>
              </a:ext>
            </a:extLst>
          </p:cNvPr>
          <p:cNvSpPr/>
          <p:nvPr/>
        </p:nvSpPr>
        <p:spPr>
          <a:xfrm>
            <a:off x="1793884" y="6072951"/>
            <a:ext cx="3882334" cy="646331"/>
          </a:xfrm>
          <a:prstGeom prst="rect">
            <a:avLst/>
          </a:prstGeom>
        </p:spPr>
        <p:txBody>
          <a:bodyPr wrap="square">
            <a:spAutoFit/>
          </a:bodyPr>
          <a:lstStyle/>
          <a:p>
            <a:pPr algn="ctr"/>
            <a:r>
              <a:rPr lang="en-US" b="1" dirty="0">
                <a:solidFill>
                  <a:schemeClr val="bg1"/>
                </a:solidFill>
              </a:rPr>
              <a:t>Happy holidays and happy New Year! </a:t>
            </a:r>
          </a:p>
          <a:p>
            <a:pPr algn="ctr"/>
            <a:r>
              <a:rPr lang="en-US" b="1" dirty="0">
                <a:solidFill>
                  <a:schemeClr val="bg1"/>
                </a:solidFill>
              </a:rPr>
              <a:t>We’ll see you in 2022!</a:t>
            </a:r>
          </a:p>
        </p:txBody>
      </p:sp>
      <p:pic>
        <p:nvPicPr>
          <p:cNvPr id="3" name="Picture 2">
            <a:extLst>
              <a:ext uri="{FF2B5EF4-FFF2-40B4-BE49-F238E27FC236}">
                <a16:creationId xmlns:a16="http://schemas.microsoft.com/office/drawing/2014/main" id="{8167FCFD-AE3E-6B47-8AC4-6D7404B24498}"/>
              </a:ext>
            </a:extLst>
          </p:cNvPr>
          <p:cNvPicPr>
            <a:picLocks noChangeAspect="1"/>
          </p:cNvPicPr>
          <p:nvPr/>
        </p:nvPicPr>
        <p:blipFill>
          <a:blip r:embed="rId7"/>
          <a:stretch>
            <a:fillRect/>
          </a:stretch>
        </p:blipFill>
        <p:spPr>
          <a:xfrm>
            <a:off x="5741730" y="3487578"/>
            <a:ext cx="6120756" cy="3267862"/>
          </a:xfrm>
          <a:prstGeom prst="rect">
            <a:avLst/>
          </a:prstGeom>
          <a:ln>
            <a:solidFill>
              <a:schemeClr val="accent6"/>
            </a:solidFill>
          </a:ln>
        </p:spPr>
      </p:pic>
    </p:spTree>
    <p:extLst>
      <p:ext uri="{BB962C8B-B14F-4D97-AF65-F5344CB8AC3E}">
        <p14:creationId xmlns:p14="http://schemas.microsoft.com/office/powerpoint/2010/main" val="331784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EBB75-3F56-2D43-91D1-F3B1B77EE020}"/>
              </a:ext>
            </a:extLst>
          </p:cNvPr>
          <p:cNvSpPr>
            <a:spLocks noGrp="1"/>
          </p:cNvSpPr>
          <p:nvPr>
            <p:ph type="body" sz="quarter" idx="10"/>
          </p:nvPr>
        </p:nvSpPr>
        <p:spPr>
          <a:xfrm>
            <a:off x="914400" y="1981200"/>
            <a:ext cx="7924800" cy="2438400"/>
          </a:xfrm>
        </p:spPr>
        <p:txBody>
          <a:bodyPr lIns="0" tIns="0" rIns="0" bIns="0">
            <a:normAutofit fontScale="92500"/>
          </a:bodyPr>
          <a:lstStyle/>
          <a:p>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a:p>
            <a:endParaRPr lang="en-US" dirty="0"/>
          </a:p>
        </p:txBody>
      </p:sp>
      <p:sp>
        <p:nvSpPr>
          <p:cNvPr id="3" name="Slide Number Placeholder 2">
            <a:extLst>
              <a:ext uri="{FF2B5EF4-FFF2-40B4-BE49-F238E27FC236}">
                <a16:creationId xmlns:a16="http://schemas.microsoft.com/office/drawing/2014/main" id="{913723DF-41CD-054C-A83B-36CBCA3E31D0}"/>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61426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Amazon.com: ConversationPrints Blank United States MAP Glossy Poster  Picture Photo America USA Cool: Posters &amp;amp; Prints">
            <a:extLst>
              <a:ext uri="{FF2B5EF4-FFF2-40B4-BE49-F238E27FC236}">
                <a16:creationId xmlns:a16="http://schemas.microsoft.com/office/drawing/2014/main" id="{3A9B9BFF-4BB8-6D4F-B52B-68B3FA186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89" y="702298"/>
            <a:ext cx="9353540" cy="59738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D53EAB8-C923-384B-A88F-75A77562B39B}"/>
              </a:ext>
            </a:extLst>
          </p:cNvPr>
          <p:cNvSpPr>
            <a:spLocks noGrp="1"/>
          </p:cNvSpPr>
          <p:nvPr>
            <p:ph type="sldNum" sz="quarter" idx="7"/>
          </p:nvPr>
        </p:nvSpPr>
        <p:spPr/>
        <p:txBody>
          <a:bodyPr/>
          <a:lstStyle/>
          <a:p>
            <a:fld id="{B6F15528-21DE-4FAA-801E-634DDDAF4B2B}" type="slidenum">
              <a:rPr lang="en-US" smtClean="0"/>
              <a:pPr/>
              <a:t>3</a:t>
            </a:fld>
            <a:endParaRPr lang="en-US" dirty="0"/>
          </a:p>
        </p:txBody>
      </p:sp>
      <p:sp>
        <p:nvSpPr>
          <p:cNvPr id="22" name="Subtitle 2">
            <a:extLst>
              <a:ext uri="{FF2B5EF4-FFF2-40B4-BE49-F238E27FC236}">
                <a16:creationId xmlns:a16="http://schemas.microsoft.com/office/drawing/2014/main" id="{FD3576CC-3C13-C145-ABA4-4A404B3A5110}"/>
              </a:ext>
            </a:extLst>
          </p:cNvPr>
          <p:cNvSpPr txBox="1">
            <a:spLocks/>
          </p:cNvSpPr>
          <p:nvPr/>
        </p:nvSpPr>
        <p:spPr>
          <a:xfrm>
            <a:off x="346129" y="5587460"/>
            <a:ext cx="11160071" cy="1446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6"/>
              </a:solidFill>
            </a:endParaRPr>
          </a:p>
        </p:txBody>
      </p:sp>
      <p:sp>
        <p:nvSpPr>
          <p:cNvPr id="5" name="Subtitle 2">
            <a:extLst>
              <a:ext uri="{FF2B5EF4-FFF2-40B4-BE49-F238E27FC236}">
                <a16:creationId xmlns:a16="http://schemas.microsoft.com/office/drawing/2014/main" id="{E597FA01-0240-F848-921F-186D84947A63}"/>
              </a:ext>
            </a:extLst>
          </p:cNvPr>
          <p:cNvSpPr txBox="1">
            <a:spLocks/>
          </p:cNvSpPr>
          <p:nvPr/>
        </p:nvSpPr>
        <p:spPr>
          <a:xfrm>
            <a:off x="-30440" y="88232"/>
            <a:ext cx="12420600" cy="509700"/>
          </a:xfrm>
          <a:prstGeom prst="rect">
            <a:avLst/>
          </a:prstGeom>
          <a:solidFill>
            <a:schemeClr val="accent1">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dirty="0">
                <a:solidFill>
                  <a:schemeClr val="bg1"/>
                </a:solidFill>
                <a:latin typeface="Cambria" panose="02040503050406030204" pitchFamily="18" charset="0"/>
              </a:rPr>
              <a:t>How much did your state (SEA and districts) get from ESSER3?</a:t>
            </a:r>
          </a:p>
        </p:txBody>
      </p:sp>
      <p:sp>
        <p:nvSpPr>
          <p:cNvPr id="2" name="Rectangle 1">
            <a:extLst>
              <a:ext uri="{FF2B5EF4-FFF2-40B4-BE49-F238E27FC236}">
                <a16:creationId xmlns:a16="http://schemas.microsoft.com/office/drawing/2014/main" id="{F810231D-762E-CC4E-B796-A8C0CDA931A4}"/>
              </a:ext>
            </a:extLst>
          </p:cNvPr>
          <p:cNvSpPr/>
          <p:nvPr/>
        </p:nvSpPr>
        <p:spPr>
          <a:xfrm>
            <a:off x="4654502" y="6537621"/>
            <a:ext cx="7924800" cy="276999"/>
          </a:xfrm>
          <a:prstGeom prst="rect">
            <a:avLst/>
          </a:prstGeom>
        </p:spPr>
        <p:txBody>
          <a:bodyPr wrap="square">
            <a:spAutoFit/>
          </a:bodyPr>
          <a:lstStyle/>
          <a:p>
            <a:r>
              <a:rPr lang="en-US" sz="1200" dirty="0"/>
              <a:t>https://</a:t>
            </a:r>
            <a:r>
              <a:rPr lang="en-US" sz="1200" dirty="0" err="1"/>
              <a:t>oese.ed.gov</a:t>
            </a:r>
            <a:r>
              <a:rPr lang="en-US" sz="1200" dirty="0"/>
              <a:t>/files/2021/06/Revised-ARP-ESSER-Grant-Award-Allocation_6.25.21_FINAL.pdf</a:t>
            </a:r>
          </a:p>
        </p:txBody>
      </p:sp>
      <p:sp>
        <p:nvSpPr>
          <p:cNvPr id="3" name="TextBox 2">
            <a:extLst>
              <a:ext uri="{FF2B5EF4-FFF2-40B4-BE49-F238E27FC236}">
                <a16:creationId xmlns:a16="http://schemas.microsoft.com/office/drawing/2014/main" id="{F5692FF7-74D3-F542-9D43-E5B52D8D249B}"/>
              </a:ext>
            </a:extLst>
          </p:cNvPr>
          <p:cNvSpPr txBox="1"/>
          <p:nvPr/>
        </p:nvSpPr>
        <p:spPr>
          <a:xfrm>
            <a:off x="1092320" y="3457832"/>
            <a:ext cx="838200" cy="369332"/>
          </a:xfrm>
          <a:prstGeom prst="rect">
            <a:avLst/>
          </a:prstGeom>
          <a:noFill/>
        </p:spPr>
        <p:txBody>
          <a:bodyPr wrap="square" rtlCol="0">
            <a:spAutoFit/>
          </a:bodyPr>
          <a:lstStyle/>
          <a:p>
            <a:r>
              <a:rPr lang="en-US" dirty="0"/>
              <a:t>$15.1B</a:t>
            </a:r>
          </a:p>
        </p:txBody>
      </p:sp>
      <p:sp>
        <p:nvSpPr>
          <p:cNvPr id="30" name="TextBox 29">
            <a:extLst>
              <a:ext uri="{FF2B5EF4-FFF2-40B4-BE49-F238E27FC236}">
                <a16:creationId xmlns:a16="http://schemas.microsoft.com/office/drawing/2014/main" id="{1350B595-CCEC-6E43-BD90-76FC952EA585}"/>
              </a:ext>
            </a:extLst>
          </p:cNvPr>
          <p:cNvSpPr txBox="1"/>
          <p:nvPr/>
        </p:nvSpPr>
        <p:spPr>
          <a:xfrm>
            <a:off x="3013129" y="1392694"/>
            <a:ext cx="1073102" cy="369332"/>
          </a:xfrm>
          <a:prstGeom prst="rect">
            <a:avLst/>
          </a:prstGeom>
          <a:noFill/>
        </p:spPr>
        <p:txBody>
          <a:bodyPr wrap="square" rtlCol="0">
            <a:spAutoFit/>
          </a:bodyPr>
          <a:lstStyle/>
          <a:p>
            <a:r>
              <a:rPr lang="en-US" dirty="0"/>
              <a:t>$382M</a:t>
            </a:r>
          </a:p>
        </p:txBody>
      </p:sp>
      <p:sp>
        <p:nvSpPr>
          <p:cNvPr id="31" name="TextBox 30">
            <a:extLst>
              <a:ext uri="{FF2B5EF4-FFF2-40B4-BE49-F238E27FC236}">
                <a16:creationId xmlns:a16="http://schemas.microsoft.com/office/drawing/2014/main" id="{956F4A9B-DEEA-414D-8F6B-2BF9C5794ADD}"/>
              </a:ext>
            </a:extLst>
          </p:cNvPr>
          <p:cNvSpPr txBox="1"/>
          <p:nvPr/>
        </p:nvSpPr>
        <p:spPr>
          <a:xfrm>
            <a:off x="1470067" y="1071177"/>
            <a:ext cx="838200" cy="369332"/>
          </a:xfrm>
          <a:prstGeom prst="rect">
            <a:avLst/>
          </a:prstGeom>
          <a:noFill/>
        </p:spPr>
        <p:txBody>
          <a:bodyPr wrap="square" rtlCol="0">
            <a:spAutoFit/>
          </a:bodyPr>
          <a:lstStyle/>
          <a:p>
            <a:r>
              <a:rPr lang="en-US" dirty="0"/>
              <a:t>$1.9B</a:t>
            </a:r>
          </a:p>
        </p:txBody>
      </p:sp>
      <p:sp>
        <p:nvSpPr>
          <p:cNvPr id="32" name="TextBox 31">
            <a:extLst>
              <a:ext uri="{FF2B5EF4-FFF2-40B4-BE49-F238E27FC236}">
                <a16:creationId xmlns:a16="http://schemas.microsoft.com/office/drawing/2014/main" id="{1F6BCA35-E7AA-3E46-8BC7-D58670E7467E}"/>
              </a:ext>
            </a:extLst>
          </p:cNvPr>
          <p:cNvSpPr txBox="1"/>
          <p:nvPr/>
        </p:nvSpPr>
        <p:spPr>
          <a:xfrm>
            <a:off x="1276338" y="1766659"/>
            <a:ext cx="838200" cy="369332"/>
          </a:xfrm>
          <a:prstGeom prst="rect">
            <a:avLst/>
          </a:prstGeom>
          <a:noFill/>
        </p:spPr>
        <p:txBody>
          <a:bodyPr wrap="square" rtlCol="0">
            <a:spAutoFit/>
          </a:bodyPr>
          <a:lstStyle/>
          <a:p>
            <a:r>
              <a:rPr lang="en-US" dirty="0"/>
              <a:t>$1.1B</a:t>
            </a:r>
          </a:p>
        </p:txBody>
      </p:sp>
      <p:sp>
        <p:nvSpPr>
          <p:cNvPr id="33" name="TextBox 32">
            <a:extLst>
              <a:ext uri="{FF2B5EF4-FFF2-40B4-BE49-F238E27FC236}">
                <a16:creationId xmlns:a16="http://schemas.microsoft.com/office/drawing/2014/main" id="{14753E2D-70AF-2E42-B21D-CBD0069D7F83}"/>
              </a:ext>
            </a:extLst>
          </p:cNvPr>
          <p:cNvSpPr txBox="1"/>
          <p:nvPr/>
        </p:nvSpPr>
        <p:spPr>
          <a:xfrm>
            <a:off x="1695438" y="2880822"/>
            <a:ext cx="838200" cy="369332"/>
          </a:xfrm>
          <a:prstGeom prst="rect">
            <a:avLst/>
          </a:prstGeom>
          <a:noFill/>
        </p:spPr>
        <p:txBody>
          <a:bodyPr wrap="square" rtlCol="0">
            <a:spAutoFit/>
          </a:bodyPr>
          <a:lstStyle/>
          <a:p>
            <a:r>
              <a:rPr lang="en-US" dirty="0"/>
              <a:t>$1.1B</a:t>
            </a:r>
          </a:p>
        </p:txBody>
      </p:sp>
      <p:sp>
        <p:nvSpPr>
          <p:cNvPr id="34" name="TextBox 33">
            <a:extLst>
              <a:ext uri="{FF2B5EF4-FFF2-40B4-BE49-F238E27FC236}">
                <a16:creationId xmlns:a16="http://schemas.microsoft.com/office/drawing/2014/main" id="{B7A94A99-A4EB-7149-9F85-66B9F514A24B}"/>
              </a:ext>
            </a:extLst>
          </p:cNvPr>
          <p:cNvSpPr txBox="1"/>
          <p:nvPr/>
        </p:nvSpPr>
        <p:spPr>
          <a:xfrm>
            <a:off x="2174525" y="1992868"/>
            <a:ext cx="1073102" cy="369332"/>
          </a:xfrm>
          <a:prstGeom prst="rect">
            <a:avLst/>
          </a:prstGeom>
          <a:noFill/>
        </p:spPr>
        <p:txBody>
          <a:bodyPr wrap="square" rtlCol="0">
            <a:spAutoFit/>
          </a:bodyPr>
          <a:lstStyle/>
          <a:p>
            <a:r>
              <a:rPr lang="en-US" dirty="0"/>
              <a:t>$440M</a:t>
            </a:r>
          </a:p>
        </p:txBody>
      </p:sp>
      <p:sp>
        <p:nvSpPr>
          <p:cNvPr id="35" name="TextBox 34">
            <a:extLst>
              <a:ext uri="{FF2B5EF4-FFF2-40B4-BE49-F238E27FC236}">
                <a16:creationId xmlns:a16="http://schemas.microsoft.com/office/drawing/2014/main" id="{5EB9B03A-0379-AF4E-9C8E-397E6A2CD548}"/>
              </a:ext>
            </a:extLst>
          </p:cNvPr>
          <p:cNvSpPr txBox="1"/>
          <p:nvPr/>
        </p:nvSpPr>
        <p:spPr>
          <a:xfrm>
            <a:off x="2464629" y="3088500"/>
            <a:ext cx="1073102" cy="369332"/>
          </a:xfrm>
          <a:prstGeom prst="rect">
            <a:avLst/>
          </a:prstGeom>
          <a:noFill/>
        </p:spPr>
        <p:txBody>
          <a:bodyPr wrap="square" rtlCol="0">
            <a:spAutoFit/>
          </a:bodyPr>
          <a:lstStyle/>
          <a:p>
            <a:r>
              <a:rPr lang="en-US" dirty="0"/>
              <a:t>$616M</a:t>
            </a:r>
          </a:p>
        </p:txBody>
      </p:sp>
      <p:sp>
        <p:nvSpPr>
          <p:cNvPr id="37" name="TextBox 36">
            <a:extLst>
              <a:ext uri="{FF2B5EF4-FFF2-40B4-BE49-F238E27FC236}">
                <a16:creationId xmlns:a16="http://schemas.microsoft.com/office/drawing/2014/main" id="{28CF0F52-48D2-EA45-8E86-706BDEDB0E65}"/>
              </a:ext>
            </a:extLst>
          </p:cNvPr>
          <p:cNvSpPr txBox="1"/>
          <p:nvPr/>
        </p:nvSpPr>
        <p:spPr>
          <a:xfrm>
            <a:off x="3247627" y="2327515"/>
            <a:ext cx="1073102" cy="369332"/>
          </a:xfrm>
          <a:prstGeom prst="rect">
            <a:avLst/>
          </a:prstGeom>
          <a:noFill/>
        </p:spPr>
        <p:txBody>
          <a:bodyPr wrap="square" rtlCol="0">
            <a:spAutoFit/>
          </a:bodyPr>
          <a:lstStyle/>
          <a:p>
            <a:r>
              <a:rPr lang="en-US" dirty="0"/>
              <a:t>$304M</a:t>
            </a:r>
          </a:p>
        </p:txBody>
      </p:sp>
      <p:sp>
        <p:nvSpPr>
          <p:cNvPr id="38" name="TextBox 37">
            <a:extLst>
              <a:ext uri="{FF2B5EF4-FFF2-40B4-BE49-F238E27FC236}">
                <a16:creationId xmlns:a16="http://schemas.microsoft.com/office/drawing/2014/main" id="{52357BAE-2CC1-524D-B2EA-FE86854505C7}"/>
              </a:ext>
            </a:extLst>
          </p:cNvPr>
          <p:cNvSpPr txBox="1"/>
          <p:nvPr/>
        </p:nvSpPr>
        <p:spPr>
          <a:xfrm>
            <a:off x="3585252" y="3208096"/>
            <a:ext cx="838200" cy="369332"/>
          </a:xfrm>
          <a:prstGeom prst="rect">
            <a:avLst/>
          </a:prstGeom>
          <a:noFill/>
        </p:spPr>
        <p:txBody>
          <a:bodyPr wrap="square" rtlCol="0">
            <a:spAutoFit/>
          </a:bodyPr>
          <a:lstStyle/>
          <a:p>
            <a:r>
              <a:rPr lang="en-US" dirty="0"/>
              <a:t>$1.2B</a:t>
            </a:r>
          </a:p>
        </p:txBody>
      </p:sp>
      <p:sp>
        <p:nvSpPr>
          <p:cNvPr id="39" name="TextBox 38">
            <a:extLst>
              <a:ext uri="{FF2B5EF4-FFF2-40B4-BE49-F238E27FC236}">
                <a16:creationId xmlns:a16="http://schemas.microsoft.com/office/drawing/2014/main" id="{AF093A93-87B3-E24F-9DA4-DBCFF64F8DD7}"/>
              </a:ext>
            </a:extLst>
          </p:cNvPr>
          <p:cNvSpPr txBox="1"/>
          <p:nvPr/>
        </p:nvSpPr>
        <p:spPr>
          <a:xfrm>
            <a:off x="2376231" y="4074565"/>
            <a:ext cx="838200" cy="369332"/>
          </a:xfrm>
          <a:prstGeom prst="rect">
            <a:avLst/>
          </a:prstGeom>
          <a:noFill/>
        </p:spPr>
        <p:txBody>
          <a:bodyPr wrap="square" rtlCol="0">
            <a:spAutoFit/>
          </a:bodyPr>
          <a:lstStyle/>
          <a:p>
            <a:r>
              <a:rPr lang="en-US" dirty="0"/>
              <a:t>$2.6B</a:t>
            </a:r>
          </a:p>
        </p:txBody>
      </p:sp>
      <p:sp>
        <p:nvSpPr>
          <p:cNvPr id="40" name="TextBox 39">
            <a:extLst>
              <a:ext uri="{FF2B5EF4-FFF2-40B4-BE49-F238E27FC236}">
                <a16:creationId xmlns:a16="http://schemas.microsoft.com/office/drawing/2014/main" id="{6BD6044C-FD17-AB4F-AA9C-E07E5B173DB5}"/>
              </a:ext>
            </a:extLst>
          </p:cNvPr>
          <p:cNvSpPr txBox="1"/>
          <p:nvPr/>
        </p:nvSpPr>
        <p:spPr>
          <a:xfrm>
            <a:off x="3247627" y="4213112"/>
            <a:ext cx="1073102" cy="369332"/>
          </a:xfrm>
          <a:prstGeom prst="rect">
            <a:avLst/>
          </a:prstGeom>
          <a:noFill/>
        </p:spPr>
        <p:txBody>
          <a:bodyPr wrap="square" rtlCol="0">
            <a:spAutoFit/>
          </a:bodyPr>
          <a:lstStyle/>
          <a:p>
            <a:r>
              <a:rPr lang="en-US" dirty="0"/>
              <a:t>$980M</a:t>
            </a:r>
          </a:p>
        </p:txBody>
      </p:sp>
      <p:sp>
        <p:nvSpPr>
          <p:cNvPr id="41" name="TextBox 40">
            <a:extLst>
              <a:ext uri="{FF2B5EF4-FFF2-40B4-BE49-F238E27FC236}">
                <a16:creationId xmlns:a16="http://schemas.microsoft.com/office/drawing/2014/main" id="{FBE0000C-E5B0-4245-8453-183DEDD291E3}"/>
              </a:ext>
            </a:extLst>
          </p:cNvPr>
          <p:cNvSpPr txBox="1"/>
          <p:nvPr/>
        </p:nvSpPr>
        <p:spPr>
          <a:xfrm>
            <a:off x="4433572" y="1325097"/>
            <a:ext cx="1073102" cy="369332"/>
          </a:xfrm>
          <a:prstGeom prst="rect">
            <a:avLst/>
          </a:prstGeom>
          <a:noFill/>
        </p:spPr>
        <p:txBody>
          <a:bodyPr wrap="square" rtlCol="0">
            <a:spAutoFit/>
          </a:bodyPr>
          <a:lstStyle/>
          <a:p>
            <a:r>
              <a:rPr lang="en-US" dirty="0"/>
              <a:t>$305M</a:t>
            </a:r>
          </a:p>
        </p:txBody>
      </p:sp>
      <p:sp>
        <p:nvSpPr>
          <p:cNvPr id="42" name="TextBox 41">
            <a:extLst>
              <a:ext uri="{FF2B5EF4-FFF2-40B4-BE49-F238E27FC236}">
                <a16:creationId xmlns:a16="http://schemas.microsoft.com/office/drawing/2014/main" id="{9EFED707-0333-6449-89A5-8DFBB94009E0}"/>
              </a:ext>
            </a:extLst>
          </p:cNvPr>
          <p:cNvSpPr txBox="1"/>
          <p:nvPr/>
        </p:nvSpPr>
        <p:spPr>
          <a:xfrm>
            <a:off x="4457778" y="1985961"/>
            <a:ext cx="1073102" cy="369332"/>
          </a:xfrm>
          <a:prstGeom prst="rect">
            <a:avLst/>
          </a:prstGeom>
          <a:noFill/>
        </p:spPr>
        <p:txBody>
          <a:bodyPr wrap="square" rtlCol="0">
            <a:spAutoFit/>
          </a:bodyPr>
          <a:lstStyle/>
          <a:p>
            <a:r>
              <a:rPr lang="en-US" dirty="0"/>
              <a:t>$382M</a:t>
            </a:r>
          </a:p>
        </p:txBody>
      </p:sp>
      <p:sp>
        <p:nvSpPr>
          <p:cNvPr id="43" name="TextBox 42">
            <a:extLst>
              <a:ext uri="{FF2B5EF4-FFF2-40B4-BE49-F238E27FC236}">
                <a16:creationId xmlns:a16="http://schemas.microsoft.com/office/drawing/2014/main" id="{8F37841D-3D1A-2045-8B1E-C41E35C9A337}"/>
              </a:ext>
            </a:extLst>
          </p:cNvPr>
          <p:cNvSpPr txBox="1"/>
          <p:nvPr/>
        </p:nvSpPr>
        <p:spPr>
          <a:xfrm>
            <a:off x="4480964" y="4934966"/>
            <a:ext cx="838200" cy="369332"/>
          </a:xfrm>
          <a:prstGeom prst="rect">
            <a:avLst/>
          </a:prstGeom>
          <a:noFill/>
        </p:spPr>
        <p:txBody>
          <a:bodyPr wrap="square" rtlCol="0">
            <a:spAutoFit/>
          </a:bodyPr>
          <a:lstStyle/>
          <a:p>
            <a:r>
              <a:rPr lang="en-US" dirty="0"/>
              <a:t>$12.4B</a:t>
            </a:r>
          </a:p>
        </p:txBody>
      </p:sp>
      <p:sp>
        <p:nvSpPr>
          <p:cNvPr id="44" name="TextBox 43">
            <a:extLst>
              <a:ext uri="{FF2B5EF4-FFF2-40B4-BE49-F238E27FC236}">
                <a16:creationId xmlns:a16="http://schemas.microsoft.com/office/drawing/2014/main" id="{D951687A-F80F-6F41-80C8-24C0DA0185CF}"/>
              </a:ext>
            </a:extLst>
          </p:cNvPr>
          <p:cNvSpPr txBox="1"/>
          <p:nvPr/>
        </p:nvSpPr>
        <p:spPr>
          <a:xfrm>
            <a:off x="4585914" y="2604984"/>
            <a:ext cx="1073102" cy="369332"/>
          </a:xfrm>
          <a:prstGeom prst="rect">
            <a:avLst/>
          </a:prstGeom>
          <a:noFill/>
        </p:spPr>
        <p:txBody>
          <a:bodyPr wrap="square" rtlCol="0">
            <a:spAutoFit/>
          </a:bodyPr>
          <a:lstStyle/>
          <a:p>
            <a:r>
              <a:rPr lang="en-US" dirty="0"/>
              <a:t>$546M</a:t>
            </a:r>
          </a:p>
        </p:txBody>
      </p:sp>
      <p:sp>
        <p:nvSpPr>
          <p:cNvPr id="45" name="TextBox 44">
            <a:extLst>
              <a:ext uri="{FF2B5EF4-FFF2-40B4-BE49-F238E27FC236}">
                <a16:creationId xmlns:a16="http://schemas.microsoft.com/office/drawing/2014/main" id="{F2B50055-AA9E-334B-A3D4-63FACF285967}"/>
              </a:ext>
            </a:extLst>
          </p:cNvPr>
          <p:cNvSpPr txBox="1"/>
          <p:nvPr/>
        </p:nvSpPr>
        <p:spPr>
          <a:xfrm>
            <a:off x="4715555" y="3262184"/>
            <a:ext cx="1073102" cy="369332"/>
          </a:xfrm>
          <a:prstGeom prst="rect">
            <a:avLst/>
          </a:prstGeom>
          <a:noFill/>
        </p:spPr>
        <p:txBody>
          <a:bodyPr wrap="square" rtlCol="0">
            <a:spAutoFit/>
          </a:bodyPr>
          <a:lstStyle/>
          <a:p>
            <a:r>
              <a:rPr lang="en-US" dirty="0"/>
              <a:t>$831M</a:t>
            </a:r>
          </a:p>
        </p:txBody>
      </p:sp>
      <p:sp>
        <p:nvSpPr>
          <p:cNvPr id="46" name="TextBox 45">
            <a:extLst>
              <a:ext uri="{FF2B5EF4-FFF2-40B4-BE49-F238E27FC236}">
                <a16:creationId xmlns:a16="http://schemas.microsoft.com/office/drawing/2014/main" id="{326DCD8F-C39E-794B-A776-C0447320AA6D}"/>
              </a:ext>
            </a:extLst>
          </p:cNvPr>
          <p:cNvSpPr txBox="1"/>
          <p:nvPr/>
        </p:nvSpPr>
        <p:spPr>
          <a:xfrm>
            <a:off x="4994329" y="3897868"/>
            <a:ext cx="838200" cy="369332"/>
          </a:xfrm>
          <a:prstGeom prst="rect">
            <a:avLst/>
          </a:prstGeom>
          <a:noFill/>
        </p:spPr>
        <p:txBody>
          <a:bodyPr wrap="square" rtlCol="0">
            <a:spAutoFit/>
          </a:bodyPr>
          <a:lstStyle/>
          <a:p>
            <a:r>
              <a:rPr lang="en-US" dirty="0"/>
              <a:t>$1.5B</a:t>
            </a:r>
          </a:p>
        </p:txBody>
      </p:sp>
      <p:sp>
        <p:nvSpPr>
          <p:cNvPr id="47" name="TextBox 46">
            <a:extLst>
              <a:ext uri="{FF2B5EF4-FFF2-40B4-BE49-F238E27FC236}">
                <a16:creationId xmlns:a16="http://schemas.microsoft.com/office/drawing/2014/main" id="{40A14521-B902-3747-9A09-98497F86DF73}"/>
              </a:ext>
            </a:extLst>
          </p:cNvPr>
          <p:cNvSpPr txBox="1"/>
          <p:nvPr/>
        </p:nvSpPr>
        <p:spPr>
          <a:xfrm>
            <a:off x="1460132" y="5329148"/>
            <a:ext cx="1073102" cy="369332"/>
          </a:xfrm>
          <a:prstGeom prst="rect">
            <a:avLst/>
          </a:prstGeom>
          <a:noFill/>
        </p:spPr>
        <p:txBody>
          <a:bodyPr wrap="square" rtlCol="0">
            <a:spAutoFit/>
          </a:bodyPr>
          <a:lstStyle/>
          <a:p>
            <a:r>
              <a:rPr lang="en-US" dirty="0"/>
              <a:t>$359M</a:t>
            </a:r>
          </a:p>
        </p:txBody>
      </p:sp>
      <p:sp>
        <p:nvSpPr>
          <p:cNvPr id="48" name="TextBox 47">
            <a:extLst>
              <a:ext uri="{FF2B5EF4-FFF2-40B4-BE49-F238E27FC236}">
                <a16:creationId xmlns:a16="http://schemas.microsoft.com/office/drawing/2014/main" id="{B648D482-B23F-D745-A5EC-95B28D9C709C}"/>
              </a:ext>
            </a:extLst>
          </p:cNvPr>
          <p:cNvSpPr txBox="1"/>
          <p:nvPr/>
        </p:nvSpPr>
        <p:spPr>
          <a:xfrm>
            <a:off x="3490092" y="5854467"/>
            <a:ext cx="842228" cy="369332"/>
          </a:xfrm>
          <a:prstGeom prst="rect">
            <a:avLst/>
          </a:prstGeom>
          <a:solidFill>
            <a:schemeClr val="bg1"/>
          </a:solidFill>
        </p:spPr>
        <p:txBody>
          <a:bodyPr wrap="square" rtlCol="0">
            <a:spAutoFit/>
          </a:bodyPr>
          <a:lstStyle/>
          <a:p>
            <a:r>
              <a:rPr lang="en-US" dirty="0"/>
              <a:t>$413M</a:t>
            </a:r>
          </a:p>
        </p:txBody>
      </p:sp>
      <p:sp>
        <p:nvSpPr>
          <p:cNvPr id="49" name="TextBox 48">
            <a:extLst>
              <a:ext uri="{FF2B5EF4-FFF2-40B4-BE49-F238E27FC236}">
                <a16:creationId xmlns:a16="http://schemas.microsoft.com/office/drawing/2014/main" id="{213A4ED1-118B-FD41-8028-E8799CE65F2A}"/>
              </a:ext>
            </a:extLst>
          </p:cNvPr>
          <p:cNvSpPr txBox="1"/>
          <p:nvPr/>
        </p:nvSpPr>
        <p:spPr>
          <a:xfrm>
            <a:off x="5465871" y="1574056"/>
            <a:ext cx="838200" cy="369332"/>
          </a:xfrm>
          <a:prstGeom prst="rect">
            <a:avLst/>
          </a:prstGeom>
          <a:noFill/>
        </p:spPr>
        <p:txBody>
          <a:bodyPr wrap="square" rtlCol="0">
            <a:spAutoFit/>
          </a:bodyPr>
          <a:lstStyle/>
          <a:p>
            <a:r>
              <a:rPr lang="en-US" dirty="0"/>
              <a:t>$1.3B</a:t>
            </a:r>
          </a:p>
        </p:txBody>
      </p:sp>
      <p:sp>
        <p:nvSpPr>
          <p:cNvPr id="50" name="TextBox 49">
            <a:extLst>
              <a:ext uri="{FF2B5EF4-FFF2-40B4-BE49-F238E27FC236}">
                <a16:creationId xmlns:a16="http://schemas.microsoft.com/office/drawing/2014/main" id="{5F717256-189E-194C-B29C-AAF6839F461D}"/>
              </a:ext>
            </a:extLst>
          </p:cNvPr>
          <p:cNvSpPr txBox="1"/>
          <p:nvPr/>
        </p:nvSpPr>
        <p:spPr>
          <a:xfrm>
            <a:off x="5597627" y="2606611"/>
            <a:ext cx="1073102" cy="369332"/>
          </a:xfrm>
          <a:prstGeom prst="rect">
            <a:avLst/>
          </a:prstGeom>
          <a:noFill/>
        </p:spPr>
        <p:txBody>
          <a:bodyPr wrap="square" rtlCol="0">
            <a:spAutoFit/>
          </a:bodyPr>
          <a:lstStyle/>
          <a:p>
            <a:r>
              <a:rPr lang="en-US" dirty="0"/>
              <a:t>$775M</a:t>
            </a:r>
          </a:p>
        </p:txBody>
      </p:sp>
      <p:sp>
        <p:nvSpPr>
          <p:cNvPr id="51" name="TextBox 50">
            <a:extLst>
              <a:ext uri="{FF2B5EF4-FFF2-40B4-BE49-F238E27FC236}">
                <a16:creationId xmlns:a16="http://schemas.microsoft.com/office/drawing/2014/main" id="{8AC842B6-F886-3443-8B0D-C350C40B52F5}"/>
              </a:ext>
            </a:extLst>
          </p:cNvPr>
          <p:cNvSpPr txBox="1"/>
          <p:nvPr/>
        </p:nvSpPr>
        <p:spPr>
          <a:xfrm>
            <a:off x="5849716" y="3415814"/>
            <a:ext cx="838200" cy="369332"/>
          </a:xfrm>
          <a:prstGeom prst="rect">
            <a:avLst/>
          </a:prstGeom>
          <a:noFill/>
        </p:spPr>
        <p:txBody>
          <a:bodyPr wrap="square" rtlCol="0">
            <a:spAutoFit/>
          </a:bodyPr>
          <a:lstStyle/>
          <a:p>
            <a:r>
              <a:rPr lang="en-US" dirty="0"/>
              <a:t>$2.0B</a:t>
            </a:r>
          </a:p>
        </p:txBody>
      </p:sp>
      <p:sp>
        <p:nvSpPr>
          <p:cNvPr id="52" name="TextBox 51">
            <a:extLst>
              <a:ext uri="{FF2B5EF4-FFF2-40B4-BE49-F238E27FC236}">
                <a16:creationId xmlns:a16="http://schemas.microsoft.com/office/drawing/2014/main" id="{F97BC285-E2C2-FC46-B1FC-5092DC4864C7}"/>
              </a:ext>
            </a:extLst>
          </p:cNvPr>
          <p:cNvSpPr txBox="1"/>
          <p:nvPr/>
        </p:nvSpPr>
        <p:spPr>
          <a:xfrm>
            <a:off x="5926164" y="4093541"/>
            <a:ext cx="838200" cy="369332"/>
          </a:xfrm>
          <a:prstGeom prst="rect">
            <a:avLst/>
          </a:prstGeom>
          <a:noFill/>
        </p:spPr>
        <p:txBody>
          <a:bodyPr wrap="square" rtlCol="0">
            <a:spAutoFit/>
          </a:bodyPr>
          <a:lstStyle/>
          <a:p>
            <a:r>
              <a:rPr lang="en-US" dirty="0"/>
              <a:t>$1.3B</a:t>
            </a:r>
          </a:p>
        </p:txBody>
      </p:sp>
      <p:sp>
        <p:nvSpPr>
          <p:cNvPr id="53" name="TextBox 52">
            <a:extLst>
              <a:ext uri="{FF2B5EF4-FFF2-40B4-BE49-F238E27FC236}">
                <a16:creationId xmlns:a16="http://schemas.microsoft.com/office/drawing/2014/main" id="{CADE2AA0-8493-C246-B149-EB88E34452DC}"/>
              </a:ext>
            </a:extLst>
          </p:cNvPr>
          <p:cNvSpPr txBox="1"/>
          <p:nvPr/>
        </p:nvSpPr>
        <p:spPr>
          <a:xfrm>
            <a:off x="6061129" y="5044978"/>
            <a:ext cx="838200" cy="369332"/>
          </a:xfrm>
          <a:prstGeom prst="rect">
            <a:avLst/>
          </a:prstGeom>
          <a:noFill/>
        </p:spPr>
        <p:txBody>
          <a:bodyPr wrap="square" rtlCol="0">
            <a:spAutoFit/>
          </a:bodyPr>
          <a:lstStyle/>
          <a:p>
            <a:r>
              <a:rPr lang="en-US" dirty="0"/>
              <a:t>$2.6B</a:t>
            </a:r>
          </a:p>
        </p:txBody>
      </p:sp>
      <p:sp>
        <p:nvSpPr>
          <p:cNvPr id="54" name="TextBox 53">
            <a:extLst>
              <a:ext uri="{FF2B5EF4-FFF2-40B4-BE49-F238E27FC236}">
                <a16:creationId xmlns:a16="http://schemas.microsoft.com/office/drawing/2014/main" id="{9A55A988-F3E5-204B-9690-11A888CCA5BB}"/>
              </a:ext>
            </a:extLst>
          </p:cNvPr>
          <p:cNvSpPr txBox="1"/>
          <p:nvPr/>
        </p:nvSpPr>
        <p:spPr>
          <a:xfrm>
            <a:off x="6179860" y="1919437"/>
            <a:ext cx="838200" cy="369332"/>
          </a:xfrm>
          <a:prstGeom prst="rect">
            <a:avLst/>
          </a:prstGeom>
          <a:noFill/>
        </p:spPr>
        <p:txBody>
          <a:bodyPr wrap="square" rtlCol="0">
            <a:spAutoFit/>
          </a:bodyPr>
          <a:lstStyle/>
          <a:p>
            <a:r>
              <a:rPr lang="en-US" dirty="0"/>
              <a:t>$1.5B</a:t>
            </a:r>
          </a:p>
        </p:txBody>
      </p:sp>
      <p:sp>
        <p:nvSpPr>
          <p:cNvPr id="55" name="TextBox 54">
            <a:extLst>
              <a:ext uri="{FF2B5EF4-FFF2-40B4-BE49-F238E27FC236}">
                <a16:creationId xmlns:a16="http://schemas.microsoft.com/office/drawing/2014/main" id="{487EE31B-1182-4E43-9F85-6A4D140F28C5}"/>
              </a:ext>
            </a:extLst>
          </p:cNvPr>
          <p:cNvSpPr txBox="1"/>
          <p:nvPr/>
        </p:nvSpPr>
        <p:spPr>
          <a:xfrm>
            <a:off x="6379217" y="2819400"/>
            <a:ext cx="838200" cy="369332"/>
          </a:xfrm>
          <a:prstGeom prst="rect">
            <a:avLst/>
          </a:prstGeom>
          <a:noFill/>
        </p:spPr>
        <p:txBody>
          <a:bodyPr wrap="square" rtlCol="0">
            <a:spAutoFit/>
          </a:bodyPr>
          <a:lstStyle/>
          <a:p>
            <a:r>
              <a:rPr lang="en-US" dirty="0"/>
              <a:t>$5.1B</a:t>
            </a:r>
          </a:p>
        </p:txBody>
      </p:sp>
      <p:sp>
        <p:nvSpPr>
          <p:cNvPr id="56" name="TextBox 55">
            <a:extLst>
              <a:ext uri="{FF2B5EF4-FFF2-40B4-BE49-F238E27FC236}">
                <a16:creationId xmlns:a16="http://schemas.microsoft.com/office/drawing/2014/main" id="{3A172580-2E89-784F-B2AA-B46A9284D8DD}"/>
              </a:ext>
            </a:extLst>
          </p:cNvPr>
          <p:cNvSpPr txBox="1"/>
          <p:nvPr/>
        </p:nvSpPr>
        <p:spPr>
          <a:xfrm>
            <a:off x="6442129" y="4419600"/>
            <a:ext cx="838200" cy="338554"/>
          </a:xfrm>
          <a:prstGeom prst="rect">
            <a:avLst/>
          </a:prstGeom>
          <a:noFill/>
        </p:spPr>
        <p:txBody>
          <a:bodyPr wrap="square" rtlCol="0">
            <a:spAutoFit/>
          </a:bodyPr>
          <a:lstStyle/>
          <a:p>
            <a:r>
              <a:rPr lang="en-US" sz="1600" dirty="0"/>
              <a:t>$1.6B</a:t>
            </a:r>
          </a:p>
        </p:txBody>
      </p:sp>
      <p:sp>
        <p:nvSpPr>
          <p:cNvPr id="57" name="TextBox 56">
            <a:extLst>
              <a:ext uri="{FF2B5EF4-FFF2-40B4-BE49-F238E27FC236}">
                <a16:creationId xmlns:a16="http://schemas.microsoft.com/office/drawing/2014/main" id="{FD1C7DED-DBF4-CA47-B01D-F668F5C8F1AC}"/>
              </a:ext>
            </a:extLst>
          </p:cNvPr>
          <p:cNvSpPr txBox="1"/>
          <p:nvPr/>
        </p:nvSpPr>
        <p:spPr>
          <a:xfrm>
            <a:off x="6975529" y="4525094"/>
            <a:ext cx="838200" cy="369332"/>
          </a:xfrm>
          <a:prstGeom prst="rect">
            <a:avLst/>
          </a:prstGeom>
          <a:noFill/>
        </p:spPr>
        <p:txBody>
          <a:bodyPr wrap="square" rtlCol="0">
            <a:spAutoFit/>
          </a:bodyPr>
          <a:lstStyle/>
          <a:p>
            <a:r>
              <a:rPr lang="en-US" dirty="0"/>
              <a:t>$2.0B</a:t>
            </a:r>
          </a:p>
        </p:txBody>
      </p:sp>
      <p:sp>
        <p:nvSpPr>
          <p:cNvPr id="58" name="TextBox 57">
            <a:extLst>
              <a:ext uri="{FF2B5EF4-FFF2-40B4-BE49-F238E27FC236}">
                <a16:creationId xmlns:a16="http://schemas.microsoft.com/office/drawing/2014/main" id="{894D9527-6DEB-2341-A2DF-5F32897A4A19}"/>
              </a:ext>
            </a:extLst>
          </p:cNvPr>
          <p:cNvSpPr txBox="1"/>
          <p:nvPr/>
        </p:nvSpPr>
        <p:spPr>
          <a:xfrm>
            <a:off x="7661329" y="4533501"/>
            <a:ext cx="838200" cy="369332"/>
          </a:xfrm>
          <a:prstGeom prst="rect">
            <a:avLst/>
          </a:prstGeom>
          <a:noFill/>
        </p:spPr>
        <p:txBody>
          <a:bodyPr wrap="square" rtlCol="0">
            <a:spAutoFit/>
          </a:bodyPr>
          <a:lstStyle/>
          <a:p>
            <a:r>
              <a:rPr lang="en-US" dirty="0"/>
              <a:t>$4.3B</a:t>
            </a:r>
          </a:p>
        </p:txBody>
      </p:sp>
      <p:sp>
        <p:nvSpPr>
          <p:cNvPr id="59" name="TextBox 58">
            <a:extLst>
              <a:ext uri="{FF2B5EF4-FFF2-40B4-BE49-F238E27FC236}">
                <a16:creationId xmlns:a16="http://schemas.microsoft.com/office/drawing/2014/main" id="{5E767F34-2562-1E40-9525-65F4187B97E4}"/>
              </a:ext>
            </a:extLst>
          </p:cNvPr>
          <p:cNvSpPr txBox="1"/>
          <p:nvPr/>
        </p:nvSpPr>
        <p:spPr>
          <a:xfrm>
            <a:off x="8224983" y="5538517"/>
            <a:ext cx="838200" cy="369332"/>
          </a:xfrm>
          <a:prstGeom prst="rect">
            <a:avLst/>
          </a:prstGeom>
          <a:solidFill>
            <a:schemeClr val="bg1"/>
          </a:solidFill>
        </p:spPr>
        <p:txBody>
          <a:bodyPr wrap="square" rtlCol="0">
            <a:spAutoFit/>
          </a:bodyPr>
          <a:lstStyle/>
          <a:p>
            <a:r>
              <a:rPr lang="en-US" dirty="0"/>
              <a:t>$7.0B</a:t>
            </a:r>
          </a:p>
        </p:txBody>
      </p:sp>
      <p:sp>
        <p:nvSpPr>
          <p:cNvPr id="60" name="TextBox 59">
            <a:extLst>
              <a:ext uri="{FF2B5EF4-FFF2-40B4-BE49-F238E27FC236}">
                <a16:creationId xmlns:a16="http://schemas.microsoft.com/office/drawing/2014/main" id="{A7EB0E80-05D2-9B46-94B9-AD6823B6A1CF}"/>
              </a:ext>
            </a:extLst>
          </p:cNvPr>
          <p:cNvSpPr txBox="1"/>
          <p:nvPr/>
        </p:nvSpPr>
        <p:spPr>
          <a:xfrm>
            <a:off x="6974816" y="2981251"/>
            <a:ext cx="658368" cy="338554"/>
          </a:xfrm>
          <a:prstGeom prst="rect">
            <a:avLst/>
          </a:prstGeom>
          <a:solidFill>
            <a:schemeClr val="bg1"/>
          </a:solidFill>
        </p:spPr>
        <p:txBody>
          <a:bodyPr wrap="square" rtlCol="0">
            <a:spAutoFit/>
          </a:bodyPr>
          <a:lstStyle/>
          <a:p>
            <a:r>
              <a:rPr lang="en-US" sz="1600" dirty="0"/>
              <a:t>$2.0B</a:t>
            </a:r>
          </a:p>
        </p:txBody>
      </p:sp>
      <p:sp>
        <p:nvSpPr>
          <p:cNvPr id="61" name="TextBox 60">
            <a:extLst>
              <a:ext uri="{FF2B5EF4-FFF2-40B4-BE49-F238E27FC236}">
                <a16:creationId xmlns:a16="http://schemas.microsoft.com/office/drawing/2014/main" id="{919F0173-FE8E-B444-9F24-2CD849E13C4A}"/>
              </a:ext>
            </a:extLst>
          </p:cNvPr>
          <p:cNvSpPr txBox="1"/>
          <p:nvPr/>
        </p:nvSpPr>
        <p:spPr>
          <a:xfrm>
            <a:off x="7167833" y="2215531"/>
            <a:ext cx="722096" cy="338554"/>
          </a:xfrm>
          <a:prstGeom prst="rect">
            <a:avLst/>
          </a:prstGeom>
          <a:noFill/>
        </p:spPr>
        <p:txBody>
          <a:bodyPr wrap="square" rtlCol="0">
            <a:spAutoFit/>
          </a:bodyPr>
          <a:lstStyle/>
          <a:p>
            <a:r>
              <a:rPr lang="en-US" sz="1600" dirty="0"/>
              <a:t>$3.7B</a:t>
            </a:r>
          </a:p>
        </p:txBody>
      </p:sp>
      <p:sp>
        <p:nvSpPr>
          <p:cNvPr id="62" name="TextBox 61">
            <a:extLst>
              <a:ext uri="{FF2B5EF4-FFF2-40B4-BE49-F238E27FC236}">
                <a16:creationId xmlns:a16="http://schemas.microsoft.com/office/drawing/2014/main" id="{03FDE831-3A61-674F-A6B9-A252E45FB62E}"/>
              </a:ext>
            </a:extLst>
          </p:cNvPr>
          <p:cNvSpPr txBox="1"/>
          <p:nvPr/>
        </p:nvSpPr>
        <p:spPr>
          <a:xfrm>
            <a:off x="7521504" y="2711545"/>
            <a:ext cx="722096" cy="338554"/>
          </a:xfrm>
          <a:prstGeom prst="rect">
            <a:avLst/>
          </a:prstGeom>
          <a:noFill/>
        </p:spPr>
        <p:txBody>
          <a:bodyPr wrap="square" rtlCol="0">
            <a:spAutoFit/>
          </a:bodyPr>
          <a:lstStyle/>
          <a:p>
            <a:r>
              <a:rPr lang="en-US" sz="1600" dirty="0"/>
              <a:t>$4.5B</a:t>
            </a:r>
          </a:p>
        </p:txBody>
      </p:sp>
      <p:sp>
        <p:nvSpPr>
          <p:cNvPr id="63" name="TextBox 62">
            <a:extLst>
              <a:ext uri="{FF2B5EF4-FFF2-40B4-BE49-F238E27FC236}">
                <a16:creationId xmlns:a16="http://schemas.microsoft.com/office/drawing/2014/main" id="{AB7A090B-5044-5548-A3B7-7CE7581430D7}"/>
              </a:ext>
            </a:extLst>
          </p:cNvPr>
          <p:cNvSpPr txBox="1"/>
          <p:nvPr/>
        </p:nvSpPr>
        <p:spPr>
          <a:xfrm>
            <a:off x="7039208" y="3793046"/>
            <a:ext cx="658368" cy="338554"/>
          </a:xfrm>
          <a:prstGeom prst="rect">
            <a:avLst/>
          </a:prstGeom>
          <a:noFill/>
        </p:spPr>
        <p:txBody>
          <a:bodyPr wrap="square" rtlCol="0">
            <a:spAutoFit/>
          </a:bodyPr>
          <a:lstStyle/>
          <a:p>
            <a:r>
              <a:rPr lang="en-US" sz="1600" dirty="0"/>
              <a:t>$2.5B</a:t>
            </a:r>
          </a:p>
        </p:txBody>
      </p:sp>
      <p:sp>
        <p:nvSpPr>
          <p:cNvPr id="64" name="TextBox 63">
            <a:extLst>
              <a:ext uri="{FF2B5EF4-FFF2-40B4-BE49-F238E27FC236}">
                <a16:creationId xmlns:a16="http://schemas.microsoft.com/office/drawing/2014/main" id="{2DD45AF0-3013-554C-B158-019E226BE7FA}"/>
              </a:ext>
            </a:extLst>
          </p:cNvPr>
          <p:cNvSpPr txBox="1"/>
          <p:nvPr/>
        </p:nvSpPr>
        <p:spPr>
          <a:xfrm>
            <a:off x="7302755" y="3420234"/>
            <a:ext cx="658368" cy="338554"/>
          </a:xfrm>
          <a:prstGeom prst="rect">
            <a:avLst/>
          </a:prstGeom>
          <a:noFill/>
        </p:spPr>
        <p:txBody>
          <a:bodyPr wrap="square" rtlCol="0">
            <a:spAutoFit/>
          </a:bodyPr>
          <a:lstStyle/>
          <a:p>
            <a:r>
              <a:rPr lang="en-US" sz="1600" dirty="0"/>
              <a:t>$2.0B</a:t>
            </a:r>
          </a:p>
        </p:txBody>
      </p:sp>
      <p:sp>
        <p:nvSpPr>
          <p:cNvPr id="65" name="TextBox 64">
            <a:extLst>
              <a:ext uri="{FF2B5EF4-FFF2-40B4-BE49-F238E27FC236}">
                <a16:creationId xmlns:a16="http://schemas.microsoft.com/office/drawing/2014/main" id="{847E1A77-DEC0-D34F-9E6E-8B0AD7948881}"/>
              </a:ext>
            </a:extLst>
          </p:cNvPr>
          <p:cNvSpPr txBox="1"/>
          <p:nvPr/>
        </p:nvSpPr>
        <p:spPr>
          <a:xfrm>
            <a:off x="8145961" y="4111613"/>
            <a:ext cx="658368" cy="338554"/>
          </a:xfrm>
          <a:prstGeom prst="rect">
            <a:avLst/>
          </a:prstGeom>
          <a:noFill/>
        </p:spPr>
        <p:txBody>
          <a:bodyPr wrap="square" rtlCol="0">
            <a:spAutoFit/>
          </a:bodyPr>
          <a:lstStyle/>
          <a:p>
            <a:r>
              <a:rPr lang="en-US" sz="1600" dirty="0"/>
              <a:t>$2.1B</a:t>
            </a:r>
          </a:p>
        </p:txBody>
      </p:sp>
      <p:sp>
        <p:nvSpPr>
          <p:cNvPr id="66" name="TextBox 65">
            <a:extLst>
              <a:ext uri="{FF2B5EF4-FFF2-40B4-BE49-F238E27FC236}">
                <a16:creationId xmlns:a16="http://schemas.microsoft.com/office/drawing/2014/main" id="{1198E94B-891F-E942-B412-1AAA32E5AE76}"/>
              </a:ext>
            </a:extLst>
          </p:cNvPr>
          <p:cNvSpPr txBox="1"/>
          <p:nvPr/>
        </p:nvSpPr>
        <p:spPr>
          <a:xfrm>
            <a:off x="8378052" y="3679597"/>
            <a:ext cx="658368" cy="338554"/>
          </a:xfrm>
          <a:prstGeom prst="rect">
            <a:avLst/>
          </a:prstGeom>
          <a:noFill/>
        </p:spPr>
        <p:txBody>
          <a:bodyPr wrap="square" rtlCol="0">
            <a:spAutoFit/>
          </a:bodyPr>
          <a:lstStyle/>
          <a:p>
            <a:r>
              <a:rPr lang="en-US" sz="1600" dirty="0"/>
              <a:t>$3.6B</a:t>
            </a:r>
          </a:p>
        </p:txBody>
      </p:sp>
      <p:sp>
        <p:nvSpPr>
          <p:cNvPr id="68" name="TextBox 67">
            <a:extLst>
              <a:ext uri="{FF2B5EF4-FFF2-40B4-BE49-F238E27FC236}">
                <a16:creationId xmlns:a16="http://schemas.microsoft.com/office/drawing/2014/main" id="{7C99F253-DB71-9E4F-B171-A8447AF04649}"/>
              </a:ext>
            </a:extLst>
          </p:cNvPr>
          <p:cNvSpPr txBox="1"/>
          <p:nvPr/>
        </p:nvSpPr>
        <p:spPr>
          <a:xfrm>
            <a:off x="7927435" y="3135864"/>
            <a:ext cx="630936" cy="280290"/>
          </a:xfrm>
          <a:prstGeom prst="rect">
            <a:avLst/>
          </a:prstGeom>
          <a:solidFill>
            <a:schemeClr val="bg1"/>
          </a:solidFill>
        </p:spPr>
        <p:txBody>
          <a:bodyPr wrap="square" rtlCol="0">
            <a:spAutoFit/>
          </a:bodyPr>
          <a:lstStyle/>
          <a:p>
            <a:r>
              <a:rPr lang="en-US" sz="1200" dirty="0"/>
              <a:t>$726M</a:t>
            </a:r>
          </a:p>
        </p:txBody>
      </p:sp>
      <p:sp>
        <p:nvSpPr>
          <p:cNvPr id="67" name="TextBox 66">
            <a:extLst>
              <a:ext uri="{FF2B5EF4-FFF2-40B4-BE49-F238E27FC236}">
                <a16:creationId xmlns:a16="http://schemas.microsoft.com/office/drawing/2014/main" id="{F9A05F73-6BCF-C74E-8DD9-A3230C5877E8}"/>
              </a:ext>
            </a:extLst>
          </p:cNvPr>
          <p:cNvSpPr txBox="1"/>
          <p:nvPr/>
        </p:nvSpPr>
        <p:spPr>
          <a:xfrm>
            <a:off x="8378043" y="3223485"/>
            <a:ext cx="658368" cy="338554"/>
          </a:xfrm>
          <a:prstGeom prst="rect">
            <a:avLst/>
          </a:prstGeom>
          <a:noFill/>
        </p:spPr>
        <p:txBody>
          <a:bodyPr wrap="square" rtlCol="0">
            <a:spAutoFit/>
          </a:bodyPr>
          <a:lstStyle/>
          <a:p>
            <a:r>
              <a:rPr lang="en-US" sz="1600" dirty="0"/>
              <a:t>$2.1B</a:t>
            </a:r>
          </a:p>
        </p:txBody>
      </p:sp>
      <p:sp>
        <p:nvSpPr>
          <p:cNvPr id="69" name="TextBox 68">
            <a:extLst>
              <a:ext uri="{FF2B5EF4-FFF2-40B4-BE49-F238E27FC236}">
                <a16:creationId xmlns:a16="http://schemas.microsoft.com/office/drawing/2014/main" id="{286AEB89-156E-204C-BE44-DD682A65FBE7}"/>
              </a:ext>
            </a:extLst>
          </p:cNvPr>
          <p:cNvSpPr txBox="1"/>
          <p:nvPr/>
        </p:nvSpPr>
        <p:spPr>
          <a:xfrm>
            <a:off x="8307682" y="2504634"/>
            <a:ext cx="658368" cy="338554"/>
          </a:xfrm>
          <a:prstGeom prst="rect">
            <a:avLst/>
          </a:prstGeom>
          <a:noFill/>
        </p:spPr>
        <p:txBody>
          <a:bodyPr wrap="square" rtlCol="0">
            <a:spAutoFit/>
          </a:bodyPr>
          <a:lstStyle/>
          <a:p>
            <a:r>
              <a:rPr lang="en-US" sz="1600" dirty="0"/>
              <a:t>$5.0B</a:t>
            </a:r>
          </a:p>
        </p:txBody>
      </p:sp>
      <p:sp>
        <p:nvSpPr>
          <p:cNvPr id="70" name="TextBox 69">
            <a:extLst>
              <a:ext uri="{FF2B5EF4-FFF2-40B4-BE49-F238E27FC236}">
                <a16:creationId xmlns:a16="http://schemas.microsoft.com/office/drawing/2014/main" id="{F123DE45-F103-2C42-835D-05F092CDA091}"/>
              </a:ext>
            </a:extLst>
          </p:cNvPr>
          <p:cNvSpPr txBox="1"/>
          <p:nvPr/>
        </p:nvSpPr>
        <p:spPr>
          <a:xfrm>
            <a:off x="8637443" y="2010209"/>
            <a:ext cx="658368" cy="338554"/>
          </a:xfrm>
          <a:prstGeom prst="rect">
            <a:avLst/>
          </a:prstGeom>
          <a:noFill/>
        </p:spPr>
        <p:txBody>
          <a:bodyPr wrap="square" rtlCol="0">
            <a:spAutoFit/>
          </a:bodyPr>
          <a:lstStyle/>
          <a:p>
            <a:r>
              <a:rPr lang="en-US" sz="1600" dirty="0"/>
              <a:t>$9.0B</a:t>
            </a:r>
          </a:p>
        </p:txBody>
      </p:sp>
      <p:sp>
        <p:nvSpPr>
          <p:cNvPr id="71" name="TextBox 70">
            <a:extLst>
              <a:ext uri="{FF2B5EF4-FFF2-40B4-BE49-F238E27FC236}">
                <a16:creationId xmlns:a16="http://schemas.microsoft.com/office/drawing/2014/main" id="{5EAA0D02-A069-1A41-B3E6-A8A9136A3A72}"/>
              </a:ext>
            </a:extLst>
          </p:cNvPr>
          <p:cNvSpPr txBox="1"/>
          <p:nvPr/>
        </p:nvSpPr>
        <p:spPr>
          <a:xfrm>
            <a:off x="9434375" y="1226211"/>
            <a:ext cx="715781" cy="307777"/>
          </a:xfrm>
          <a:prstGeom prst="rect">
            <a:avLst/>
          </a:prstGeom>
          <a:solidFill>
            <a:schemeClr val="bg1"/>
          </a:solidFill>
        </p:spPr>
        <p:txBody>
          <a:bodyPr wrap="square" rtlCol="0">
            <a:spAutoFit/>
          </a:bodyPr>
          <a:lstStyle/>
          <a:p>
            <a:r>
              <a:rPr lang="en-US" sz="1400" dirty="0"/>
              <a:t>$411M</a:t>
            </a:r>
          </a:p>
        </p:txBody>
      </p:sp>
      <p:sp>
        <p:nvSpPr>
          <p:cNvPr id="72" name="TextBox 71">
            <a:extLst>
              <a:ext uri="{FF2B5EF4-FFF2-40B4-BE49-F238E27FC236}">
                <a16:creationId xmlns:a16="http://schemas.microsoft.com/office/drawing/2014/main" id="{7B57D408-859D-6E46-B848-7CCA334B3287}"/>
              </a:ext>
            </a:extLst>
          </p:cNvPr>
          <p:cNvSpPr txBox="1"/>
          <p:nvPr/>
        </p:nvSpPr>
        <p:spPr>
          <a:xfrm>
            <a:off x="8317064" y="969192"/>
            <a:ext cx="974529" cy="307777"/>
          </a:xfrm>
          <a:prstGeom prst="rect">
            <a:avLst/>
          </a:prstGeom>
          <a:noFill/>
        </p:spPr>
        <p:txBody>
          <a:bodyPr wrap="square" rtlCol="0">
            <a:spAutoFit/>
          </a:bodyPr>
          <a:lstStyle/>
          <a:p>
            <a:r>
              <a:rPr lang="en-US" sz="1400" dirty="0"/>
              <a:t>VT: $285M</a:t>
            </a:r>
          </a:p>
        </p:txBody>
      </p:sp>
      <p:sp>
        <p:nvSpPr>
          <p:cNvPr id="73" name="TextBox 72">
            <a:extLst>
              <a:ext uri="{FF2B5EF4-FFF2-40B4-BE49-F238E27FC236}">
                <a16:creationId xmlns:a16="http://schemas.microsoft.com/office/drawing/2014/main" id="{8DFB6656-DACD-DE4E-BEBC-04F6BC7B38EE}"/>
              </a:ext>
            </a:extLst>
          </p:cNvPr>
          <p:cNvSpPr txBox="1"/>
          <p:nvPr/>
        </p:nvSpPr>
        <p:spPr>
          <a:xfrm>
            <a:off x="8317064" y="1212120"/>
            <a:ext cx="1091538" cy="307777"/>
          </a:xfrm>
          <a:prstGeom prst="rect">
            <a:avLst/>
          </a:prstGeom>
          <a:noFill/>
        </p:spPr>
        <p:txBody>
          <a:bodyPr wrap="square" rtlCol="0">
            <a:spAutoFit/>
          </a:bodyPr>
          <a:lstStyle/>
          <a:p>
            <a:r>
              <a:rPr lang="en-US" sz="1400" dirty="0"/>
              <a:t>NH: $351M</a:t>
            </a:r>
          </a:p>
        </p:txBody>
      </p:sp>
      <p:sp>
        <p:nvSpPr>
          <p:cNvPr id="74" name="TextBox 73">
            <a:extLst>
              <a:ext uri="{FF2B5EF4-FFF2-40B4-BE49-F238E27FC236}">
                <a16:creationId xmlns:a16="http://schemas.microsoft.com/office/drawing/2014/main" id="{CDE3ADBD-4095-A842-B211-801E3B0843ED}"/>
              </a:ext>
            </a:extLst>
          </p:cNvPr>
          <p:cNvSpPr txBox="1"/>
          <p:nvPr/>
        </p:nvSpPr>
        <p:spPr>
          <a:xfrm>
            <a:off x="10067081" y="1577678"/>
            <a:ext cx="1178527" cy="307777"/>
          </a:xfrm>
          <a:prstGeom prst="rect">
            <a:avLst/>
          </a:prstGeom>
          <a:solidFill>
            <a:schemeClr val="bg1"/>
          </a:solidFill>
        </p:spPr>
        <p:txBody>
          <a:bodyPr wrap="square" rtlCol="0">
            <a:spAutoFit/>
          </a:bodyPr>
          <a:lstStyle/>
          <a:p>
            <a:r>
              <a:rPr lang="en-US" sz="1400" dirty="0"/>
              <a:t>MA: $1.8B</a:t>
            </a:r>
          </a:p>
        </p:txBody>
      </p:sp>
      <p:sp>
        <p:nvSpPr>
          <p:cNvPr id="77" name="TextBox 76">
            <a:extLst>
              <a:ext uri="{FF2B5EF4-FFF2-40B4-BE49-F238E27FC236}">
                <a16:creationId xmlns:a16="http://schemas.microsoft.com/office/drawing/2014/main" id="{107B9383-1025-704D-B25F-A93EAE27664E}"/>
              </a:ext>
            </a:extLst>
          </p:cNvPr>
          <p:cNvSpPr txBox="1"/>
          <p:nvPr/>
        </p:nvSpPr>
        <p:spPr>
          <a:xfrm>
            <a:off x="10067082" y="1828800"/>
            <a:ext cx="1025471" cy="307777"/>
          </a:xfrm>
          <a:prstGeom prst="rect">
            <a:avLst/>
          </a:prstGeom>
          <a:solidFill>
            <a:schemeClr val="bg1"/>
          </a:solidFill>
        </p:spPr>
        <p:txBody>
          <a:bodyPr wrap="square" rtlCol="0">
            <a:spAutoFit/>
          </a:bodyPr>
          <a:lstStyle/>
          <a:p>
            <a:r>
              <a:rPr lang="en-US" sz="1400" dirty="0"/>
              <a:t>RI:  $415M</a:t>
            </a:r>
          </a:p>
        </p:txBody>
      </p:sp>
      <p:sp>
        <p:nvSpPr>
          <p:cNvPr id="78" name="TextBox 77">
            <a:extLst>
              <a:ext uri="{FF2B5EF4-FFF2-40B4-BE49-F238E27FC236}">
                <a16:creationId xmlns:a16="http://schemas.microsoft.com/office/drawing/2014/main" id="{86EB37D4-FC43-224C-8146-48833A1693C1}"/>
              </a:ext>
            </a:extLst>
          </p:cNvPr>
          <p:cNvSpPr txBox="1"/>
          <p:nvPr/>
        </p:nvSpPr>
        <p:spPr>
          <a:xfrm>
            <a:off x="10050356" y="2057400"/>
            <a:ext cx="1025471" cy="307777"/>
          </a:xfrm>
          <a:prstGeom prst="rect">
            <a:avLst/>
          </a:prstGeom>
          <a:solidFill>
            <a:schemeClr val="bg1"/>
          </a:solidFill>
        </p:spPr>
        <p:txBody>
          <a:bodyPr wrap="square" rtlCol="0">
            <a:spAutoFit/>
          </a:bodyPr>
          <a:lstStyle/>
          <a:p>
            <a:r>
              <a:rPr lang="en-US" sz="1400" dirty="0"/>
              <a:t>CT: $1.1B</a:t>
            </a:r>
          </a:p>
        </p:txBody>
      </p:sp>
      <p:sp>
        <p:nvSpPr>
          <p:cNvPr id="79" name="TextBox 78">
            <a:extLst>
              <a:ext uri="{FF2B5EF4-FFF2-40B4-BE49-F238E27FC236}">
                <a16:creationId xmlns:a16="http://schemas.microsoft.com/office/drawing/2014/main" id="{3FD90D9D-B120-3A4E-A7D0-D56EAB1BF9EF}"/>
              </a:ext>
            </a:extLst>
          </p:cNvPr>
          <p:cNvSpPr txBox="1"/>
          <p:nvPr/>
        </p:nvSpPr>
        <p:spPr>
          <a:xfrm>
            <a:off x="9443109" y="2632525"/>
            <a:ext cx="1119982" cy="307777"/>
          </a:xfrm>
          <a:prstGeom prst="rect">
            <a:avLst/>
          </a:prstGeom>
          <a:solidFill>
            <a:schemeClr val="bg1"/>
          </a:solidFill>
        </p:spPr>
        <p:txBody>
          <a:bodyPr wrap="square" rtlCol="0">
            <a:spAutoFit/>
          </a:bodyPr>
          <a:lstStyle/>
          <a:p>
            <a:r>
              <a:rPr lang="en-US" sz="1400" dirty="0"/>
              <a:t>NJ: $2.8B</a:t>
            </a:r>
          </a:p>
        </p:txBody>
      </p:sp>
      <p:sp>
        <p:nvSpPr>
          <p:cNvPr id="80" name="TextBox 79">
            <a:extLst>
              <a:ext uri="{FF2B5EF4-FFF2-40B4-BE49-F238E27FC236}">
                <a16:creationId xmlns:a16="http://schemas.microsoft.com/office/drawing/2014/main" id="{A5FDCA2E-2673-CD42-B420-05B01CA68E94}"/>
              </a:ext>
            </a:extLst>
          </p:cNvPr>
          <p:cNvSpPr txBox="1"/>
          <p:nvPr/>
        </p:nvSpPr>
        <p:spPr>
          <a:xfrm>
            <a:off x="9426344" y="3120642"/>
            <a:ext cx="974529" cy="307777"/>
          </a:xfrm>
          <a:prstGeom prst="rect">
            <a:avLst/>
          </a:prstGeom>
          <a:solidFill>
            <a:schemeClr val="bg1"/>
          </a:solidFill>
        </p:spPr>
        <p:txBody>
          <a:bodyPr wrap="square" rtlCol="0">
            <a:spAutoFit/>
          </a:bodyPr>
          <a:lstStyle/>
          <a:p>
            <a:r>
              <a:rPr lang="en-US" sz="1400" dirty="0"/>
              <a:t>MD: $2.0B</a:t>
            </a:r>
          </a:p>
        </p:txBody>
      </p:sp>
      <p:sp>
        <p:nvSpPr>
          <p:cNvPr id="81" name="TextBox 80">
            <a:extLst>
              <a:ext uri="{FF2B5EF4-FFF2-40B4-BE49-F238E27FC236}">
                <a16:creationId xmlns:a16="http://schemas.microsoft.com/office/drawing/2014/main" id="{339BB420-E548-C344-8EFC-5DC6DC66B10B}"/>
              </a:ext>
            </a:extLst>
          </p:cNvPr>
          <p:cNvSpPr txBox="1"/>
          <p:nvPr/>
        </p:nvSpPr>
        <p:spPr>
          <a:xfrm>
            <a:off x="9440420" y="3366274"/>
            <a:ext cx="1152429" cy="307777"/>
          </a:xfrm>
          <a:prstGeom prst="rect">
            <a:avLst/>
          </a:prstGeom>
          <a:solidFill>
            <a:schemeClr val="bg1"/>
          </a:solidFill>
        </p:spPr>
        <p:txBody>
          <a:bodyPr wrap="square" rtlCol="0">
            <a:spAutoFit/>
          </a:bodyPr>
          <a:lstStyle/>
          <a:p>
            <a:r>
              <a:rPr lang="en-US" sz="1400" dirty="0"/>
              <a:t>DC: $386M</a:t>
            </a:r>
          </a:p>
        </p:txBody>
      </p:sp>
      <p:sp>
        <p:nvSpPr>
          <p:cNvPr id="82" name="TextBox 81">
            <a:extLst>
              <a:ext uri="{FF2B5EF4-FFF2-40B4-BE49-F238E27FC236}">
                <a16:creationId xmlns:a16="http://schemas.microsoft.com/office/drawing/2014/main" id="{F1EBAB06-EC26-324D-99A1-24744E088C4C}"/>
              </a:ext>
            </a:extLst>
          </p:cNvPr>
          <p:cNvSpPr txBox="1"/>
          <p:nvPr/>
        </p:nvSpPr>
        <p:spPr>
          <a:xfrm>
            <a:off x="9426344" y="2875080"/>
            <a:ext cx="1119982" cy="307777"/>
          </a:xfrm>
          <a:prstGeom prst="rect">
            <a:avLst/>
          </a:prstGeom>
          <a:solidFill>
            <a:schemeClr val="bg1"/>
          </a:solidFill>
        </p:spPr>
        <p:txBody>
          <a:bodyPr wrap="square" rtlCol="0">
            <a:spAutoFit/>
          </a:bodyPr>
          <a:lstStyle/>
          <a:p>
            <a:r>
              <a:rPr lang="en-US" sz="1400" dirty="0"/>
              <a:t>DE: $411M</a:t>
            </a:r>
          </a:p>
        </p:txBody>
      </p:sp>
    </p:spTree>
    <p:extLst>
      <p:ext uri="{BB962C8B-B14F-4D97-AF65-F5344CB8AC3E}">
        <p14:creationId xmlns:p14="http://schemas.microsoft.com/office/powerpoint/2010/main" val="71456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0" grpId="0"/>
      <p:bldP spid="31" grpId="0"/>
      <p:bldP spid="32" grpId="0"/>
      <p:bldP spid="33" grpId="0"/>
      <p:bldP spid="34" grpId="0"/>
      <p:bldP spid="35" grpId="0"/>
      <p:bldP spid="37" grpId="0"/>
      <p:bldP spid="38" grpId="0"/>
      <p:bldP spid="39" grpId="0"/>
      <p:bldP spid="40" grpId="0"/>
      <p:bldP spid="41" grpId="0"/>
      <p:bldP spid="42" grpId="0"/>
      <p:bldP spid="43" grpId="0"/>
      <p:bldP spid="44" grpId="0"/>
      <p:bldP spid="45" grpId="0"/>
      <p:bldP spid="46" grpId="0"/>
      <p:bldP spid="47" grpId="0"/>
      <p:bldP spid="48" grpId="0" animBg="1"/>
      <p:bldP spid="49" grpId="0"/>
      <p:bldP spid="50" grpId="0"/>
      <p:bldP spid="51" grpId="0"/>
      <p:bldP spid="52" grpId="0"/>
      <p:bldP spid="53" grpId="0"/>
      <p:bldP spid="54" grpId="0"/>
      <p:bldP spid="55" grpId="0"/>
      <p:bldP spid="56" grpId="0"/>
      <p:bldP spid="57" grpId="0"/>
      <p:bldP spid="58" grpId="0"/>
      <p:bldP spid="59" grpId="0" animBg="1"/>
      <p:bldP spid="60" grpId="0" animBg="1"/>
      <p:bldP spid="61" grpId="0"/>
      <p:bldP spid="62" grpId="0"/>
      <p:bldP spid="63" grpId="0"/>
      <p:bldP spid="64" grpId="0"/>
      <p:bldP spid="65" grpId="0"/>
      <p:bldP spid="66" grpId="0"/>
      <p:bldP spid="68" grpId="0" animBg="1"/>
      <p:bldP spid="67" grpId="0"/>
      <p:bldP spid="69" grpId="0"/>
      <p:bldP spid="70" grpId="0"/>
      <p:bldP spid="71" grpId="0" animBg="1"/>
      <p:bldP spid="72" grpId="0"/>
      <p:bldP spid="73" grpId="0"/>
      <p:bldP spid="74" grpId="0" animBg="1"/>
      <p:bldP spid="77" grpId="0" animBg="1"/>
      <p:bldP spid="78" grpId="0" animBg="1"/>
      <p:bldP spid="79" grpId="0" animBg="1"/>
      <p:bldP spid="80" grpId="0" animBg="1"/>
      <p:bldP spid="81" grpId="0" animBg="1"/>
      <p:bldP spid="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3EAB8-C923-384B-A88F-75A77562B39B}"/>
              </a:ext>
            </a:extLst>
          </p:cNvPr>
          <p:cNvSpPr>
            <a:spLocks noGrp="1"/>
          </p:cNvSpPr>
          <p:nvPr>
            <p:ph type="sldNum" sz="quarter" idx="7"/>
          </p:nvPr>
        </p:nvSpPr>
        <p:spPr/>
        <p:txBody>
          <a:bodyPr/>
          <a:lstStyle/>
          <a:p>
            <a:fld id="{B6F15528-21DE-4FAA-801E-634DDDAF4B2B}" type="slidenum">
              <a:rPr lang="en-US" smtClean="0"/>
              <a:pPr/>
              <a:t>4</a:t>
            </a:fld>
            <a:endParaRPr lang="en-US" dirty="0"/>
          </a:p>
        </p:txBody>
      </p:sp>
      <p:sp>
        <p:nvSpPr>
          <p:cNvPr id="22" name="Subtitle 2">
            <a:extLst>
              <a:ext uri="{FF2B5EF4-FFF2-40B4-BE49-F238E27FC236}">
                <a16:creationId xmlns:a16="http://schemas.microsoft.com/office/drawing/2014/main" id="{FD3576CC-3C13-C145-ABA4-4A404B3A5110}"/>
              </a:ext>
            </a:extLst>
          </p:cNvPr>
          <p:cNvSpPr txBox="1">
            <a:spLocks/>
          </p:cNvSpPr>
          <p:nvPr/>
        </p:nvSpPr>
        <p:spPr>
          <a:xfrm>
            <a:off x="1031929" y="533400"/>
            <a:ext cx="11160071" cy="1446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6"/>
              </a:solidFill>
            </a:endParaRPr>
          </a:p>
          <a:p>
            <a:pPr marL="409575" indent="-409575">
              <a:buNone/>
            </a:pPr>
            <a:r>
              <a:rPr lang="en-US" b="1" dirty="0">
                <a:solidFill>
                  <a:schemeClr val="accent6"/>
                </a:solidFill>
              </a:rPr>
              <a:t>POLL: </a:t>
            </a:r>
            <a:r>
              <a:rPr lang="en-US" dirty="0">
                <a:solidFill>
                  <a:schemeClr val="accent6"/>
                </a:solidFill>
              </a:rPr>
              <a:t>Now think of a </a:t>
            </a:r>
            <a:r>
              <a:rPr lang="en-US" u="sng" dirty="0">
                <a:solidFill>
                  <a:schemeClr val="accent6"/>
                </a:solidFill>
              </a:rPr>
              <a:t>district</a:t>
            </a:r>
            <a:r>
              <a:rPr lang="en-US" dirty="0">
                <a:solidFill>
                  <a:schemeClr val="accent6"/>
                </a:solidFill>
              </a:rPr>
              <a:t> you know well. How much </a:t>
            </a:r>
            <a:r>
              <a:rPr lang="en-US" u="sng" dirty="0">
                <a:solidFill>
                  <a:schemeClr val="accent6"/>
                </a:solidFill>
              </a:rPr>
              <a:t>per pupil </a:t>
            </a:r>
            <a:r>
              <a:rPr lang="en-US" dirty="0">
                <a:solidFill>
                  <a:schemeClr val="accent6"/>
                </a:solidFill>
              </a:rPr>
              <a:t>did it receive from ESSER III?</a:t>
            </a:r>
          </a:p>
          <a:p>
            <a:pPr marL="409575" indent="-409575">
              <a:buNone/>
            </a:pPr>
            <a:endParaRPr lang="en-US" dirty="0">
              <a:solidFill>
                <a:schemeClr val="accent6"/>
              </a:solidFill>
            </a:endParaRPr>
          </a:p>
          <a:p>
            <a:pPr marL="514350" indent="-514350">
              <a:buFont typeface="+mj-lt"/>
              <a:buAutoNum type="alphaUcPeriod"/>
            </a:pPr>
            <a:r>
              <a:rPr lang="en-US" dirty="0">
                <a:solidFill>
                  <a:schemeClr val="accent6"/>
                </a:solidFill>
              </a:rPr>
              <a:t>&lt;$1,000 per student</a:t>
            </a:r>
          </a:p>
          <a:p>
            <a:pPr marL="514350" indent="-514350">
              <a:buFont typeface="+mj-lt"/>
              <a:buAutoNum type="alphaUcPeriod"/>
            </a:pPr>
            <a:r>
              <a:rPr lang="en-US" dirty="0">
                <a:solidFill>
                  <a:schemeClr val="accent6"/>
                </a:solidFill>
              </a:rPr>
              <a:t>$1,000 - $2,000 per student</a:t>
            </a:r>
          </a:p>
          <a:p>
            <a:pPr marL="514350" indent="-514350">
              <a:buFont typeface="+mj-lt"/>
              <a:buAutoNum type="alphaUcPeriod"/>
            </a:pPr>
            <a:r>
              <a:rPr lang="en-US" dirty="0">
                <a:solidFill>
                  <a:schemeClr val="accent6"/>
                </a:solidFill>
              </a:rPr>
              <a:t>$2,000 - $3,000 per student</a:t>
            </a:r>
          </a:p>
          <a:p>
            <a:pPr marL="514350" indent="-514350">
              <a:buFont typeface="+mj-lt"/>
              <a:buAutoNum type="alphaUcPeriod"/>
            </a:pPr>
            <a:r>
              <a:rPr lang="en-US" dirty="0">
                <a:solidFill>
                  <a:schemeClr val="accent6"/>
                </a:solidFill>
              </a:rPr>
              <a:t>$3,000 - $4,000 per student</a:t>
            </a:r>
          </a:p>
          <a:p>
            <a:pPr marL="514350" indent="-514350">
              <a:buFont typeface="+mj-lt"/>
              <a:buAutoNum type="alphaUcPeriod"/>
            </a:pPr>
            <a:r>
              <a:rPr lang="en-US" dirty="0">
                <a:solidFill>
                  <a:schemeClr val="accent6"/>
                </a:solidFill>
              </a:rPr>
              <a:t>&gt;$4,000 per student</a:t>
            </a:r>
          </a:p>
        </p:txBody>
      </p:sp>
      <p:sp>
        <p:nvSpPr>
          <p:cNvPr id="23" name="Oval Callout 22">
            <a:extLst>
              <a:ext uri="{FF2B5EF4-FFF2-40B4-BE49-F238E27FC236}">
                <a16:creationId xmlns:a16="http://schemas.microsoft.com/office/drawing/2014/main" id="{18D28A8E-72BA-F346-9B58-E694CB49DC2C}"/>
              </a:ext>
            </a:extLst>
          </p:cNvPr>
          <p:cNvSpPr/>
          <p:nvPr/>
        </p:nvSpPr>
        <p:spPr>
          <a:xfrm flipH="1">
            <a:off x="6816547" y="3736258"/>
            <a:ext cx="4593620" cy="1500004"/>
          </a:xfrm>
          <a:prstGeom prst="wedgeEllipseCallout">
            <a:avLst>
              <a:gd name="adj1" fmla="val 39432"/>
              <a:gd name="adj2" fmla="val -6436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Leaders ought to locate this figure and say it often!</a:t>
            </a:r>
          </a:p>
        </p:txBody>
      </p:sp>
    </p:spTree>
    <p:extLst>
      <p:ext uri="{BB962C8B-B14F-4D97-AF65-F5344CB8AC3E}">
        <p14:creationId xmlns:p14="http://schemas.microsoft.com/office/powerpoint/2010/main" val="413719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3EAB8-C923-384B-A88F-75A77562B39B}"/>
              </a:ext>
            </a:extLst>
          </p:cNvPr>
          <p:cNvSpPr>
            <a:spLocks noGrp="1"/>
          </p:cNvSpPr>
          <p:nvPr>
            <p:ph type="sldNum" sz="quarter" idx="7"/>
          </p:nvPr>
        </p:nvSpPr>
        <p:spPr/>
        <p:txBody>
          <a:bodyPr/>
          <a:lstStyle/>
          <a:p>
            <a:fld id="{B6F15528-21DE-4FAA-801E-634DDDAF4B2B}" type="slidenum">
              <a:rPr lang="en-US" smtClean="0"/>
              <a:pPr/>
              <a:t>5</a:t>
            </a:fld>
            <a:endParaRPr lang="en-US" dirty="0"/>
          </a:p>
        </p:txBody>
      </p:sp>
      <p:sp>
        <p:nvSpPr>
          <p:cNvPr id="11" name="TextBox 10">
            <a:extLst>
              <a:ext uri="{FF2B5EF4-FFF2-40B4-BE49-F238E27FC236}">
                <a16:creationId xmlns:a16="http://schemas.microsoft.com/office/drawing/2014/main" id="{69BA7EAE-9930-DB44-9A2C-BCD6E31C998F}"/>
              </a:ext>
            </a:extLst>
          </p:cNvPr>
          <p:cNvSpPr txBox="1"/>
          <p:nvPr/>
        </p:nvSpPr>
        <p:spPr>
          <a:xfrm>
            <a:off x="528136" y="845443"/>
            <a:ext cx="7604501" cy="707886"/>
          </a:xfrm>
          <a:prstGeom prst="rect">
            <a:avLst/>
          </a:prstGeom>
          <a:solidFill>
            <a:schemeClr val="accent1">
              <a:lumMod val="75000"/>
            </a:schemeClr>
          </a:solidFill>
        </p:spPr>
        <p:txBody>
          <a:bodyPr wrap="square" rtlCol="0">
            <a:spAutoFit/>
          </a:bodyPr>
          <a:lstStyle/>
          <a:p>
            <a:pPr algn="ctr"/>
            <a:r>
              <a:rPr lang="en-US" sz="4000" dirty="0">
                <a:solidFill>
                  <a:schemeClr val="bg1"/>
                </a:solidFill>
                <a:latin typeface="Cambria" panose="02040503050406030204" pitchFamily="18" charset="0"/>
              </a:rPr>
              <a:t>It’s 2023. Where did the time go?</a:t>
            </a:r>
          </a:p>
        </p:txBody>
      </p:sp>
      <p:pic>
        <p:nvPicPr>
          <p:cNvPr id="12" name="Picture 11">
            <a:extLst>
              <a:ext uri="{FF2B5EF4-FFF2-40B4-BE49-F238E27FC236}">
                <a16:creationId xmlns:a16="http://schemas.microsoft.com/office/drawing/2014/main" id="{A3761922-461B-DC4B-B541-47D048F87949}"/>
              </a:ext>
            </a:extLst>
          </p:cNvPr>
          <p:cNvPicPr>
            <a:picLocks noChangeAspect="1"/>
          </p:cNvPicPr>
          <p:nvPr/>
        </p:nvPicPr>
        <p:blipFill>
          <a:blip r:embed="rId3"/>
          <a:stretch>
            <a:fillRect/>
          </a:stretch>
        </p:blipFill>
        <p:spPr>
          <a:xfrm>
            <a:off x="1425629" y="2101932"/>
            <a:ext cx="4165600" cy="2146300"/>
          </a:xfrm>
          <a:prstGeom prst="rect">
            <a:avLst/>
          </a:prstGeom>
        </p:spPr>
      </p:pic>
      <p:sp>
        <p:nvSpPr>
          <p:cNvPr id="13" name="TextBox 12">
            <a:extLst>
              <a:ext uri="{FF2B5EF4-FFF2-40B4-BE49-F238E27FC236}">
                <a16:creationId xmlns:a16="http://schemas.microsoft.com/office/drawing/2014/main" id="{A59FC99A-EE60-8340-92DE-0187D2DB58C8}"/>
              </a:ext>
            </a:extLst>
          </p:cNvPr>
          <p:cNvSpPr txBox="1"/>
          <p:nvPr/>
        </p:nvSpPr>
        <p:spPr>
          <a:xfrm>
            <a:off x="5887843" y="110491"/>
            <a:ext cx="3936570" cy="707886"/>
          </a:xfrm>
          <a:prstGeom prst="rect">
            <a:avLst/>
          </a:prstGeom>
          <a:noFill/>
        </p:spPr>
        <p:txBody>
          <a:bodyPr wrap="square" rtlCol="0">
            <a:spAutoFit/>
          </a:bodyPr>
          <a:lstStyle/>
          <a:p>
            <a:r>
              <a:rPr lang="en-US" sz="4000" b="1" dirty="0">
                <a:solidFill>
                  <a:schemeClr val="accent1">
                    <a:lumMod val="75000"/>
                  </a:schemeClr>
                </a:solidFill>
                <a:latin typeface="Cambria" panose="02040503050406030204" pitchFamily="18" charset="0"/>
              </a:rPr>
              <a:t>money</a:t>
            </a:r>
            <a:endParaRPr lang="en-US" sz="2000" b="1" dirty="0">
              <a:solidFill>
                <a:schemeClr val="accent1">
                  <a:lumMod val="75000"/>
                </a:schemeClr>
              </a:solidFill>
              <a:latin typeface="Cambria" panose="02040503050406030204" pitchFamily="18" charset="0"/>
            </a:endParaRPr>
          </a:p>
        </p:txBody>
      </p:sp>
      <p:cxnSp>
        <p:nvCxnSpPr>
          <p:cNvPr id="14" name="Straight Connector 13">
            <a:extLst>
              <a:ext uri="{FF2B5EF4-FFF2-40B4-BE49-F238E27FC236}">
                <a16:creationId xmlns:a16="http://schemas.microsoft.com/office/drawing/2014/main" id="{1F366685-7A60-AA45-B579-604A27AB9C36}"/>
              </a:ext>
            </a:extLst>
          </p:cNvPr>
          <p:cNvCxnSpPr>
            <a:cxnSpLocks/>
          </p:cNvCxnSpPr>
          <p:nvPr/>
        </p:nvCxnSpPr>
        <p:spPr>
          <a:xfrm flipV="1">
            <a:off x="5771515" y="966225"/>
            <a:ext cx="1320484" cy="5214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Oval Callout 14">
            <a:extLst>
              <a:ext uri="{FF2B5EF4-FFF2-40B4-BE49-F238E27FC236}">
                <a16:creationId xmlns:a16="http://schemas.microsoft.com/office/drawing/2014/main" id="{81F4C831-C0BF-C145-B9B4-B093A4E963E1}"/>
              </a:ext>
            </a:extLst>
          </p:cNvPr>
          <p:cNvSpPr/>
          <p:nvPr/>
        </p:nvSpPr>
        <p:spPr>
          <a:xfrm flipH="1">
            <a:off x="6420485" y="1974157"/>
            <a:ext cx="5669911" cy="3321128"/>
          </a:xfrm>
          <a:prstGeom prst="wedgeEllipseCallout">
            <a:avLst>
              <a:gd name="adj1" fmla="val 55642"/>
              <a:gd name="adj2" fmla="val 446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ESSER was a grand experiment: What happens when feds give large sums to districts with few strings attached?</a:t>
            </a:r>
          </a:p>
        </p:txBody>
      </p:sp>
    </p:spTree>
    <p:extLst>
      <p:ext uri="{BB962C8B-B14F-4D97-AF65-F5344CB8AC3E}">
        <p14:creationId xmlns:p14="http://schemas.microsoft.com/office/powerpoint/2010/main" val="16199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3EAB8-C923-384B-A88F-75A77562B39B}"/>
              </a:ext>
            </a:extLst>
          </p:cNvPr>
          <p:cNvSpPr>
            <a:spLocks noGrp="1"/>
          </p:cNvSpPr>
          <p:nvPr>
            <p:ph type="sldNum" sz="quarter" idx="7"/>
          </p:nvPr>
        </p:nvSpPr>
        <p:spPr>
          <a:xfrm>
            <a:off x="11515934" y="6172200"/>
            <a:ext cx="457200" cy="276999"/>
          </a:xfrm>
        </p:spPr>
        <p:txBody>
          <a:bodyPr/>
          <a:lstStyle/>
          <a:p>
            <a:fld id="{B6F15528-21DE-4FAA-801E-634DDDAF4B2B}" type="slidenum">
              <a:rPr lang="en-US" smtClean="0"/>
              <a:pPr/>
              <a:t>6</a:t>
            </a:fld>
            <a:endParaRPr lang="en-US" dirty="0"/>
          </a:p>
        </p:txBody>
      </p:sp>
      <p:pic>
        <p:nvPicPr>
          <p:cNvPr id="5" name="Picture 4">
            <a:extLst>
              <a:ext uri="{FF2B5EF4-FFF2-40B4-BE49-F238E27FC236}">
                <a16:creationId xmlns:a16="http://schemas.microsoft.com/office/drawing/2014/main" id="{DD666469-3C34-1C49-8B80-8ED078A8D4F7}"/>
              </a:ext>
            </a:extLst>
          </p:cNvPr>
          <p:cNvPicPr>
            <a:picLocks noChangeAspect="1"/>
          </p:cNvPicPr>
          <p:nvPr/>
        </p:nvPicPr>
        <p:blipFill>
          <a:blip r:embed="rId3"/>
          <a:stretch>
            <a:fillRect/>
          </a:stretch>
        </p:blipFill>
        <p:spPr>
          <a:xfrm>
            <a:off x="234176" y="256478"/>
            <a:ext cx="5498968" cy="3079421"/>
          </a:xfrm>
          <a:prstGeom prst="rect">
            <a:avLst/>
          </a:prstGeom>
        </p:spPr>
      </p:pic>
      <p:pic>
        <p:nvPicPr>
          <p:cNvPr id="6" name="Picture 5">
            <a:extLst>
              <a:ext uri="{FF2B5EF4-FFF2-40B4-BE49-F238E27FC236}">
                <a16:creationId xmlns:a16="http://schemas.microsoft.com/office/drawing/2014/main" id="{09AA2F7A-6C2F-144C-A99E-BD19395070C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045" r="13037"/>
          <a:stretch/>
        </p:blipFill>
        <p:spPr>
          <a:xfrm>
            <a:off x="7082970" y="-290286"/>
            <a:ext cx="4874853" cy="3977297"/>
          </a:xfrm>
          <a:prstGeom prst="rect">
            <a:avLst/>
          </a:prstGeom>
        </p:spPr>
      </p:pic>
      <p:sp>
        <p:nvSpPr>
          <p:cNvPr id="7" name="Rectangle 6">
            <a:extLst>
              <a:ext uri="{FF2B5EF4-FFF2-40B4-BE49-F238E27FC236}">
                <a16:creationId xmlns:a16="http://schemas.microsoft.com/office/drawing/2014/main" id="{61A27278-F5B6-B446-BA8F-7FB0C8222D3F}"/>
              </a:ext>
            </a:extLst>
          </p:cNvPr>
          <p:cNvSpPr/>
          <p:nvPr/>
        </p:nvSpPr>
        <p:spPr>
          <a:xfrm>
            <a:off x="7460343" y="1577553"/>
            <a:ext cx="4284191" cy="1569660"/>
          </a:xfrm>
          <a:prstGeom prst="rect">
            <a:avLst/>
          </a:prstGeom>
        </p:spPr>
        <p:txBody>
          <a:bodyPr wrap="square">
            <a:spAutoFit/>
          </a:bodyPr>
          <a:lstStyle/>
          <a:p>
            <a:pPr algn="ctr" fontAlgn="auto"/>
            <a:r>
              <a:rPr lang="en-US" sz="3200" b="1" dirty="0">
                <a:solidFill>
                  <a:schemeClr val="accent6"/>
                </a:solidFill>
              </a:rPr>
              <a:t>BREAKING: Millions in federal ESSER relief dollars spent on_____ !</a:t>
            </a:r>
            <a:endParaRPr lang="en-US" sz="2800" dirty="0">
              <a:solidFill>
                <a:schemeClr val="accent6"/>
              </a:solidFill>
            </a:endParaRPr>
          </a:p>
        </p:txBody>
      </p:sp>
      <p:pic>
        <p:nvPicPr>
          <p:cNvPr id="8" name="Picture 7">
            <a:extLst>
              <a:ext uri="{FF2B5EF4-FFF2-40B4-BE49-F238E27FC236}">
                <a16:creationId xmlns:a16="http://schemas.microsoft.com/office/drawing/2014/main" id="{EC9052A3-E0DC-EB4E-90CD-F63951F2932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045" r="13037"/>
          <a:stretch/>
        </p:blipFill>
        <p:spPr>
          <a:xfrm>
            <a:off x="4801724" y="2715193"/>
            <a:ext cx="5180476" cy="3977297"/>
          </a:xfrm>
          <a:prstGeom prst="rect">
            <a:avLst/>
          </a:prstGeom>
        </p:spPr>
      </p:pic>
      <p:sp>
        <p:nvSpPr>
          <p:cNvPr id="9" name="Rectangle 8">
            <a:extLst>
              <a:ext uri="{FF2B5EF4-FFF2-40B4-BE49-F238E27FC236}">
                <a16:creationId xmlns:a16="http://schemas.microsoft.com/office/drawing/2014/main" id="{B40229EC-2F3E-0D4A-9998-697C85990032}"/>
              </a:ext>
            </a:extLst>
          </p:cNvPr>
          <p:cNvSpPr/>
          <p:nvPr/>
        </p:nvSpPr>
        <p:spPr>
          <a:xfrm>
            <a:off x="4954535" y="4504915"/>
            <a:ext cx="4874853" cy="1569660"/>
          </a:xfrm>
          <a:prstGeom prst="rect">
            <a:avLst/>
          </a:prstGeom>
        </p:spPr>
        <p:txBody>
          <a:bodyPr wrap="square">
            <a:spAutoFit/>
          </a:bodyPr>
          <a:lstStyle/>
          <a:p>
            <a:pPr algn="ctr" fontAlgn="auto"/>
            <a:r>
              <a:rPr lang="en-US" sz="3200" b="1" dirty="0">
                <a:solidFill>
                  <a:schemeClr val="accent6"/>
                </a:solidFill>
              </a:rPr>
              <a:t>BREAKING: Reports show ESSER investments didn’t benefit students.   </a:t>
            </a:r>
            <a:endParaRPr lang="en-US" sz="2800" dirty="0">
              <a:solidFill>
                <a:schemeClr val="accent6"/>
              </a:solidFill>
            </a:endParaRPr>
          </a:p>
        </p:txBody>
      </p:sp>
      <p:sp>
        <p:nvSpPr>
          <p:cNvPr id="10" name="Subtitle 2">
            <a:extLst>
              <a:ext uri="{FF2B5EF4-FFF2-40B4-BE49-F238E27FC236}">
                <a16:creationId xmlns:a16="http://schemas.microsoft.com/office/drawing/2014/main" id="{1AAE876E-8A81-5849-BDF6-C74B1055A1A5}"/>
              </a:ext>
            </a:extLst>
          </p:cNvPr>
          <p:cNvSpPr txBox="1">
            <a:spLocks/>
          </p:cNvSpPr>
          <p:nvPr/>
        </p:nvSpPr>
        <p:spPr>
          <a:xfrm>
            <a:off x="151576" y="3410012"/>
            <a:ext cx="4650147" cy="2533588"/>
          </a:xfrm>
          <a:prstGeom prst="rect">
            <a:avLst/>
          </a:prstGeom>
          <a:ln>
            <a:solidFill>
              <a:schemeClr val="accent6"/>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11113">
              <a:spcBef>
                <a:spcPts val="400"/>
              </a:spcBef>
              <a:buNone/>
            </a:pPr>
            <a:r>
              <a:rPr lang="en-US" sz="2400" dirty="0">
                <a:solidFill>
                  <a:schemeClr val="accent6"/>
                </a:solidFill>
              </a:rPr>
              <a:t>POLL: Who do you think should deserve the blame if there’s little to show for ESSER?</a:t>
            </a:r>
          </a:p>
          <a:p>
            <a:pPr marL="514350" indent="-514350">
              <a:spcBef>
                <a:spcPts val="400"/>
              </a:spcBef>
              <a:buAutoNum type="alphaLcParenR"/>
            </a:pPr>
            <a:r>
              <a:rPr lang="en-US" sz="2400" dirty="0">
                <a:solidFill>
                  <a:schemeClr val="accent6"/>
                </a:solidFill>
              </a:rPr>
              <a:t>Feds</a:t>
            </a:r>
          </a:p>
          <a:p>
            <a:pPr marL="514350" indent="-514350">
              <a:spcBef>
                <a:spcPts val="400"/>
              </a:spcBef>
              <a:buAutoNum type="alphaLcParenR"/>
            </a:pPr>
            <a:r>
              <a:rPr lang="en-US" sz="2400" dirty="0">
                <a:solidFill>
                  <a:schemeClr val="accent6"/>
                </a:solidFill>
              </a:rPr>
              <a:t>SEAs </a:t>
            </a:r>
          </a:p>
          <a:p>
            <a:pPr marL="514350" indent="-514350">
              <a:spcBef>
                <a:spcPts val="400"/>
              </a:spcBef>
              <a:buAutoNum type="alphaLcParenR"/>
            </a:pPr>
            <a:r>
              <a:rPr lang="en-US" sz="2400" dirty="0">
                <a:solidFill>
                  <a:schemeClr val="accent6"/>
                </a:solidFill>
              </a:rPr>
              <a:t>Districts</a:t>
            </a:r>
          </a:p>
          <a:p>
            <a:pPr marL="514350" indent="-514350">
              <a:spcBef>
                <a:spcPts val="400"/>
              </a:spcBef>
              <a:buAutoNum type="alphaLcParenR"/>
            </a:pPr>
            <a:r>
              <a:rPr lang="en-US" sz="2400" dirty="0">
                <a:solidFill>
                  <a:schemeClr val="accent6"/>
                </a:solidFill>
              </a:rPr>
              <a:t>Other – tell us in the chat</a:t>
            </a:r>
          </a:p>
        </p:txBody>
      </p:sp>
    </p:spTree>
    <p:extLst>
      <p:ext uri="{BB962C8B-B14F-4D97-AF65-F5344CB8AC3E}">
        <p14:creationId xmlns:p14="http://schemas.microsoft.com/office/powerpoint/2010/main" val="25636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D22DCD-5735-D841-B238-F4F838CFA8A7}"/>
              </a:ext>
            </a:extLst>
          </p:cNvPr>
          <p:cNvSpPr txBox="1"/>
          <p:nvPr/>
        </p:nvSpPr>
        <p:spPr>
          <a:xfrm>
            <a:off x="0" y="0"/>
            <a:ext cx="12192000" cy="1331070"/>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Six potential mistakes districts might be making with federal relief funds</a:t>
            </a:r>
          </a:p>
        </p:txBody>
      </p:sp>
      <p:sp>
        <p:nvSpPr>
          <p:cNvPr id="4" name="TextBox 3">
            <a:extLst>
              <a:ext uri="{FF2B5EF4-FFF2-40B4-BE49-F238E27FC236}">
                <a16:creationId xmlns:a16="http://schemas.microsoft.com/office/drawing/2014/main" id="{486D3DA9-C18F-B847-865D-1BEEFB999105}"/>
              </a:ext>
            </a:extLst>
          </p:cNvPr>
          <p:cNvSpPr txBox="1"/>
          <p:nvPr/>
        </p:nvSpPr>
        <p:spPr>
          <a:xfrm>
            <a:off x="700776" y="1668444"/>
            <a:ext cx="11090985" cy="4201150"/>
          </a:xfrm>
          <a:prstGeom prst="rect">
            <a:avLst/>
          </a:prstGeom>
          <a:noFill/>
        </p:spPr>
        <p:txBody>
          <a:bodyPr wrap="none" rtlCol="0">
            <a:spAutoFit/>
          </a:bodyPr>
          <a:lstStyle/>
          <a:p>
            <a:pPr marL="342900" indent="-342900">
              <a:spcAft>
                <a:spcPts val="1800"/>
              </a:spcAft>
              <a:buAutoNum type="arabicPeriod"/>
            </a:pPr>
            <a:r>
              <a:rPr lang="en-US" sz="3200" b="1" dirty="0">
                <a:solidFill>
                  <a:schemeClr val="accent6"/>
                </a:solidFill>
              </a:rPr>
              <a:t>Spending in a way that creates a </a:t>
            </a:r>
            <a:r>
              <a:rPr lang="en-US" sz="3200" b="1" u="sng" dirty="0">
                <a:solidFill>
                  <a:schemeClr val="accent6"/>
                </a:solidFill>
              </a:rPr>
              <a:t>disruptive fiscal cliff</a:t>
            </a:r>
          </a:p>
          <a:p>
            <a:pPr marL="342900" indent="-342900">
              <a:spcAft>
                <a:spcPts val="1800"/>
              </a:spcAft>
              <a:buAutoNum type="arabicPeriod"/>
            </a:pPr>
            <a:r>
              <a:rPr lang="en-US" sz="3200" b="1" dirty="0">
                <a:solidFill>
                  <a:schemeClr val="accent6"/>
                </a:solidFill>
              </a:rPr>
              <a:t>Offsetting lost funds due to </a:t>
            </a:r>
            <a:r>
              <a:rPr lang="en-US" sz="3200" b="1" u="sng" dirty="0">
                <a:solidFill>
                  <a:schemeClr val="accent6"/>
                </a:solidFill>
              </a:rPr>
              <a:t>permanent enrollment declines </a:t>
            </a:r>
          </a:p>
          <a:p>
            <a:pPr marL="342900" indent="-342900">
              <a:spcAft>
                <a:spcPts val="1800"/>
              </a:spcAft>
              <a:buAutoNum type="arabicPeriod"/>
            </a:pPr>
            <a:r>
              <a:rPr lang="en-US" sz="3200" b="1" dirty="0">
                <a:solidFill>
                  <a:schemeClr val="accent6"/>
                </a:solidFill>
              </a:rPr>
              <a:t>Issuing </a:t>
            </a:r>
            <a:r>
              <a:rPr lang="en-US" sz="3200" b="1" u="sng" dirty="0">
                <a:solidFill>
                  <a:schemeClr val="accent6"/>
                </a:solidFill>
              </a:rPr>
              <a:t>problematic contracts </a:t>
            </a:r>
            <a:r>
              <a:rPr lang="en-US" sz="3200" b="1" dirty="0">
                <a:solidFill>
                  <a:schemeClr val="accent6"/>
                </a:solidFill>
              </a:rPr>
              <a:t>that come back to haunt leaders</a:t>
            </a:r>
          </a:p>
          <a:p>
            <a:pPr marL="342900" indent="-342900">
              <a:spcAft>
                <a:spcPts val="1800"/>
              </a:spcAft>
              <a:buAutoNum type="arabicPeriod"/>
            </a:pPr>
            <a:r>
              <a:rPr lang="en-US" sz="3200" b="1" dirty="0">
                <a:solidFill>
                  <a:schemeClr val="accent6"/>
                </a:solidFill>
              </a:rPr>
              <a:t>Deploying funds </a:t>
            </a:r>
            <a:r>
              <a:rPr lang="en-US" sz="3200" b="1" u="sng" dirty="0">
                <a:solidFill>
                  <a:schemeClr val="accent6"/>
                </a:solidFill>
              </a:rPr>
              <a:t>inequitably across schools</a:t>
            </a:r>
          </a:p>
          <a:p>
            <a:pPr marL="342900" indent="-342900">
              <a:spcAft>
                <a:spcPts val="1800"/>
              </a:spcAft>
              <a:buAutoNum type="arabicPeriod"/>
            </a:pPr>
            <a:r>
              <a:rPr lang="en-US" sz="3200" b="1" dirty="0">
                <a:solidFill>
                  <a:schemeClr val="accent6"/>
                </a:solidFill>
              </a:rPr>
              <a:t>Failing to make sure </a:t>
            </a:r>
            <a:r>
              <a:rPr lang="en-US" sz="3200" b="1" u="sng" dirty="0">
                <a:solidFill>
                  <a:schemeClr val="accent6"/>
                </a:solidFill>
              </a:rPr>
              <a:t>community sees/values investments</a:t>
            </a:r>
          </a:p>
          <a:p>
            <a:pPr marL="342900" indent="-342900">
              <a:spcAft>
                <a:spcPts val="1800"/>
              </a:spcAft>
              <a:buAutoNum type="arabicPeriod"/>
            </a:pPr>
            <a:r>
              <a:rPr lang="en-US" sz="3200" b="1" dirty="0">
                <a:solidFill>
                  <a:schemeClr val="accent6"/>
                </a:solidFill>
              </a:rPr>
              <a:t>Investing without demonstrating real </a:t>
            </a:r>
            <a:r>
              <a:rPr lang="en-US" sz="3200" b="1" u="sng" dirty="0">
                <a:solidFill>
                  <a:schemeClr val="accent6"/>
                </a:solidFill>
              </a:rPr>
              <a:t>results for students</a:t>
            </a:r>
            <a:endParaRPr lang="en-US" sz="3200" b="1" dirty="0">
              <a:solidFill>
                <a:schemeClr val="accent6"/>
              </a:solidFill>
            </a:endParaRPr>
          </a:p>
        </p:txBody>
      </p:sp>
      <p:sp>
        <p:nvSpPr>
          <p:cNvPr id="5" name="Right Arrow 2">
            <a:extLst>
              <a:ext uri="{FF2B5EF4-FFF2-40B4-BE49-F238E27FC236}">
                <a16:creationId xmlns:a16="http://schemas.microsoft.com/office/drawing/2014/main" id="{4D14AD27-3B4E-8841-A3FD-FDE4ADAAC309}"/>
              </a:ext>
            </a:extLst>
          </p:cNvPr>
          <p:cNvSpPr/>
          <p:nvPr/>
        </p:nvSpPr>
        <p:spPr>
          <a:xfrm>
            <a:off x="234175" y="1809472"/>
            <a:ext cx="498764" cy="34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95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3EAB8-C923-384B-A88F-75A77562B39B}"/>
              </a:ext>
            </a:extLst>
          </p:cNvPr>
          <p:cNvSpPr>
            <a:spLocks noGrp="1"/>
          </p:cNvSpPr>
          <p:nvPr>
            <p:ph type="sldNum" sz="quarter" idx="7"/>
          </p:nvPr>
        </p:nvSpPr>
        <p:spPr/>
        <p:txBody>
          <a:bodyPr/>
          <a:lstStyle/>
          <a:p>
            <a:fld id="{B6F15528-21DE-4FAA-801E-634DDDAF4B2B}" type="slidenum">
              <a:rPr lang="en-US" smtClean="0"/>
              <a:pPr/>
              <a:t>8</a:t>
            </a:fld>
            <a:endParaRPr lang="en-US" dirty="0"/>
          </a:p>
        </p:txBody>
      </p:sp>
      <p:sp>
        <p:nvSpPr>
          <p:cNvPr id="25" name="TextBox 24">
            <a:extLst>
              <a:ext uri="{FF2B5EF4-FFF2-40B4-BE49-F238E27FC236}">
                <a16:creationId xmlns:a16="http://schemas.microsoft.com/office/drawing/2014/main" id="{FDFFF297-1957-B940-BC36-29FEAFED928C}"/>
              </a:ext>
            </a:extLst>
          </p:cNvPr>
          <p:cNvSpPr txBox="1"/>
          <p:nvPr/>
        </p:nvSpPr>
        <p:spPr>
          <a:xfrm>
            <a:off x="196833" y="4738002"/>
            <a:ext cx="1766524" cy="400110"/>
          </a:xfrm>
          <a:prstGeom prst="rect">
            <a:avLst/>
          </a:prstGeom>
          <a:solidFill>
            <a:srgbClr val="FFF3CD"/>
          </a:solidFill>
        </p:spPr>
        <p:txBody>
          <a:bodyPr wrap="square" rtlCol="0">
            <a:spAutoFit/>
          </a:bodyPr>
          <a:lstStyle/>
          <a:p>
            <a:pPr algn="ctr">
              <a:spcAft>
                <a:spcPts val="1200"/>
              </a:spcAft>
            </a:pPr>
            <a:r>
              <a:rPr lang="en-US" sz="2000" dirty="0">
                <a:solidFill>
                  <a:schemeClr val="accent6"/>
                </a:solidFill>
                <a:cs typeface="Arial" panose="020B0604020202020204" pitchFamily="34" charset="0"/>
              </a:rPr>
              <a:t>COVID HITS!</a:t>
            </a:r>
          </a:p>
        </p:txBody>
      </p:sp>
      <p:sp>
        <p:nvSpPr>
          <p:cNvPr id="26" name="TextBox 25">
            <a:extLst>
              <a:ext uri="{FF2B5EF4-FFF2-40B4-BE49-F238E27FC236}">
                <a16:creationId xmlns:a16="http://schemas.microsoft.com/office/drawing/2014/main" id="{B52BFBFD-E7FB-0347-864A-0C3EB997C3CA}"/>
              </a:ext>
            </a:extLst>
          </p:cNvPr>
          <p:cNvSpPr txBox="1"/>
          <p:nvPr/>
        </p:nvSpPr>
        <p:spPr>
          <a:xfrm>
            <a:off x="713083" y="3595853"/>
            <a:ext cx="1064113" cy="369332"/>
          </a:xfrm>
          <a:prstGeom prst="rect">
            <a:avLst/>
          </a:prstGeom>
          <a:noFill/>
        </p:spPr>
        <p:txBody>
          <a:bodyPr wrap="square" rtlCol="0">
            <a:spAutoFit/>
          </a:bodyPr>
          <a:lstStyle/>
          <a:p>
            <a:r>
              <a:rPr lang="en-US" dirty="0">
                <a:solidFill>
                  <a:schemeClr val="accent6"/>
                </a:solidFill>
              </a:rPr>
              <a:t>2020</a:t>
            </a:r>
          </a:p>
        </p:txBody>
      </p:sp>
      <p:sp>
        <p:nvSpPr>
          <p:cNvPr id="27" name="TextBox 26">
            <a:extLst>
              <a:ext uri="{FF2B5EF4-FFF2-40B4-BE49-F238E27FC236}">
                <a16:creationId xmlns:a16="http://schemas.microsoft.com/office/drawing/2014/main" id="{CFEB8EE7-D371-8A4A-9EEF-2570BC00B54C}"/>
              </a:ext>
            </a:extLst>
          </p:cNvPr>
          <p:cNvSpPr txBox="1"/>
          <p:nvPr/>
        </p:nvSpPr>
        <p:spPr>
          <a:xfrm>
            <a:off x="2050413" y="3588737"/>
            <a:ext cx="1064113" cy="369332"/>
          </a:xfrm>
          <a:prstGeom prst="rect">
            <a:avLst/>
          </a:prstGeom>
          <a:noFill/>
        </p:spPr>
        <p:txBody>
          <a:bodyPr wrap="square" rtlCol="0">
            <a:spAutoFit/>
          </a:bodyPr>
          <a:lstStyle/>
          <a:p>
            <a:r>
              <a:rPr lang="en-US" dirty="0">
                <a:solidFill>
                  <a:schemeClr val="accent6"/>
                </a:solidFill>
              </a:rPr>
              <a:t>2021</a:t>
            </a:r>
          </a:p>
        </p:txBody>
      </p:sp>
      <p:sp>
        <p:nvSpPr>
          <p:cNvPr id="28" name="TextBox 27">
            <a:extLst>
              <a:ext uri="{FF2B5EF4-FFF2-40B4-BE49-F238E27FC236}">
                <a16:creationId xmlns:a16="http://schemas.microsoft.com/office/drawing/2014/main" id="{7AB40D4C-8B88-EA49-9357-E16D34105F3A}"/>
              </a:ext>
            </a:extLst>
          </p:cNvPr>
          <p:cNvSpPr txBox="1"/>
          <p:nvPr/>
        </p:nvSpPr>
        <p:spPr>
          <a:xfrm>
            <a:off x="3219409" y="3595853"/>
            <a:ext cx="1064113" cy="369332"/>
          </a:xfrm>
          <a:prstGeom prst="rect">
            <a:avLst/>
          </a:prstGeom>
          <a:noFill/>
        </p:spPr>
        <p:txBody>
          <a:bodyPr wrap="square" rtlCol="0">
            <a:spAutoFit/>
          </a:bodyPr>
          <a:lstStyle/>
          <a:p>
            <a:r>
              <a:rPr lang="en-US" dirty="0">
                <a:solidFill>
                  <a:schemeClr val="accent6"/>
                </a:solidFill>
              </a:rPr>
              <a:t>2022</a:t>
            </a:r>
          </a:p>
        </p:txBody>
      </p:sp>
      <p:cxnSp>
        <p:nvCxnSpPr>
          <p:cNvPr id="29" name="Straight Arrow Connector 28">
            <a:extLst>
              <a:ext uri="{FF2B5EF4-FFF2-40B4-BE49-F238E27FC236}">
                <a16:creationId xmlns:a16="http://schemas.microsoft.com/office/drawing/2014/main" id="{452E2414-E1DF-664D-9609-9413D41061EA}"/>
              </a:ext>
            </a:extLst>
          </p:cNvPr>
          <p:cNvCxnSpPr>
            <a:cxnSpLocks/>
          </p:cNvCxnSpPr>
          <p:nvPr/>
        </p:nvCxnSpPr>
        <p:spPr>
          <a:xfrm flipV="1">
            <a:off x="1080095" y="3947570"/>
            <a:ext cx="0" cy="68354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064D2E9-30B8-D542-AE1D-74F6A07A0DD6}"/>
              </a:ext>
            </a:extLst>
          </p:cNvPr>
          <p:cNvSpPr txBox="1"/>
          <p:nvPr/>
        </p:nvSpPr>
        <p:spPr>
          <a:xfrm>
            <a:off x="4414180" y="3595853"/>
            <a:ext cx="1064113" cy="369332"/>
          </a:xfrm>
          <a:prstGeom prst="rect">
            <a:avLst/>
          </a:prstGeom>
          <a:noFill/>
        </p:spPr>
        <p:txBody>
          <a:bodyPr wrap="square" rtlCol="0">
            <a:spAutoFit/>
          </a:bodyPr>
          <a:lstStyle/>
          <a:p>
            <a:r>
              <a:rPr lang="en-US" dirty="0">
                <a:solidFill>
                  <a:schemeClr val="accent6"/>
                </a:solidFill>
              </a:rPr>
              <a:t>2023</a:t>
            </a:r>
          </a:p>
        </p:txBody>
      </p:sp>
      <p:sp>
        <p:nvSpPr>
          <p:cNvPr id="31" name="TextBox 30">
            <a:extLst>
              <a:ext uri="{FF2B5EF4-FFF2-40B4-BE49-F238E27FC236}">
                <a16:creationId xmlns:a16="http://schemas.microsoft.com/office/drawing/2014/main" id="{51984543-5D92-FE4D-9A5A-280ADB4F0EB8}"/>
              </a:ext>
            </a:extLst>
          </p:cNvPr>
          <p:cNvSpPr txBox="1"/>
          <p:nvPr/>
        </p:nvSpPr>
        <p:spPr>
          <a:xfrm>
            <a:off x="5594901" y="3595853"/>
            <a:ext cx="1064113" cy="369332"/>
          </a:xfrm>
          <a:prstGeom prst="rect">
            <a:avLst/>
          </a:prstGeom>
          <a:noFill/>
        </p:spPr>
        <p:txBody>
          <a:bodyPr wrap="square" rtlCol="0">
            <a:spAutoFit/>
          </a:bodyPr>
          <a:lstStyle/>
          <a:p>
            <a:r>
              <a:rPr lang="en-US" dirty="0">
                <a:solidFill>
                  <a:schemeClr val="accent6"/>
                </a:solidFill>
              </a:rPr>
              <a:t>2024</a:t>
            </a:r>
          </a:p>
        </p:txBody>
      </p:sp>
      <p:pic>
        <p:nvPicPr>
          <p:cNvPr id="32" name="Picture 31">
            <a:extLst>
              <a:ext uri="{FF2B5EF4-FFF2-40B4-BE49-F238E27FC236}">
                <a16:creationId xmlns:a16="http://schemas.microsoft.com/office/drawing/2014/main" id="{1C50F1D5-FEAE-5547-A5F8-CFC51FBA7CEF}"/>
              </a:ext>
            </a:extLst>
          </p:cNvPr>
          <p:cNvPicPr>
            <a:picLocks noChangeAspect="1"/>
          </p:cNvPicPr>
          <p:nvPr/>
        </p:nvPicPr>
        <p:blipFill>
          <a:blip r:embed="rId3"/>
          <a:stretch>
            <a:fillRect/>
          </a:stretch>
        </p:blipFill>
        <p:spPr>
          <a:xfrm rot="21285007">
            <a:off x="99001" y="709826"/>
            <a:ext cx="7924800" cy="2527300"/>
          </a:xfrm>
          <a:prstGeom prst="rect">
            <a:avLst/>
          </a:prstGeom>
        </p:spPr>
      </p:pic>
      <p:sp>
        <p:nvSpPr>
          <p:cNvPr id="33" name="Title 1">
            <a:extLst>
              <a:ext uri="{FF2B5EF4-FFF2-40B4-BE49-F238E27FC236}">
                <a16:creationId xmlns:a16="http://schemas.microsoft.com/office/drawing/2014/main" id="{71DDF774-6F98-434B-9E1E-3EFCD71D2C98}"/>
              </a:ext>
            </a:extLst>
          </p:cNvPr>
          <p:cNvSpPr txBox="1">
            <a:spLocks/>
          </p:cNvSpPr>
          <p:nvPr/>
        </p:nvSpPr>
        <p:spPr>
          <a:xfrm>
            <a:off x="53129" y="79850"/>
            <a:ext cx="9651061" cy="9350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1">
                    <a:lumMod val="75000"/>
                  </a:schemeClr>
                </a:solidFill>
                <a:latin typeface="Cambria" panose="02040503050406030204" pitchFamily="18" charset="0"/>
              </a:rPr>
              <a:t>Making of a cliff:</a:t>
            </a:r>
            <a:endParaRPr lang="en-US" sz="4000" dirty="0">
              <a:solidFill>
                <a:schemeClr val="accent1">
                  <a:lumMod val="75000"/>
                </a:schemeClr>
              </a:solidFill>
              <a:latin typeface="Cambria" panose="02040503050406030204" pitchFamily="18" charset="0"/>
            </a:endParaRPr>
          </a:p>
        </p:txBody>
      </p:sp>
      <p:sp>
        <p:nvSpPr>
          <p:cNvPr id="34" name="Subtitle 2">
            <a:extLst>
              <a:ext uri="{FF2B5EF4-FFF2-40B4-BE49-F238E27FC236}">
                <a16:creationId xmlns:a16="http://schemas.microsoft.com/office/drawing/2014/main" id="{C6151EF8-2002-F643-855D-29AD85B51190}"/>
              </a:ext>
            </a:extLst>
          </p:cNvPr>
          <p:cNvSpPr txBox="1">
            <a:spLocks/>
          </p:cNvSpPr>
          <p:nvPr/>
        </p:nvSpPr>
        <p:spPr>
          <a:xfrm>
            <a:off x="3866135" y="4291225"/>
            <a:ext cx="2596048" cy="680224"/>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dirty="0">
                <a:solidFill>
                  <a:schemeClr val="accent6"/>
                </a:solidFill>
                <a:ea typeface="Arial" charset="0"/>
                <a:cs typeface="Arial" panose="020B0604020202020204" pitchFamily="34" charset="0"/>
              </a:rPr>
              <a:t>Furloughs/layoffs, stagnant pay</a:t>
            </a:r>
            <a:endParaRPr lang="en-US" sz="2000" dirty="0">
              <a:solidFill>
                <a:schemeClr val="accent6"/>
              </a:solidFill>
              <a:ea typeface="Arial" charset="0"/>
              <a:cs typeface="Arial" charset="0"/>
            </a:endParaRPr>
          </a:p>
        </p:txBody>
      </p:sp>
      <p:sp>
        <p:nvSpPr>
          <p:cNvPr id="35" name="Subtitle 2">
            <a:extLst>
              <a:ext uri="{FF2B5EF4-FFF2-40B4-BE49-F238E27FC236}">
                <a16:creationId xmlns:a16="http://schemas.microsoft.com/office/drawing/2014/main" id="{BCE4356E-617B-D946-8842-D15DDFF080AC}"/>
              </a:ext>
            </a:extLst>
          </p:cNvPr>
          <p:cNvSpPr txBox="1">
            <a:spLocks/>
          </p:cNvSpPr>
          <p:nvPr/>
        </p:nvSpPr>
        <p:spPr>
          <a:xfrm>
            <a:off x="3530910" y="560635"/>
            <a:ext cx="2596048" cy="935037"/>
          </a:xfrm>
          <a:prstGeom prst="rect">
            <a:avLst/>
          </a:prstGeom>
          <a:solidFill>
            <a:srgbClr val="C000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15875" algn="l">
              <a:spcBef>
                <a:spcPts val="0"/>
              </a:spcBef>
            </a:pPr>
            <a:r>
              <a:rPr lang="en-US" sz="2000" dirty="0">
                <a:solidFill>
                  <a:schemeClr val="bg1"/>
                </a:solidFill>
                <a:ea typeface="Arial" charset="0"/>
                <a:cs typeface="Arial" charset="0"/>
              </a:rPr>
              <a:t>Funding cliffs are typical when federal relief aid stops</a:t>
            </a:r>
          </a:p>
        </p:txBody>
      </p:sp>
      <p:sp>
        <p:nvSpPr>
          <p:cNvPr id="36" name="Rectangle 35">
            <a:extLst>
              <a:ext uri="{FF2B5EF4-FFF2-40B4-BE49-F238E27FC236}">
                <a16:creationId xmlns:a16="http://schemas.microsoft.com/office/drawing/2014/main" id="{6D2D195A-F36F-9846-B1F3-65BEFE8EA0C4}"/>
              </a:ext>
            </a:extLst>
          </p:cNvPr>
          <p:cNvSpPr/>
          <p:nvPr/>
        </p:nvSpPr>
        <p:spPr>
          <a:xfrm>
            <a:off x="6817405" y="3731538"/>
            <a:ext cx="5177762" cy="2117325"/>
          </a:xfrm>
          <a:prstGeom prst="rect">
            <a:avLst/>
          </a:prstGeom>
          <a:solidFill>
            <a:srgbClr val="E2F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7785F13-821E-B947-84A5-1B3751C26343}"/>
              </a:ext>
            </a:extLst>
          </p:cNvPr>
          <p:cNvSpPr/>
          <p:nvPr/>
        </p:nvSpPr>
        <p:spPr>
          <a:xfrm>
            <a:off x="6803115" y="1730272"/>
            <a:ext cx="5192051" cy="19523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CD7BB52-6B54-B14D-B895-AEAF6E8778FA}"/>
              </a:ext>
            </a:extLst>
          </p:cNvPr>
          <p:cNvSpPr txBox="1"/>
          <p:nvPr/>
        </p:nvSpPr>
        <p:spPr>
          <a:xfrm>
            <a:off x="6803115" y="3731538"/>
            <a:ext cx="4468531" cy="523220"/>
          </a:xfrm>
          <a:prstGeom prst="rect">
            <a:avLst/>
          </a:prstGeom>
          <a:noFill/>
        </p:spPr>
        <p:txBody>
          <a:bodyPr wrap="none" rtlCol="0">
            <a:spAutoFit/>
          </a:bodyPr>
          <a:lstStyle/>
          <a:p>
            <a:r>
              <a:rPr lang="en-US" sz="2800" u="sng" dirty="0">
                <a:solidFill>
                  <a:schemeClr val="accent6"/>
                </a:solidFill>
              </a:rPr>
              <a:t>Consider one-time strategies:</a:t>
            </a:r>
          </a:p>
        </p:txBody>
      </p:sp>
      <p:sp>
        <p:nvSpPr>
          <p:cNvPr id="39" name="TextBox 38">
            <a:extLst>
              <a:ext uri="{FF2B5EF4-FFF2-40B4-BE49-F238E27FC236}">
                <a16:creationId xmlns:a16="http://schemas.microsoft.com/office/drawing/2014/main" id="{F74A9D42-2365-7841-991D-DD1C7DE68417}"/>
              </a:ext>
            </a:extLst>
          </p:cNvPr>
          <p:cNvSpPr txBox="1"/>
          <p:nvPr/>
        </p:nvSpPr>
        <p:spPr>
          <a:xfrm>
            <a:off x="6803115" y="1730272"/>
            <a:ext cx="4799327" cy="523220"/>
          </a:xfrm>
          <a:prstGeom prst="rect">
            <a:avLst/>
          </a:prstGeom>
          <a:noFill/>
        </p:spPr>
        <p:txBody>
          <a:bodyPr wrap="none" rtlCol="0">
            <a:spAutoFit/>
          </a:bodyPr>
          <a:lstStyle/>
          <a:p>
            <a:r>
              <a:rPr lang="en-US" sz="2800" u="sng" dirty="0">
                <a:solidFill>
                  <a:schemeClr val="accent6"/>
                </a:solidFill>
              </a:rPr>
              <a:t>Instead of recurring labor costs:</a:t>
            </a:r>
          </a:p>
        </p:txBody>
      </p:sp>
      <p:sp>
        <p:nvSpPr>
          <p:cNvPr id="40" name="TextBox 39">
            <a:extLst>
              <a:ext uri="{FF2B5EF4-FFF2-40B4-BE49-F238E27FC236}">
                <a16:creationId xmlns:a16="http://schemas.microsoft.com/office/drawing/2014/main" id="{029D3D7A-5D59-6D46-BA4D-D1BC167EB6FE}"/>
              </a:ext>
            </a:extLst>
          </p:cNvPr>
          <p:cNvSpPr txBox="1"/>
          <p:nvPr/>
        </p:nvSpPr>
        <p:spPr>
          <a:xfrm>
            <a:off x="6803115" y="2246345"/>
            <a:ext cx="5824294" cy="1349087"/>
          </a:xfrm>
          <a:prstGeom prst="rect">
            <a:avLst/>
          </a:prstGeom>
          <a:noFill/>
        </p:spPr>
        <p:txBody>
          <a:bodyPr wrap="square" rtlCol="0">
            <a:spAutoFit/>
          </a:bodyPr>
          <a:lstStyle/>
          <a:p>
            <a:pPr marL="228600" indent="-228600">
              <a:spcAft>
                <a:spcPts val="400"/>
              </a:spcAft>
              <a:buFont typeface="Arial" panose="020B0604020202020204" pitchFamily="34" charset="0"/>
              <a:buChar char="•"/>
            </a:pPr>
            <a:r>
              <a:rPr lang="en-US" sz="2500" b="1" dirty="0">
                <a:solidFill>
                  <a:schemeClr val="accent6"/>
                </a:solidFill>
              </a:rPr>
              <a:t>New hires </a:t>
            </a:r>
            <a:r>
              <a:rPr lang="en-US" sz="2500" dirty="0">
                <a:solidFill>
                  <a:schemeClr val="accent6"/>
                </a:solidFill>
              </a:rPr>
              <a:t>(nurses, counselors, VPs)</a:t>
            </a:r>
          </a:p>
          <a:p>
            <a:pPr marL="228600" indent="-228600">
              <a:spcAft>
                <a:spcPts val="400"/>
              </a:spcAft>
              <a:buFont typeface="Arial" panose="020B0604020202020204" pitchFamily="34" charset="0"/>
              <a:buChar char="•"/>
            </a:pPr>
            <a:r>
              <a:rPr lang="en-US" sz="2500" b="1" dirty="0">
                <a:solidFill>
                  <a:schemeClr val="accent6"/>
                </a:solidFill>
              </a:rPr>
              <a:t>Base pay raises</a:t>
            </a:r>
            <a:r>
              <a:rPr lang="en-US" sz="2500" dirty="0">
                <a:solidFill>
                  <a:schemeClr val="accent6"/>
                </a:solidFill>
              </a:rPr>
              <a:t>:  % raises, COLAs</a:t>
            </a:r>
          </a:p>
          <a:p>
            <a:pPr marL="228600" indent="-228600">
              <a:spcAft>
                <a:spcPts val="400"/>
              </a:spcAft>
              <a:buFont typeface="Arial" panose="020B0604020202020204" pitchFamily="34" charset="0"/>
              <a:buChar char="•"/>
            </a:pPr>
            <a:r>
              <a:rPr lang="en-US" sz="2500" dirty="0">
                <a:solidFill>
                  <a:schemeClr val="accent6"/>
                </a:solidFill>
              </a:rPr>
              <a:t>Increased </a:t>
            </a:r>
            <a:r>
              <a:rPr lang="en-US" sz="2500" b="1" dirty="0">
                <a:solidFill>
                  <a:schemeClr val="accent6"/>
                </a:solidFill>
              </a:rPr>
              <a:t>benefits </a:t>
            </a:r>
          </a:p>
        </p:txBody>
      </p:sp>
      <p:sp>
        <p:nvSpPr>
          <p:cNvPr id="41" name="TextBox 40">
            <a:extLst>
              <a:ext uri="{FF2B5EF4-FFF2-40B4-BE49-F238E27FC236}">
                <a16:creationId xmlns:a16="http://schemas.microsoft.com/office/drawing/2014/main" id="{3161AD7F-5CB8-5747-A887-5AC88BB4EED1}"/>
              </a:ext>
            </a:extLst>
          </p:cNvPr>
          <p:cNvSpPr txBox="1"/>
          <p:nvPr/>
        </p:nvSpPr>
        <p:spPr>
          <a:xfrm>
            <a:off x="6817405" y="4361276"/>
            <a:ext cx="5824294" cy="1349087"/>
          </a:xfrm>
          <a:prstGeom prst="rect">
            <a:avLst/>
          </a:prstGeom>
          <a:noFill/>
        </p:spPr>
        <p:txBody>
          <a:bodyPr wrap="square" rtlCol="0">
            <a:spAutoFit/>
          </a:bodyPr>
          <a:lstStyle/>
          <a:p>
            <a:pPr marL="285750" indent="-285750">
              <a:spcAft>
                <a:spcPts val="400"/>
              </a:spcAft>
              <a:buFont typeface="Wingdings" pitchFamily="2" charset="2"/>
              <a:buChar char="ü"/>
            </a:pPr>
            <a:r>
              <a:rPr lang="en-US" sz="2500" b="1" dirty="0">
                <a:solidFill>
                  <a:schemeClr val="accent6"/>
                </a:solidFill>
              </a:rPr>
              <a:t>Stipends</a:t>
            </a:r>
            <a:endParaRPr lang="en-US" sz="2500" dirty="0">
              <a:solidFill>
                <a:schemeClr val="accent6"/>
              </a:solidFill>
            </a:endParaRPr>
          </a:p>
          <a:p>
            <a:pPr marL="285750" indent="-285750">
              <a:spcAft>
                <a:spcPts val="400"/>
              </a:spcAft>
              <a:buFont typeface="Wingdings" pitchFamily="2" charset="2"/>
              <a:buChar char="ü"/>
            </a:pPr>
            <a:r>
              <a:rPr lang="en-US" sz="2500" dirty="0">
                <a:solidFill>
                  <a:schemeClr val="accent6"/>
                </a:solidFill>
              </a:rPr>
              <a:t>One-time bonuses</a:t>
            </a:r>
          </a:p>
          <a:p>
            <a:pPr marL="285750" indent="-285750">
              <a:spcAft>
                <a:spcPts val="400"/>
              </a:spcAft>
              <a:buFont typeface="Wingdings" pitchFamily="2" charset="2"/>
              <a:buChar char="ü"/>
            </a:pPr>
            <a:r>
              <a:rPr lang="en-US" sz="2500" b="1" dirty="0">
                <a:solidFill>
                  <a:schemeClr val="accent6"/>
                </a:solidFill>
              </a:rPr>
              <a:t>Contractors</a:t>
            </a:r>
            <a:r>
              <a:rPr lang="en-US" sz="2500" dirty="0">
                <a:solidFill>
                  <a:schemeClr val="accent6"/>
                </a:solidFill>
              </a:rPr>
              <a:t> (e.g., nurses, tutors)</a:t>
            </a:r>
          </a:p>
        </p:txBody>
      </p:sp>
      <p:sp>
        <p:nvSpPr>
          <p:cNvPr id="42" name="TextBox 41">
            <a:extLst>
              <a:ext uri="{FF2B5EF4-FFF2-40B4-BE49-F238E27FC236}">
                <a16:creationId xmlns:a16="http://schemas.microsoft.com/office/drawing/2014/main" id="{ABB83E49-3027-9F45-8B65-4A9238B868A1}"/>
              </a:ext>
            </a:extLst>
          </p:cNvPr>
          <p:cNvSpPr txBox="1"/>
          <p:nvPr/>
        </p:nvSpPr>
        <p:spPr>
          <a:xfrm>
            <a:off x="6776050" y="503410"/>
            <a:ext cx="5219115" cy="1200329"/>
          </a:xfrm>
          <a:prstGeom prst="rect">
            <a:avLst/>
          </a:prstGeom>
          <a:solidFill>
            <a:schemeClr val="accent1"/>
          </a:solidFill>
          <a:ln w="38100">
            <a:noFill/>
          </a:ln>
        </p:spPr>
        <p:txBody>
          <a:bodyPr wrap="square" rtlCol="0">
            <a:spAutoFit/>
          </a:bodyPr>
          <a:lstStyle/>
          <a:p>
            <a:pPr algn="ctr"/>
            <a:r>
              <a:rPr lang="en-US" sz="3600" b="1" dirty="0">
                <a:solidFill>
                  <a:schemeClr val="bg1"/>
                </a:solidFill>
                <a:latin typeface="+mj-lt"/>
              </a:rPr>
              <a:t>Beware of adding recurring labor costs!</a:t>
            </a:r>
          </a:p>
        </p:txBody>
      </p:sp>
    </p:spTree>
    <p:extLst>
      <p:ext uri="{BB962C8B-B14F-4D97-AF65-F5344CB8AC3E}">
        <p14:creationId xmlns:p14="http://schemas.microsoft.com/office/powerpoint/2010/main" val="18142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p:bldP spid="39" grpId="0"/>
      <p:bldP spid="40" grpId="0"/>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3EAB8-C923-384B-A88F-75A77562B39B}"/>
              </a:ext>
            </a:extLst>
          </p:cNvPr>
          <p:cNvSpPr>
            <a:spLocks noGrp="1"/>
          </p:cNvSpPr>
          <p:nvPr>
            <p:ph type="sldNum" sz="quarter" idx="7"/>
          </p:nvPr>
        </p:nvSpPr>
        <p:spPr/>
        <p:txBody>
          <a:bodyPr/>
          <a:lstStyle/>
          <a:p>
            <a:fld id="{B6F15528-21DE-4FAA-801E-634DDDAF4B2B}" type="slidenum">
              <a:rPr lang="en-US" smtClean="0"/>
              <a:pPr/>
              <a:t>9</a:t>
            </a:fld>
            <a:endParaRPr lang="en-US" dirty="0"/>
          </a:p>
        </p:txBody>
      </p:sp>
      <p:sp>
        <p:nvSpPr>
          <p:cNvPr id="20" name="Title 19">
            <a:extLst>
              <a:ext uri="{FF2B5EF4-FFF2-40B4-BE49-F238E27FC236}">
                <a16:creationId xmlns:a16="http://schemas.microsoft.com/office/drawing/2014/main" id="{D3BFB0AB-A989-D842-A345-D42365ACD7E1}"/>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40CD7AEA-5E89-764E-A5FA-42AFB5A6030E}"/>
              </a:ext>
            </a:extLst>
          </p:cNvPr>
          <p:cNvSpPr txBox="1"/>
          <p:nvPr/>
        </p:nvSpPr>
        <p:spPr>
          <a:xfrm>
            <a:off x="29980" y="0"/>
            <a:ext cx="12162020" cy="1331070"/>
          </a:xfrm>
          <a:prstGeom prst="rect">
            <a:avLst/>
          </a:prstGeom>
          <a:solidFill>
            <a:schemeClr val="accent1">
              <a:lumMod val="75000"/>
            </a:schemeClr>
          </a:solidFill>
        </p:spPr>
        <p:txBody>
          <a:bodyPr wrap="square" rtlCol="0">
            <a:spAutoFit/>
          </a:bodyPr>
          <a:lstStyle/>
          <a:p>
            <a:pPr algn="ctr">
              <a:lnSpc>
                <a:spcPts val="5000"/>
              </a:lnSpc>
            </a:pPr>
            <a:r>
              <a:rPr lang="en-US" sz="4000" dirty="0">
                <a:solidFill>
                  <a:schemeClr val="bg1"/>
                </a:solidFill>
                <a:latin typeface="Cambria" panose="02040503050406030204" pitchFamily="18" charset="0"/>
              </a:rPr>
              <a:t>Six potential mistakes districts might be making with federal relief funds</a:t>
            </a:r>
          </a:p>
        </p:txBody>
      </p:sp>
      <p:sp>
        <p:nvSpPr>
          <p:cNvPr id="6" name="TextBox 5">
            <a:extLst>
              <a:ext uri="{FF2B5EF4-FFF2-40B4-BE49-F238E27FC236}">
                <a16:creationId xmlns:a16="http://schemas.microsoft.com/office/drawing/2014/main" id="{4FBA7E55-48DD-F64A-B634-3BAF59517FC3}"/>
              </a:ext>
            </a:extLst>
          </p:cNvPr>
          <p:cNvSpPr txBox="1"/>
          <p:nvPr/>
        </p:nvSpPr>
        <p:spPr>
          <a:xfrm>
            <a:off x="700776" y="1668444"/>
            <a:ext cx="11090985" cy="4201150"/>
          </a:xfrm>
          <a:prstGeom prst="rect">
            <a:avLst/>
          </a:prstGeom>
          <a:noFill/>
        </p:spPr>
        <p:txBody>
          <a:bodyPr wrap="none" rtlCol="0">
            <a:spAutoFit/>
          </a:bodyPr>
          <a:lstStyle/>
          <a:p>
            <a:pPr marL="342900" indent="-342900">
              <a:spcAft>
                <a:spcPts val="1800"/>
              </a:spcAft>
              <a:buAutoNum type="arabicPeriod"/>
            </a:pPr>
            <a:r>
              <a:rPr lang="en-US" sz="3200" b="1" dirty="0">
                <a:solidFill>
                  <a:schemeClr val="accent6"/>
                </a:solidFill>
              </a:rPr>
              <a:t>Spending in a way that creates a </a:t>
            </a:r>
            <a:r>
              <a:rPr lang="en-US" sz="3200" b="1" u="sng" dirty="0">
                <a:solidFill>
                  <a:schemeClr val="accent6"/>
                </a:solidFill>
              </a:rPr>
              <a:t>disruptive fiscal cliff</a:t>
            </a:r>
          </a:p>
          <a:p>
            <a:pPr marL="342900" indent="-342900">
              <a:spcAft>
                <a:spcPts val="1800"/>
              </a:spcAft>
              <a:buAutoNum type="arabicPeriod"/>
            </a:pPr>
            <a:r>
              <a:rPr lang="en-US" sz="3200" b="1" dirty="0">
                <a:solidFill>
                  <a:schemeClr val="accent6"/>
                </a:solidFill>
              </a:rPr>
              <a:t>Offsetting lost funds due to </a:t>
            </a:r>
            <a:r>
              <a:rPr lang="en-US" sz="3200" b="1" u="sng" dirty="0">
                <a:solidFill>
                  <a:schemeClr val="accent6"/>
                </a:solidFill>
              </a:rPr>
              <a:t>permanent enrollment declines </a:t>
            </a:r>
          </a:p>
          <a:p>
            <a:pPr marL="342900" indent="-342900">
              <a:spcAft>
                <a:spcPts val="1800"/>
              </a:spcAft>
              <a:buAutoNum type="arabicPeriod"/>
            </a:pPr>
            <a:r>
              <a:rPr lang="en-US" sz="3200" b="1" dirty="0">
                <a:solidFill>
                  <a:schemeClr val="accent6"/>
                </a:solidFill>
              </a:rPr>
              <a:t>Issuing </a:t>
            </a:r>
            <a:r>
              <a:rPr lang="en-US" sz="3200" b="1" u="sng" dirty="0">
                <a:solidFill>
                  <a:schemeClr val="accent6"/>
                </a:solidFill>
              </a:rPr>
              <a:t>problematic contracts </a:t>
            </a:r>
            <a:r>
              <a:rPr lang="en-US" sz="3200" b="1" dirty="0">
                <a:solidFill>
                  <a:schemeClr val="accent6"/>
                </a:solidFill>
              </a:rPr>
              <a:t>that come back to haunt leaders</a:t>
            </a:r>
          </a:p>
          <a:p>
            <a:pPr marL="342900" indent="-342900">
              <a:spcAft>
                <a:spcPts val="1800"/>
              </a:spcAft>
              <a:buAutoNum type="arabicPeriod"/>
            </a:pPr>
            <a:r>
              <a:rPr lang="en-US" sz="3200" b="1" dirty="0">
                <a:solidFill>
                  <a:schemeClr val="accent6"/>
                </a:solidFill>
              </a:rPr>
              <a:t>Deploying funds </a:t>
            </a:r>
            <a:r>
              <a:rPr lang="en-US" sz="3200" b="1" u="sng" dirty="0">
                <a:solidFill>
                  <a:schemeClr val="accent6"/>
                </a:solidFill>
              </a:rPr>
              <a:t>inequitably across schools</a:t>
            </a:r>
          </a:p>
          <a:p>
            <a:pPr marL="342900" indent="-342900">
              <a:spcAft>
                <a:spcPts val="1800"/>
              </a:spcAft>
              <a:buAutoNum type="arabicPeriod"/>
            </a:pPr>
            <a:r>
              <a:rPr lang="en-US" sz="3200" b="1" dirty="0">
                <a:solidFill>
                  <a:schemeClr val="accent6"/>
                </a:solidFill>
              </a:rPr>
              <a:t>Failing to make sure </a:t>
            </a:r>
            <a:r>
              <a:rPr lang="en-US" sz="3200" b="1" u="sng" dirty="0">
                <a:solidFill>
                  <a:schemeClr val="accent6"/>
                </a:solidFill>
              </a:rPr>
              <a:t>community sees/values investments</a:t>
            </a:r>
          </a:p>
          <a:p>
            <a:pPr marL="342900" indent="-342900">
              <a:spcAft>
                <a:spcPts val="1800"/>
              </a:spcAft>
              <a:buAutoNum type="arabicPeriod"/>
            </a:pPr>
            <a:r>
              <a:rPr lang="en-US" sz="3200" b="1" dirty="0">
                <a:solidFill>
                  <a:schemeClr val="accent6"/>
                </a:solidFill>
              </a:rPr>
              <a:t>Investing without demonstrating real </a:t>
            </a:r>
            <a:r>
              <a:rPr lang="en-US" sz="3200" b="1" u="sng" dirty="0">
                <a:solidFill>
                  <a:schemeClr val="accent6"/>
                </a:solidFill>
              </a:rPr>
              <a:t>results for students</a:t>
            </a:r>
            <a:endParaRPr lang="en-US" sz="3200" b="1" dirty="0">
              <a:solidFill>
                <a:schemeClr val="accent6"/>
              </a:solidFill>
            </a:endParaRPr>
          </a:p>
        </p:txBody>
      </p:sp>
      <p:sp>
        <p:nvSpPr>
          <p:cNvPr id="7" name="Right Arrow 2">
            <a:extLst>
              <a:ext uri="{FF2B5EF4-FFF2-40B4-BE49-F238E27FC236}">
                <a16:creationId xmlns:a16="http://schemas.microsoft.com/office/drawing/2014/main" id="{6810BA30-9354-0545-84CE-B9FD8620E741}"/>
              </a:ext>
            </a:extLst>
          </p:cNvPr>
          <p:cNvSpPr/>
          <p:nvPr/>
        </p:nvSpPr>
        <p:spPr>
          <a:xfrm>
            <a:off x="202012" y="2545742"/>
            <a:ext cx="498764" cy="34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86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CCNetwork">
      <a:dk1>
        <a:srgbClr val="346DA2"/>
      </a:dk1>
      <a:lt1>
        <a:srgbClr val="FFFFFF"/>
      </a:lt1>
      <a:dk2>
        <a:srgbClr val="2F4550"/>
      </a:dk2>
      <a:lt2>
        <a:srgbClr val="C4D7E8"/>
      </a:lt2>
      <a:accent1>
        <a:srgbClr val="346DA3"/>
      </a:accent1>
      <a:accent2>
        <a:srgbClr val="328612"/>
      </a:accent2>
      <a:accent3>
        <a:srgbClr val="9BBB59"/>
      </a:accent3>
      <a:accent4>
        <a:srgbClr val="576F7D"/>
      </a:accent4>
      <a:accent5>
        <a:srgbClr val="4690D8"/>
      </a:accent5>
      <a:accent6>
        <a:srgbClr val="000000"/>
      </a:accent6>
      <a:hlink>
        <a:srgbClr val="346DA3"/>
      </a:hlink>
      <a:folHlink>
        <a:srgbClr val="3286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DWiG Dec 8 2020 slides v6_updated (1)" id="{A251131F-C365-6341-AC9D-1AF7DD7094EF}" vid="{B14675EC-1D4C-6F46-ABB2-CD378C9A3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23368</TotalTime>
  <Words>1817</Words>
  <Application>Microsoft Macintosh PowerPoint</Application>
  <PresentationFormat>Widescreen</PresentationFormat>
  <Paragraphs>274</Paragraphs>
  <Slides>22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.Lucida Grande UI Regular</vt:lpstr>
      <vt:lpstr>.PingFang SC Regular</vt:lpstr>
      <vt:lpstr>Apple Symbols</vt:lpstr>
      <vt:lpstr>Arial</vt:lpstr>
      <vt:lpstr>Calibri</vt:lpstr>
      <vt:lpstr>Cambria</vt:lpstr>
      <vt:lpstr>Helvetica</vt:lpstr>
      <vt:lpstr>System Font Regular</vt:lpstr>
      <vt:lpstr>Wingdings</vt:lpstr>
      <vt:lpstr>Office Theme</vt:lpstr>
      <vt:lpstr>PowerPoint Presentation</vt:lpstr>
      <vt:lpstr>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Jarmolowski</dc:creator>
  <cp:lastModifiedBy>Hannah Jarmolowski</cp:lastModifiedBy>
  <cp:revision>166</cp:revision>
  <cp:lastPrinted>2021-03-25T16:44:02Z</cp:lastPrinted>
  <dcterms:created xsi:type="dcterms:W3CDTF">2021-02-23T19:12:28Z</dcterms:created>
  <dcterms:modified xsi:type="dcterms:W3CDTF">2021-12-13T20:59:28Z</dcterms:modified>
</cp:coreProperties>
</file>